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7" r:id="rId5"/>
    <p:sldId id="259" r:id="rId6"/>
    <p:sldId id="264" r:id="rId7"/>
    <p:sldId id="269" r:id="rId8"/>
    <p:sldId id="271" r:id="rId9"/>
    <p:sldId id="272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5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3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7B587-856A-4F6F-8E91-FCC5F17B4E53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D68E-9F9E-4401-8746-0BF80DE05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6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Wien filter: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Bolts and washers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03/17/2020</a:t>
            </a:r>
          </a:p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bolts, alumina washers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bolts are defined as PEC and “floating” potential in CST.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34" y="1061402"/>
            <a:ext cx="3311632" cy="2124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13120" y="1148080"/>
            <a:ext cx="1483360" cy="1818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002" y="0"/>
            <a:ext cx="3311632" cy="2124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3722"/>
            <a:ext cx="10515600" cy="3975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of the </a:t>
            </a:r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24548" y="141611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Voltage on plates ±20 kV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7484" y="2189742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5.3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2370910" y="2559074"/>
            <a:ext cx="573426" cy="274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24548" y="2287144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5.2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211204" y="2471810"/>
            <a:ext cx="613344" cy="11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" y="3546113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5.9 MV/m</a:t>
            </a:r>
            <a:endParaRPr lang="en-US" b="1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985052" y="3685519"/>
            <a:ext cx="385858" cy="45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38200" y="5799909"/>
            <a:ext cx="1722120" cy="1045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19574" y="3902772"/>
            <a:ext cx="12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 mm gap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92320" y="6137860"/>
            <a:ext cx="300736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Metal bolts, alumina washers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204960" y="1168400"/>
            <a:ext cx="0" cy="400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61120" y="1570218"/>
            <a:ext cx="5312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114065" y="1759764"/>
            <a:ext cx="161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65623" y="1658528"/>
            <a:ext cx="2699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541760" y="274320"/>
            <a:ext cx="0" cy="72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668000" y="274320"/>
            <a:ext cx="87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69352" y="78881"/>
            <a:ext cx="9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Floating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67" r="32402" b="-1543"/>
          <a:stretch/>
        </p:blipFill>
        <p:spPr>
          <a:xfrm>
            <a:off x="8561390" y="0"/>
            <a:ext cx="3630610" cy="2878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7356"/>
            <a:ext cx="10515600" cy="3967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to mounting tab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15794" y="49537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030720" y="4632961"/>
            <a:ext cx="685074" cy="505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20400" y="95884"/>
            <a:ext cx="1229360" cy="1011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84320" y="4769059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5471632" y="4793343"/>
            <a:ext cx="1173008" cy="160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99500" y="116106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Zoom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  <a:endCxn id="11" idx="1"/>
          </p:cNvCxnSpPr>
          <p:nvPr/>
        </p:nvCxnSpPr>
        <p:spPr>
          <a:xfrm>
            <a:off x="10086812" y="300772"/>
            <a:ext cx="733588" cy="300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0640" y="4182885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0.6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5237952" y="4367551"/>
            <a:ext cx="1173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92320" y="6137860"/>
            <a:ext cx="300736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Metal bolts, alumina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22" y="-1865"/>
            <a:ext cx="3159478" cy="283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Content Placeholder 4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0088"/>
            <a:ext cx="10515600" cy="3982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insulators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0479" y="3711526"/>
            <a:ext cx="148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Triple point: 25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6780107" y="4034692"/>
            <a:ext cx="419946" cy="123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7200" y="4157854"/>
            <a:ext cx="132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Grounded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055867" y="4342520"/>
            <a:ext cx="1286819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</p:cNvCxnSpPr>
          <p:nvPr/>
        </p:nvCxnSpPr>
        <p:spPr>
          <a:xfrm>
            <a:off x="6780107" y="4034692"/>
            <a:ext cx="503596" cy="4685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02400" y="503131"/>
            <a:ext cx="207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Peek through the insulator venting hole: Possible plasma chamber?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8577246" y="964796"/>
            <a:ext cx="1216994" cy="45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95099" y="2152353"/>
            <a:ext cx="207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Had to change the scale </a:t>
            </a:r>
            <a:r>
              <a:rPr lang="en-US" b="1" dirty="0" err="1" smtClean="0">
                <a:solidFill>
                  <a:srgbClr val="FF0000"/>
                </a:solidFill>
              </a:rPr>
              <a:t>cuz</a:t>
            </a:r>
            <a:r>
              <a:rPr lang="en-US" b="1" dirty="0" smtClean="0">
                <a:solidFill>
                  <a:srgbClr val="FF0000"/>
                </a:solidFill>
              </a:rPr>
              <a:t> the field was so high!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10069945" y="2403322"/>
            <a:ext cx="452531" cy="210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592320" y="6137860"/>
            <a:ext cx="300736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Metal bolts, alumina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8237"/>
            <a:ext cx="10515600" cy="392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7452" y="3401128"/>
            <a:ext cx="236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E-field channels that might lead particles towards mounting tab surface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92320" y="6137860"/>
            <a:ext cx="300736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Metal bolts, alumina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28" y="208961"/>
            <a:ext cx="2944215" cy="1711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Transversal </a:t>
            </a:r>
            <a:r>
              <a:rPr lang="en-US" dirty="0"/>
              <a:t>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293" y="39885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421949" y="4173191"/>
            <a:ext cx="613344" cy="1114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20989"/>
            <a:ext cx="10515600" cy="3960609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592320" y="6137860"/>
            <a:ext cx="300736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Metal bolts, alumina washers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7976" y="208960"/>
            <a:ext cx="13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plane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8318804" y="393626"/>
            <a:ext cx="1160969" cy="34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306585" y="658474"/>
            <a:ext cx="931112" cy="80624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06585" y="1464718"/>
            <a:ext cx="2703065" cy="11298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37697" y="658474"/>
            <a:ext cx="1771953" cy="7598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55" t="4015" r="-195" b="2172"/>
          <a:stretch/>
        </p:blipFill>
        <p:spPr>
          <a:xfrm>
            <a:off x="4409440" y="1016000"/>
            <a:ext cx="334264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alumina bolts and washers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Lossless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80760" y="1158558"/>
            <a:ext cx="1483360" cy="1818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1355" t="4015" r="-195" b="2172"/>
          <a:stretch/>
        </p:blipFill>
        <p:spPr>
          <a:xfrm>
            <a:off x="8849360" y="0"/>
            <a:ext cx="3342640" cy="2194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0055"/>
            <a:ext cx="10515600" cy="4002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of the </a:t>
            </a:r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24548" y="141611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Voltage on plates ±20 kV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7484" y="2189742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5.3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2370910" y="2559074"/>
            <a:ext cx="573426" cy="274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24548" y="2287144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5.2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211204" y="2471810"/>
            <a:ext cx="613344" cy="11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" y="3546113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5.9 MV/m</a:t>
            </a:r>
            <a:endParaRPr lang="en-US" b="1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985052" y="3685519"/>
            <a:ext cx="385858" cy="45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38200" y="5799909"/>
            <a:ext cx="1722120" cy="1045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19574" y="3902772"/>
            <a:ext cx="12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 mm gap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4400" y="6137860"/>
            <a:ext cx="274320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lumina bolts and washers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204960" y="1168400"/>
            <a:ext cx="0" cy="400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61120" y="1570218"/>
            <a:ext cx="5312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114065" y="1759764"/>
            <a:ext cx="161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65623" y="1658528"/>
            <a:ext cx="2699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0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67" r="32402" b="-1543"/>
          <a:stretch/>
        </p:blipFill>
        <p:spPr>
          <a:xfrm>
            <a:off x="8561390" y="0"/>
            <a:ext cx="3630610" cy="2878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25086"/>
            <a:ext cx="10515600" cy="39524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to mounting tab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78354" y="49537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0.2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193280" y="4632961"/>
            <a:ext cx="685074" cy="505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20400" y="95884"/>
            <a:ext cx="1229360" cy="1011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84320" y="4769059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0.2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727446" y="4833151"/>
            <a:ext cx="1173008" cy="160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99500" y="116106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Zoom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  <a:endCxn id="11" idx="1"/>
          </p:cNvCxnSpPr>
          <p:nvPr/>
        </p:nvCxnSpPr>
        <p:spPr>
          <a:xfrm>
            <a:off x="10086812" y="300772"/>
            <a:ext cx="733588" cy="300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06454" y="4222693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0.2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5493766" y="4407359"/>
            <a:ext cx="1173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724400" y="6137860"/>
            <a:ext cx="274320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lumina bolts and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565" y="0"/>
            <a:ext cx="2560320" cy="2881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21887"/>
            <a:ext cx="10515600" cy="3958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insulators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90479" y="3545927"/>
            <a:ext cx="148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Triple point: 1.1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780107" y="3869092"/>
            <a:ext cx="419946" cy="288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7200" y="4157854"/>
            <a:ext cx="132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Grounded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055867" y="4342520"/>
            <a:ext cx="1286819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</p:cNvCxnSpPr>
          <p:nvPr/>
        </p:nvCxnSpPr>
        <p:spPr>
          <a:xfrm>
            <a:off x="6780107" y="3869093"/>
            <a:ext cx="503596" cy="6341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02400" y="503131"/>
            <a:ext cx="207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Peek through the insulator venting hole: fix!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8577246" y="964796"/>
            <a:ext cx="1216994" cy="452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24400" y="6137860"/>
            <a:ext cx="274320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lumina bolts and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cases are presented: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Bolts and washers</a:t>
            </a:r>
            <a:r>
              <a:rPr lang="en-US" dirty="0"/>
              <a:t> </a:t>
            </a:r>
            <a:r>
              <a:rPr lang="en-US" dirty="0" smtClean="0"/>
              <a:t>material:</a:t>
            </a:r>
          </a:p>
          <a:p>
            <a:pPr lvl="1"/>
            <a:r>
              <a:rPr lang="en-US" b="1" dirty="0" smtClean="0"/>
              <a:t>All metal </a:t>
            </a:r>
            <a:r>
              <a:rPr lang="en-US" dirty="0" smtClean="0"/>
              <a:t>(perfect electrical conductor PEC)</a:t>
            </a:r>
          </a:p>
          <a:p>
            <a:pPr lvl="1"/>
            <a:r>
              <a:rPr lang="en-US" b="1" dirty="0" smtClean="0"/>
              <a:t>Alumina washers </a:t>
            </a:r>
            <a:r>
              <a:rPr lang="en-US" dirty="0" smtClean="0"/>
              <a:t>(99.6% lossless), </a:t>
            </a:r>
            <a:r>
              <a:rPr lang="en-US" b="1" dirty="0" smtClean="0"/>
              <a:t>PEC bolts</a:t>
            </a:r>
          </a:p>
          <a:p>
            <a:pPr lvl="1"/>
            <a:r>
              <a:rPr lang="en-US" b="1" dirty="0" smtClean="0"/>
              <a:t>All alumina</a:t>
            </a:r>
          </a:p>
          <a:p>
            <a:r>
              <a:rPr lang="en-US" dirty="0" smtClean="0"/>
              <a:t>All at 20 kV per plate, 15 mm plates gap.</a:t>
            </a:r>
          </a:p>
          <a:p>
            <a:r>
              <a:rPr lang="en-US" dirty="0" smtClean="0"/>
              <a:t>All models simulated with the whole vacuum enclosure setup, </a:t>
            </a:r>
            <a:r>
              <a:rPr lang="en-US" u="sng" dirty="0" smtClean="0"/>
              <a:t>but only show</a:t>
            </a:r>
            <a:r>
              <a:rPr lang="en-US" dirty="0" smtClean="0"/>
              <a:t> plates, mounting tabs, HV spring guide, mounting springs, and plate insulators.</a:t>
            </a:r>
          </a:p>
        </p:txBody>
      </p:sp>
    </p:spTree>
    <p:extLst>
      <p:ext uri="{BB962C8B-B14F-4D97-AF65-F5344CB8AC3E}">
        <p14:creationId xmlns:p14="http://schemas.microsoft.com/office/powerpoint/2010/main" val="3985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30528"/>
            <a:ext cx="10515600" cy="3941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7452" y="3401128"/>
            <a:ext cx="236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E-field channels that might lead particles towards mounting tab surface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724400" y="6137860"/>
            <a:ext cx="274320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lumina bolts and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728" y="208961"/>
            <a:ext cx="2944215" cy="1711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Transversal </a:t>
            </a:r>
            <a:r>
              <a:rPr lang="en-US" dirty="0"/>
              <a:t>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293" y="39885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421949" y="4173191"/>
            <a:ext cx="613344" cy="1114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17976" y="208960"/>
            <a:ext cx="13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plane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8318804" y="393626"/>
            <a:ext cx="1160969" cy="34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9306585" y="658474"/>
            <a:ext cx="931112" cy="80624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306585" y="1464718"/>
            <a:ext cx="2703065" cy="11298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237697" y="658474"/>
            <a:ext cx="1771953" cy="7598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3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3722"/>
            <a:ext cx="10515600" cy="39751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724400" y="6137860"/>
            <a:ext cx="2743200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lumina bolts and washers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all alumina washers and bolts, man!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Bolts, washers, long insulators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563" y="1628503"/>
            <a:ext cx="3311632" cy="207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63" y="4078838"/>
            <a:ext cx="3311632" cy="229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955" y="1885258"/>
            <a:ext cx="4213272" cy="3635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6563" y="1482901"/>
            <a:ext cx="217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cm radius washer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18" idx="1"/>
          </p:cNvCxnSpPr>
          <p:nvPr/>
        </p:nvCxnSpPr>
        <p:spPr>
          <a:xfrm flipH="1">
            <a:off x="4259977" y="2298730"/>
            <a:ext cx="828688" cy="1358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3160" y="2792445"/>
            <a:ext cx="237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 mm radius curvature blend at bolt head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371704" y="2871228"/>
            <a:ext cx="651456" cy="2443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>
            <a:off x="4259977" y="1667567"/>
            <a:ext cx="886586" cy="413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88665" y="1975564"/>
            <a:ext cx="223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0.5 </a:t>
            </a:r>
            <a:r>
              <a:rPr lang="en-US" b="1" dirty="0"/>
              <a:t>cm </a:t>
            </a:r>
            <a:r>
              <a:rPr lang="en-US" b="1" dirty="0" smtClean="0"/>
              <a:t>radius washer</a:t>
            </a:r>
            <a:endParaRPr lang="en-US" b="1" dirty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46563" y="4290043"/>
            <a:ext cx="2247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Insulator design comes </a:t>
            </a:r>
            <a:r>
              <a:rPr lang="en-US" b="1" dirty="0"/>
              <a:t>from Danny’s </a:t>
            </a:r>
            <a:r>
              <a:rPr lang="en-US" b="1" dirty="0" smtClean="0"/>
              <a:t>32893-0112</a:t>
            </a:r>
          </a:p>
          <a:p>
            <a:r>
              <a:rPr lang="en-US" dirty="0" smtClean="0"/>
              <a:t>Now with venting holes!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 flipV="1">
            <a:off x="3457303" y="5005649"/>
            <a:ext cx="1689260" cy="23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7393577" y="4389120"/>
            <a:ext cx="522514" cy="6395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3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metal bolts and washers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Defined as PEC in CST Microwave studio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34" y="1061402"/>
            <a:ext cx="3311632" cy="207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13120" y="1148080"/>
            <a:ext cx="1483360" cy="18186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3722"/>
            <a:ext cx="10515600" cy="3975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of the </a:t>
            </a:r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24548" y="141611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Voltage on plates ±20 kV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781" y="2305260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5.1 MV/m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2168207" y="2674592"/>
            <a:ext cx="573426" cy="274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24548" y="2287144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4.6 MV/m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4211204" y="2471810"/>
            <a:ext cx="613344" cy="1114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" y="3546113"/>
            <a:ext cx="114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5.9 MV/m</a:t>
            </a:r>
            <a:endParaRPr lang="en-US" b="1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1985052" y="3685519"/>
            <a:ext cx="385858" cy="452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38200" y="5799909"/>
            <a:ext cx="1722120" cy="1045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19574" y="3902772"/>
            <a:ext cx="1230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15 mm gap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24548" y="613786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Bolts and washers metal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883" y="95794"/>
            <a:ext cx="3311632" cy="207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9204960" y="1219200"/>
            <a:ext cx="0" cy="4005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61120" y="1621018"/>
            <a:ext cx="5312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114065" y="1810564"/>
            <a:ext cx="161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65623" y="1709328"/>
            <a:ext cx="2699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891520" y="274320"/>
            <a:ext cx="0" cy="8588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206480" y="274320"/>
            <a:ext cx="0" cy="5845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1450320" y="274320"/>
            <a:ext cx="0" cy="72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0576560" y="274320"/>
            <a:ext cx="873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73921" y="135057"/>
            <a:ext cx="9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±20 kV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6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9567" r="32402" b="-1543"/>
          <a:stretch/>
        </p:blipFill>
        <p:spPr>
          <a:xfrm>
            <a:off x="8561390" y="0"/>
            <a:ext cx="3630610" cy="2878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Content Placeholder 3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29619"/>
            <a:ext cx="10515600" cy="3943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 to mounting tab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15794" y="49537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030720" y="4632961"/>
            <a:ext cx="685074" cy="50543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820400" y="95884"/>
            <a:ext cx="1229360" cy="101155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084320" y="4769059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0.7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 flipV="1">
            <a:off x="5471632" y="4793343"/>
            <a:ext cx="1173008" cy="1603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99500" y="116106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Zoom 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  <a:endCxn id="11" idx="1"/>
          </p:cNvCxnSpPr>
          <p:nvPr/>
        </p:nvCxnSpPr>
        <p:spPr>
          <a:xfrm>
            <a:off x="10086812" y="300772"/>
            <a:ext cx="733588" cy="3008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0640" y="4182885"/>
            <a:ext cx="138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1.1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5237952" y="4367551"/>
            <a:ext cx="1173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824548" y="613786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Bolts and washers metal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73" y="92063"/>
            <a:ext cx="3055414" cy="319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insulators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293" y="39885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421949" y="4173191"/>
            <a:ext cx="613344" cy="1114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4208"/>
            <a:ext cx="10515600" cy="39741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0479" y="3711526"/>
            <a:ext cx="148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Triple point: 11 </a:t>
            </a:r>
            <a:r>
              <a:rPr lang="en-US" b="1" dirty="0" smtClean="0"/>
              <a:t>MV/m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6780107" y="4034692"/>
            <a:ext cx="744814" cy="138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27200" y="4157854"/>
            <a:ext cx="132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Grounded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055867" y="4342520"/>
            <a:ext cx="1286819" cy="184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</p:cNvCxnSpPr>
          <p:nvPr/>
        </p:nvCxnSpPr>
        <p:spPr>
          <a:xfrm>
            <a:off x="6780107" y="4034692"/>
            <a:ext cx="839893" cy="492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26480" y="503131"/>
            <a:ext cx="245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Peek through the insulator venting hole: Possible plasma chamber?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8577246" y="1103296"/>
            <a:ext cx="1216994" cy="313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824548" y="613786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Bolts and washers metal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8711"/>
            <a:ext cx="10515600" cy="3985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67452" y="3401128"/>
            <a:ext cx="236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E-field channels that might lead particles towards mounting tab surface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24548" y="613786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Bolts and washers metal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Transversal </a:t>
            </a:r>
            <a:r>
              <a:rPr lang="en-US" dirty="0"/>
              <a:t>cross section </a:t>
            </a:r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5293" y="3988525"/>
            <a:ext cx="121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3.2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MV/m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5421949" y="4173191"/>
            <a:ext cx="613344" cy="1114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24548" y="6137860"/>
            <a:ext cx="2542904" cy="5491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Bolts and washers metal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0570"/>
            <a:ext cx="10515600" cy="40014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728" y="208961"/>
            <a:ext cx="2944215" cy="1711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7017976" y="208960"/>
            <a:ext cx="13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plane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8318804" y="393626"/>
            <a:ext cx="1160969" cy="34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306585" y="658474"/>
            <a:ext cx="931112" cy="80624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306585" y="1464718"/>
            <a:ext cx="2703065" cy="112985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237697" y="658474"/>
            <a:ext cx="1771953" cy="7598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11557</TotalTime>
  <Words>465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Wien filter:  Bolts and washers</vt:lpstr>
      <vt:lpstr>Three cases are presented: </vt:lpstr>
      <vt:lpstr>Bolts, washers, long insulators</vt:lpstr>
      <vt:lpstr>All metal bolts and washers</vt:lpstr>
      <vt:lpstr>Lateral cross section of the plates</vt:lpstr>
      <vt:lpstr>Zoom to mounting tab</vt:lpstr>
      <vt:lpstr>Transparent insulators</vt:lpstr>
      <vt:lpstr>Lateral cross section insulators</vt:lpstr>
      <vt:lpstr>Transversal cross section insulators</vt:lpstr>
      <vt:lpstr>Metal bolts, alumina washers</vt:lpstr>
      <vt:lpstr>Lateral cross section of the plates</vt:lpstr>
      <vt:lpstr>Zoom to mounting tab</vt:lpstr>
      <vt:lpstr>Transparent insulators</vt:lpstr>
      <vt:lpstr>Lateral cross section insulators</vt:lpstr>
      <vt:lpstr>Transversal cross section insulators</vt:lpstr>
      <vt:lpstr>All alumina bolts and washers</vt:lpstr>
      <vt:lpstr>Lateral cross section of the plates</vt:lpstr>
      <vt:lpstr>Zoom to mounting tab</vt:lpstr>
      <vt:lpstr>Transparent insulators</vt:lpstr>
      <vt:lpstr>Lateral cross section insulators</vt:lpstr>
      <vt:lpstr>Transversal cross section insulators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 filter with integrated ion pump</dc:title>
  <dc:creator>Gabriel Palacios-Serrano</dc:creator>
  <cp:lastModifiedBy>Gabriel Palacios-Serrano</cp:lastModifiedBy>
  <cp:revision>136</cp:revision>
  <dcterms:created xsi:type="dcterms:W3CDTF">2020-03-05T16:59:58Z</dcterms:created>
  <dcterms:modified xsi:type="dcterms:W3CDTF">2020-03-18T00:24:31Z</dcterms:modified>
</cp:coreProperties>
</file>