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65" r:id="rId2"/>
    <p:sldId id="292" r:id="rId3"/>
    <p:sldId id="329" r:id="rId4"/>
    <p:sldId id="296" r:id="rId5"/>
    <p:sldId id="343" r:id="rId6"/>
    <p:sldId id="332" r:id="rId7"/>
    <p:sldId id="333" r:id="rId8"/>
    <p:sldId id="334" r:id="rId9"/>
    <p:sldId id="297" r:id="rId10"/>
    <p:sldId id="336" r:id="rId11"/>
    <p:sldId id="337" r:id="rId12"/>
    <p:sldId id="335" r:id="rId13"/>
    <p:sldId id="344" r:id="rId14"/>
    <p:sldId id="322" r:id="rId15"/>
    <p:sldId id="340" r:id="rId16"/>
    <p:sldId id="341" r:id="rId17"/>
    <p:sldId id="286" r:id="rId18"/>
    <p:sldId id="274" r:id="rId19"/>
    <p:sldId id="277" r:id="rId20"/>
    <p:sldId id="342" r:id="rId21"/>
    <p:sldId id="291" r:id="rId22"/>
    <p:sldId id="330" r:id="rId23"/>
    <p:sldId id="326" r:id="rId24"/>
    <p:sldId id="314" r:id="rId25"/>
    <p:sldId id="315" r:id="rId26"/>
  </p:sldIdLst>
  <p:sldSz cx="9144000" cy="6858000" type="screen4x3"/>
  <p:notesSz cx="7023100" cy="9309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8FF"/>
    <a:srgbClr val="08FF21"/>
    <a:srgbClr val="FF5EFF"/>
    <a:srgbClr val="38AB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14" autoAdjust="0"/>
    <p:restoredTop sz="96217" autoAdjust="0"/>
  </p:normalViewPr>
  <p:slideViewPr>
    <p:cSldViewPr snapToGrid="0" snapToObjects="1">
      <p:cViewPr>
        <p:scale>
          <a:sx n="170" d="100"/>
          <a:sy n="170" d="100"/>
        </p:scale>
        <p:origin x="202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"/>
          <c:y val="0.12736603247299"/>
          <c:w val="0.860144096346129"/>
          <c:h val="0.65068579579658"/>
        </c:manualLayout>
      </c:layout>
      <c:scatterChart>
        <c:scatterStyle val="lineMarker"/>
        <c:varyColors val="0"/>
        <c:ser>
          <c:idx val="0"/>
          <c:order val="0"/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circle"/>
            <c:size val="9"/>
            <c:spPr>
              <a:solidFill>
                <a:srgbClr val="FF0000"/>
              </a:solidFill>
              <a:ln w="6350" cap="flat" cmpd="sng" algn="ctr">
                <a:noFill/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minus>
            <c:spPr>
              <a:solidFill>
                <a:schemeClr val="tx1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504.0</c:v>
                </c:pt>
                <c:pt idx="6">
                  <c:v>755.0</c:v>
                </c:pt>
                <c:pt idx="7">
                  <c:v>1011.0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85.67039735541007</c:v>
                </c:pt>
                <c:pt idx="1">
                  <c:v>84.52178593088529</c:v>
                </c:pt>
                <c:pt idx="2">
                  <c:v>84.38963896518228</c:v>
                </c:pt>
                <c:pt idx="3">
                  <c:v>85.34788605875308</c:v>
                </c:pt>
                <c:pt idx="4">
                  <c:v>84.953576971349</c:v>
                </c:pt>
                <c:pt idx="5">
                  <c:v>86.1160034749394</c:v>
                </c:pt>
                <c:pt idx="6">
                  <c:v>84.77144574201351</c:v>
                </c:pt>
                <c:pt idx="7">
                  <c:v>85.9647155673682</c:v>
                </c:pt>
                <c:pt idx="8">
                  <c:v>87.14859300185803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4867904"/>
        <c:axId val="1094860032"/>
      </c:scatterChart>
      <c:valAx>
        <c:axId val="1094860032"/>
        <c:scaling>
          <c:orientation val="minMax"/>
          <c:max val="90.0"/>
          <c:min val="80.0"/>
        </c:scaling>
        <c:delete val="0"/>
        <c:axPos val="l"/>
        <c:maj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Polarization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B3B3B3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4867904"/>
        <c:crossesAt val="0.0"/>
        <c:crossBetween val="midCat"/>
        <c:majorUnit val="1.0"/>
        <c:minorUnit val="1.0"/>
      </c:valAx>
      <c:valAx>
        <c:axId val="1094867904"/>
        <c:scaling>
          <c:logBase val="10.0"/>
          <c:orientation val="minMax"/>
          <c:max val="2000.0"/>
        </c:scaling>
        <c:delete val="0"/>
        <c:axPos val="b"/>
        <c:maj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ajorGridlines>
        <c:min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Beam Current </a:t>
                </a:r>
                <a:r>
                  <a:rPr lang="en-US" sz="1400" b="1" dirty="0" smtClean="0"/>
                  <a:t>[</a:t>
                </a:r>
                <a:r>
                  <a:rPr lang="en-US" sz="1400" b="1" dirty="0" smtClean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400" b="1" dirty="0" smtClean="0"/>
                  <a:t>A</a:t>
                </a:r>
                <a:r>
                  <a:rPr lang="en-US" sz="1400" b="1" dirty="0"/>
                  <a:t>]</a:t>
                </a:r>
              </a:p>
            </c:rich>
          </c:tx>
          <c:layout>
            <c:manualLayout>
              <c:xMode val="edge"/>
              <c:yMode val="edge"/>
              <c:x val="0.399380431844974"/>
              <c:y val="0.8283397438701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B3B3B3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4860032"/>
        <c:crossesAt val="0.0"/>
        <c:crossBetween val="midCat"/>
      </c:valAx>
      <c:spPr>
        <a:noFill/>
        <a:ln>
          <a:solidFill>
            <a:srgbClr val="B3B3B3"/>
          </a:solidFill>
          <a:prstDash val="solid"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B466-301A-3044-AF06-521685FCD924}" type="datetime1">
              <a:rPr lang="en-US" smtClean="0"/>
              <a:t>8/17/17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57C19-C2E6-D246-AFC2-0B6C59EB9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0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2BAB1F-354A-094B-B9F3-60236D1D0286}" type="datetime1">
              <a:rPr lang="en-US" smtClean="0"/>
              <a:t>8/17/17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862FBB-E55C-064A-B093-F618ED73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6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INJECTOR</a:t>
            </a:r>
            <a:r>
              <a:rPr lang="en-US" baseline="0" dirty="0" smtClean="0"/>
              <a:t> SCIENTIST AT JEFFERSON LAB</a:t>
            </a:r>
          </a:p>
          <a:p>
            <a:r>
              <a:rPr lang="en-US" baseline="0" dirty="0" smtClean="0"/>
              <a:t>WOULD LIKE TO TELL YOU ABOUT A SMALL EXPERIMENT WE PERFORMED TO PRODUCE POLARIZED POSITRONS AT LOW ENERGY</a:t>
            </a:r>
          </a:p>
          <a:p>
            <a:r>
              <a:rPr lang="en-US" baseline="0" dirty="0" smtClean="0"/>
              <a:t>WILL GET TO THIS COMMENT AT THE 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PEPPO METHOD IS PRETTY STRAIGHT-FORWARD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FIRST STAGE IS POLARIZED BREMMSTRHALUNG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SECOND STAGE</a:t>
            </a:r>
            <a:r>
              <a:rPr lang="en-US" baseline="0" dirty="0" smtClean="0"/>
              <a:t> IS POLARIZED PAIR CREATION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THIS COULD BE DONE IN SEPARATE TARGETS, BUT CONVENIENTLY ALSO IN ONE SINGLE TARGET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LEARNED EARLY ON THE CALCULATIONS OF OLSON/MAXIMON WERE NOT CORRECT AT LOW ENERGY, ESPECIALLY PAIR CREATION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NEW CALCULATIONS WERE DONE, THAT AGREE W/ OM AT HIGHER ENERGIES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WERE NOT FIRST TO PROPOSE THIS IDEA, SO WHY NOT BEFORE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3B694-0648-8640-9E54-A1090577222D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US AT JLAB, HOWEVER, SAW THIS AS AN OPPORTUNITY TO EXPLOIT WHAT WE’VE BEEN</a:t>
            </a:r>
            <a:r>
              <a:rPr lang="en-US" baseline="0" dirty="0" smtClean="0"/>
              <a:t> DOING W/ POLARIZED E- BEAMS FOR TWO DECADES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OVER THAT TIME THE SPIN PROGRAM HAS DRIVEN IMPROVEMENT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GAAS PHOTOCATHODES THAT BREAK DEGENERACY, YET RETAIN HIGH QUANTUM EFFICIENCY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THIS MEANS HIGH SPIN POLARIZATION (85%) AND HIGH QE (&gt;1%)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LEARNING HOW TO SUSTAIN THIS FOR LONG PERIODS MAKES THIS VIABLE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70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PROVIDE</a:t>
            </a:r>
            <a:r>
              <a:rPr lang="en-US" baseline="0" dirty="0" smtClean="0"/>
              <a:t> SOME CONTEXT, POLARIZED POSITRONS CAN BE COLLECTED IN A NUMBER OF WAYS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BETA DECAY – WEAK INTERACTION (NOT EFFICIENT FOR RF ACCEL)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ST – QUANTUM EMISSION OF SYNC. RAD. (NOT COMPATIBLE W/ CW BEAM)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PAIR PRODUCTION BY POLARIZED GAMMAS (PLAUSIBLE, BUT HIGH TECHNICAL CHALLENGE – INTENSE LASERS, HIGH ENERGY BEAMS)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WONDERED IF WE COULD SIMPLY USE OUR POLARIZED ELECTRON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7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276725" y="6465125"/>
            <a:ext cx="857250" cy="365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1645" y="6465124"/>
            <a:ext cx="2175080" cy="365125"/>
          </a:xfrm>
          <a:prstGeom prst="rect">
            <a:avLst/>
          </a:prstGeom>
        </p:spPr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5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4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5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0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5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4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J. Grames, SPIN 2016 @ UIUC, Sep 26-30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3.emf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Relationship Id="rId3" Type="http://schemas.openxmlformats.org/officeDocument/2006/relationships/image" Target="../media/image2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jlab.org/pwg" TargetMode="External"/><Relationship Id="rId4" Type="http://schemas.openxmlformats.org/officeDocument/2006/relationships/hyperlink" Target="https://www.jlab.org/conferences/JPos2017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http://journals.aps.org/prstab/pdf/10.1103/PhysRevSTAB.14.043501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jlab.org/conferences/JPos2017/" TargetMode="External"/><Relationship Id="rId3" Type="http://schemas.openxmlformats.org/officeDocument/2006/relationships/hyperlink" Target="http://wiki.jlab.org/pw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4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40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2103"/>
            <a:ext cx="914399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Polarized Positron Beam</a:t>
            </a:r>
          </a:p>
          <a:p>
            <a:pPr algn="ctr"/>
            <a:r>
              <a:rPr lang="en-US" sz="3600" b="1" dirty="0" smtClean="0">
                <a:latin typeface="Arial"/>
                <a:cs typeface="Arial"/>
              </a:rPr>
              <a:t>R&amp;D at Jefferson Lab</a:t>
            </a:r>
            <a:endParaRPr lang="en-US" sz="800" dirty="0" smtClean="0">
              <a:latin typeface="Arial"/>
              <a:cs typeface="Arial"/>
            </a:endParaRPr>
          </a:p>
          <a:p>
            <a:pPr algn="ctr"/>
            <a:endParaRPr lang="en-US" sz="900" dirty="0" smtClean="0"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Larry Cardman</a:t>
            </a:r>
            <a:r>
              <a:rPr lang="en-US" sz="2400" baseline="30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en-US" sz="2400" u="sng" dirty="0" smtClean="0">
                <a:latin typeface="Arial"/>
                <a:cs typeface="Arial"/>
              </a:rPr>
              <a:t>Joe Grames</a:t>
            </a:r>
            <a:r>
              <a:rPr lang="en-US" sz="2400" u="sng" baseline="30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, Michael Tiefenback</a:t>
            </a:r>
            <a:r>
              <a:rPr lang="en-US" sz="2400" baseline="30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, Eric Voutier</a:t>
            </a:r>
            <a:r>
              <a:rPr lang="en-US" sz="2400" baseline="30000" dirty="0" smtClean="0">
                <a:latin typeface="Arial"/>
                <a:cs typeface="Arial"/>
              </a:rPr>
              <a:t>1</a:t>
            </a:r>
            <a:endParaRPr lang="en-US" sz="1100" baseline="300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000" i="1" baseline="30000" dirty="0" smtClean="0">
                <a:latin typeface="Arial"/>
                <a:cs typeface="Arial"/>
              </a:rPr>
              <a:t>1</a:t>
            </a:r>
            <a:r>
              <a:rPr lang="en-US" sz="2000" i="1" dirty="0" smtClean="0">
                <a:latin typeface="Arial"/>
                <a:cs typeface="Arial"/>
              </a:rPr>
              <a:t>Institut </a:t>
            </a:r>
            <a:r>
              <a:rPr lang="en-US" sz="2000" i="1" dirty="0">
                <a:latin typeface="Arial"/>
                <a:cs typeface="Arial"/>
              </a:rPr>
              <a:t>de Physique </a:t>
            </a:r>
            <a:r>
              <a:rPr lang="en-US" sz="2000" i="1" dirty="0" err="1">
                <a:latin typeface="Arial"/>
                <a:cs typeface="Arial"/>
              </a:rPr>
              <a:t>Nucléaire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smtClean="0">
                <a:latin typeface="Arial"/>
                <a:cs typeface="Arial"/>
              </a:rPr>
              <a:t>d’Orsay</a:t>
            </a:r>
            <a:endParaRPr lang="en-US" sz="2000" i="1" dirty="0">
              <a:latin typeface="Arial"/>
              <a:cs typeface="Arial"/>
            </a:endParaRPr>
          </a:p>
          <a:p>
            <a:pPr algn="ctr"/>
            <a:r>
              <a:rPr lang="en-US" sz="2000" i="1" baseline="30000" dirty="0" smtClean="0">
                <a:latin typeface="Arial"/>
                <a:cs typeface="Arial"/>
              </a:rPr>
              <a:t>2</a:t>
            </a:r>
            <a:r>
              <a:rPr lang="en-US" sz="2000" i="1" dirty="0" smtClean="0">
                <a:latin typeface="Arial"/>
                <a:cs typeface="Arial"/>
              </a:rPr>
              <a:t>Thomas Jefferson National Accelerator Facility</a:t>
            </a:r>
            <a:endParaRPr lang="en-US" sz="2000" i="1" dirty="0" smtClean="0">
              <a:latin typeface="Arial"/>
              <a:cs typeface="Arial"/>
            </a:endParaRPr>
          </a:p>
        </p:txBody>
      </p:sp>
      <p:pic>
        <p:nvPicPr>
          <p:cNvPr id="3" name="Picture 2" descr="PW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528876" y="3652113"/>
            <a:ext cx="2900124" cy="2359579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038601" y="4175786"/>
            <a:ext cx="4826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286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858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430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002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4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146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718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290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Polarized positron production</a:t>
            </a:r>
          </a:p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The </a:t>
            </a:r>
            <a:r>
              <a:rPr lang="en-US" sz="2400" dirty="0" err="1" smtClean="0">
                <a:ea typeface="Arial" charset="0"/>
                <a:cs typeface="Arial" charset="0"/>
              </a:rPr>
              <a:t>PEPPo</a:t>
            </a:r>
            <a:r>
              <a:rPr lang="en-US" sz="2400" dirty="0" smtClean="0"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ea typeface="Arial" charset="0"/>
                <a:cs typeface="Arial" charset="0"/>
              </a:rPr>
              <a:t>experiment</a:t>
            </a:r>
          </a:p>
          <a:p>
            <a:pPr>
              <a:buFont typeface="Wingdings" charset="2"/>
              <a:buChar char="Ø"/>
              <a:defRPr/>
            </a:pPr>
            <a:r>
              <a:rPr lang="en-US" sz="2400" dirty="0" err="1" smtClean="0">
                <a:ea typeface="Arial" charset="0"/>
                <a:cs typeface="Arial" charset="0"/>
              </a:rPr>
              <a:t>PEPPo</a:t>
            </a:r>
            <a:r>
              <a:rPr lang="en-US" sz="2400" dirty="0" smtClean="0">
                <a:ea typeface="Arial" charset="0"/>
                <a:cs typeface="Arial" charset="0"/>
              </a:rPr>
              <a:t> based Positron Source</a:t>
            </a:r>
            <a:endParaRPr lang="en-US" sz="2400" dirty="0" smtClean="0">
              <a:ea typeface="Arial" charset="0"/>
              <a:cs typeface="Arial" charset="0"/>
            </a:endParaRPr>
          </a:p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Positrons at CEBAF</a:t>
            </a:r>
            <a:endParaRPr lang="en-US" sz="2400" dirty="0" smtClean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e+p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" y="2742762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-83127" y="876499"/>
            <a:ext cx="93245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R.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Dollan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K.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Laihem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A.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Schälicke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NIM A 559 (2006) 185,  J. Dumas, J.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Grames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E.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Voutier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JPos09, AIP 1160 (2009) 120, J. Dumas,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Doctorate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Thesis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(2011)</a:t>
            </a:r>
            <a:endParaRPr lang="fr-FR" sz="1000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1274"/>
              </p:ext>
            </p:extLst>
          </p:nvPr>
        </p:nvGraphicFramePr>
        <p:xfrm>
          <a:off x="2389737" y="4595751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0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737" y="4595751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er 2"/>
          <p:cNvGrpSpPr/>
          <p:nvPr/>
        </p:nvGrpSpPr>
        <p:grpSpPr>
          <a:xfrm>
            <a:off x="4572000" y="2652168"/>
            <a:ext cx="4458102" cy="3647123"/>
            <a:chOff x="4688198" y="1907823"/>
            <a:chExt cx="4026979" cy="2952328"/>
          </a:xfrm>
        </p:grpSpPr>
        <p:grpSp>
          <p:nvGrpSpPr>
            <p:cNvPr id="6" name="Grouper 15"/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8" name="Picture 3" descr="logoLPSC2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0" descr="fom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Line 19"/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Text Box 20"/>
              <p:cNvSpPr txBox="1">
                <a:spLocks noChangeArrowheads="1"/>
              </p:cNvSpPr>
              <p:nvPr/>
            </p:nvSpPr>
            <p:spPr bwMode="auto">
              <a:xfrm>
                <a:off x="5764349" y="5013728"/>
                <a:ext cx="1589563" cy="3439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Optimum </a:t>
                </a:r>
                <a:r>
                  <a:rPr lang="fr-FR" sz="120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fr-FR" sz="1200" err="1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" name="Line 21"/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Text Box 22"/>
              <p:cNvSpPr txBox="1">
                <a:spLocks noChangeArrowheads="1"/>
              </p:cNvSpPr>
              <p:nvPr/>
            </p:nvSpPr>
            <p:spPr bwMode="auto">
              <a:xfrm>
                <a:off x="5034878" y="2890843"/>
                <a:ext cx="934246" cy="6496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7549" y="1293250"/>
            <a:ext cx="402631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polarization</a:t>
            </a:r>
            <a:r>
              <a:rPr lang="fr-FR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distribution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generated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positrons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typical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bremsstrahlung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induced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pair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creation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 production rate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dominated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by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low-energy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particles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fr-FR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753627" y="1263386"/>
            <a:ext cx="38797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 </a:t>
            </a:r>
            <a:r>
              <a:rPr lang="fr-FR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at optimum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about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half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electron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beam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fr-FR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3043181" y="59488"/>
            <a:ext cx="30299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Figure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Merit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416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05" y="2541324"/>
            <a:ext cx="4510095" cy="3033784"/>
          </a:xfrm>
          <a:prstGeom prst="rect">
            <a:avLst/>
          </a:prstGeom>
        </p:spPr>
      </p:pic>
      <p:pic>
        <p:nvPicPr>
          <p:cNvPr id="4" name="Image 2" descr="Ep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" y="2541324"/>
            <a:ext cx="4452237" cy="3010033"/>
          </a:xfrm>
          <a:prstGeom prst="rect">
            <a:avLst/>
          </a:prstGeom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054596" y="888007"/>
            <a:ext cx="7048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J. Dumas, </a:t>
            </a:r>
            <a:r>
              <a:rPr lang="fr-FR" sz="1400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Doctorate</a:t>
            </a:r>
            <a:r>
              <a:rPr lang="fr-FR" sz="14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</a:t>
            </a:r>
            <a:r>
              <a:rPr lang="fr-FR" sz="1400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Thesis</a:t>
            </a:r>
            <a:r>
              <a:rPr lang="fr-FR" sz="14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(2011)</a:t>
            </a:r>
            <a:endParaRPr lang="fr-FR" sz="1400" dirty="0">
              <a:solidFill>
                <a:srgbClr val="5F5F5F"/>
              </a:solidFill>
              <a:latin typeface="Microsoft Sans Serif" charset="0"/>
              <a:cs typeface="+mn-cs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61923" y="5714846"/>
            <a:ext cx="69411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Simplistic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but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reasonable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collection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cuts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momentum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dp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/p&lt;10% and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emission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angle&lt;10</a:t>
            </a:r>
            <a:r>
              <a:rPr lang="en-US" sz="1600" dirty="0" smtClean="0"/>
              <a:t>°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mimic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acceptance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define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source performance.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41518" y="1236896"/>
            <a:ext cx="8603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10-100 MeV energy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range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one can estimate at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optimum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endParaRPr lang="is-I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990099"/>
              </a:buClr>
              <a:buFont typeface="Wingdings" charset="2"/>
              <a:buChar char="Ø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onversion efficiency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of about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-5 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- 10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-3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/e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-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990099"/>
              </a:buClr>
              <a:buFont typeface="Wingdings" charset="2"/>
              <a:buChar char="Ø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lectron polarization transfer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at optimum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is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approx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flat at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75%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796400" y="14467"/>
            <a:ext cx="75648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FoM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vs. 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39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" y="887599"/>
            <a:ext cx="885666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18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JPos17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International Workshop, to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be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held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mid-september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at the Jefferson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Laboratory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intends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to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review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sz="1600" b="1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scientific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600" b="1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technological</a:t>
            </a:r>
            <a:r>
              <a:rPr lang="fr-FR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bases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polarized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unpolarized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positron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beams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context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CEBAF 12 </a:t>
            </a:r>
            <a:r>
              <a:rPr lang="fr-FR" sz="1600" b="1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GeV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JLEIC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and </a:t>
            </a:r>
            <a:r>
              <a:rPr lang="fr-FR" sz="1600" b="1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low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b="1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 applications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.  </a:t>
            </a:r>
            <a:endParaRPr lang="fr-FR" sz="18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7" y="1995280"/>
            <a:ext cx="2777393" cy="4292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0784" y="2675698"/>
            <a:ext cx="50437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000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JPos17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000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JLab</a:t>
            </a:r>
            <a:r>
              <a:rPr lang="en-US" sz="2000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 Positron Working Group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efforts will serve as a basis for the a </a:t>
            </a:r>
            <a:r>
              <a:rPr lang="en-US" sz="2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White Paper on Positron Physics at </a:t>
            </a:r>
            <a:r>
              <a:rPr lang="en-US" sz="20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JLab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algn="ctr">
              <a:buClr>
                <a:srgbClr val="CC00FF"/>
              </a:buClr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algn="ctr">
              <a:buClr>
                <a:srgbClr val="CC00FF"/>
              </a:buClr>
            </a:pPr>
            <a:r>
              <a:rPr lang="en-US" sz="1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US" sz="1800" b="1" i="1" u="sng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wiki.</a:t>
            </a:r>
            <a:r>
              <a:rPr lang="en-US" sz="1800" b="1" i="1" u="sng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jlab.or</a:t>
            </a:r>
            <a:r>
              <a:rPr lang="en-US" sz="1800" b="1" i="1" u="sng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g/pwg</a:t>
            </a:r>
            <a:r>
              <a:rPr lang="en-US" sz="1800" b="1" i="1" dirty="0" smtClean="0">
                <a:solidFill>
                  <a:srgbClr val="E2E2E2"/>
                </a:solidFill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pwg@jlab.org</a:t>
            </a:r>
            <a:r>
              <a:rPr lang="en-US" sz="18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9990" y="1995280"/>
            <a:ext cx="4334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i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www.jlab.org</a:t>
            </a:r>
            <a:r>
              <a:rPr lang="fr-FR" sz="1800" b="1" i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/conferences/JPos2017</a:t>
            </a:r>
            <a:endParaRPr lang="fr-FR" sz="1800" b="1" i="1" dirty="0">
              <a:solidFill>
                <a:srgbClr val="3C8C9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Explosion 1 8"/>
          <p:cNvSpPr/>
          <p:nvPr/>
        </p:nvSpPr>
        <p:spPr>
          <a:xfrm rot="302442">
            <a:off x="4648864" y="4682512"/>
            <a:ext cx="3635920" cy="1493868"/>
          </a:xfrm>
          <a:prstGeom prst="irregularSeal1">
            <a:avLst/>
          </a:prstGeom>
          <a:solidFill>
            <a:srgbClr val="CCFF99"/>
          </a:solidFill>
          <a:ln>
            <a:solidFill>
              <a:srgbClr val="CC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Please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Join</a:t>
            </a:r>
            <a:r>
              <a:rPr lang="fr-FR" sz="2000" b="1" dirty="0" smtClean="0">
                <a:solidFill>
                  <a:srgbClr val="FF0000"/>
                </a:solidFill>
              </a:rPr>
              <a:t> Us !!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" y="0"/>
            <a:ext cx="914399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 smtClean="0">
                <a:latin typeface="Arial"/>
                <a:ea typeface="+mj-ea"/>
                <a:cs typeface="Arial"/>
              </a:rPr>
              <a:t>JPos17 Sep 12-15 @ Jefferson Lab</a:t>
            </a:r>
            <a:endParaRPr lang="en-US" sz="3200" b="1" kern="0" dirty="0"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81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685015" y="103367"/>
            <a:ext cx="76875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 Source at CEBAF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3782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Many factors can drive the solution (I challenge you </a:t>
            </a:r>
            <a:r>
              <a:rPr lang="is-IS" sz="2000" dirty="0" smtClean="0">
                <a:latin typeface="Arial" charset="0"/>
                <a:ea typeface="Arial" charset="0"/>
                <a:cs typeface="Arial" charset="0"/>
              </a:rPr>
              <a:t>… put three people in a room for 30 min and you’ll come up with 4 or 5 approaches!)</a:t>
            </a:r>
          </a:p>
          <a:p>
            <a:pPr marL="800100" lvl="1" indent="-342900">
              <a:buFont typeface="Arial" charset="0"/>
              <a:buChar char="•"/>
            </a:pPr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Positron yield goes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like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the beam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power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lower energy electron drive beam will require higher beam current, however, offers greater access selecting a compromise between positron polarization and beam intensity than a ‘hotter’ positron beam produced by high energy e- beam.</a:t>
            </a:r>
          </a:p>
          <a:p>
            <a:pPr marL="800100" lvl="1" indent="-342900">
              <a:buFont typeface="Arial" charset="0"/>
              <a:buChar char="•"/>
            </a:pPr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81520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990099"/>
              </a:buClr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One possible solution would employ the CEBAF Full Energy Injector ~123 MeV to produce positrons.</a:t>
            </a:r>
          </a:p>
          <a:p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Collecting ~60 MeV e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(optimum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 with ~few 10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-4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efficiency suggests that 100’s of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microAmp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or perhaps 1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milliAmp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polarized e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beam and a high power converter (&gt;100’s kW beam power) is required to produce a positron beam intensity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baseline="-25000" dirty="0" err="1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&gt; 100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 with a positron polarization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baseline="-25000" dirty="0" err="1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&gt; 65%.</a:t>
            </a:r>
          </a:p>
        </p:txBody>
      </p:sp>
    </p:spTree>
    <p:extLst>
      <p:ext uri="{BB962C8B-B14F-4D97-AF65-F5344CB8AC3E}">
        <p14:creationId xmlns:p14="http://schemas.microsoft.com/office/powerpoint/2010/main" val="3225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6"/>
          <p:cNvGrpSpPr/>
          <p:nvPr/>
        </p:nvGrpSpPr>
        <p:grpSpPr>
          <a:xfrm>
            <a:off x="846454" y="780219"/>
            <a:ext cx="2022409" cy="2993640"/>
            <a:chOff x="503121" y="1002392"/>
            <a:chExt cx="2022409" cy="2993640"/>
          </a:xfrm>
        </p:grpSpPr>
        <p:sp>
          <p:nvSpPr>
            <p:cNvPr id="4119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503121" y="3411256"/>
              <a:ext cx="202240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~ 5%, 30 mA/W</a:t>
              </a:r>
            </a:p>
            <a:p>
              <a:pPr algn="ctr"/>
              <a:r>
                <a:rPr lang="en-US" sz="1600" dirty="0" smtClean="0"/>
                <a:t>Pol ~ 35% @ 780 nm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82349" y="1002392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Bulk </a:t>
              </a:r>
              <a:r>
                <a:rPr lang="en-US" dirty="0" smtClean="0"/>
                <a:t>GaAs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3425609" y="780164"/>
            <a:ext cx="2122158" cy="3015767"/>
            <a:chOff x="2985626" y="725393"/>
            <a:chExt cx="2122158" cy="3015767"/>
          </a:xfrm>
        </p:grpSpPr>
        <p:sp>
          <p:nvSpPr>
            <p:cNvPr id="4126" name="Text Box 30"/>
            <p:cNvSpPr txBox="1">
              <a:spLocks noChangeArrowheads="1"/>
            </p:cNvSpPr>
            <p:nvPr/>
          </p:nvSpPr>
          <p:spPr bwMode="auto">
            <a:xfrm>
              <a:off x="3104002" y="3156384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</a:t>
              </a:r>
              <a:r>
                <a:rPr lang="en-US" sz="1600" dirty="0" smtClean="0"/>
                <a:t>0.2%, 1 </a:t>
              </a:r>
              <a:r>
                <a:rPr lang="en-US" sz="1600" dirty="0"/>
                <a:t>m</a:t>
              </a:r>
              <a:r>
                <a:rPr lang="en-US" sz="1600" dirty="0" smtClean="0"/>
                <a:t>A/W</a:t>
              </a:r>
              <a:endParaRPr lang="en-US" sz="1600" dirty="0"/>
            </a:p>
            <a:p>
              <a:pPr algn="ctr"/>
              <a:r>
                <a:rPr lang="en-US" sz="1600" dirty="0"/>
                <a:t>Pol ~ 75</a:t>
              </a:r>
              <a:r>
                <a:rPr lang="en-US" sz="1600" dirty="0" smtClean="0"/>
                <a:t>% @ </a:t>
              </a:r>
              <a:r>
                <a:rPr lang="en-US" sz="1600" dirty="0"/>
                <a:t>850 nm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Strained GaAs: </a:t>
              </a:r>
              <a:endParaRPr lang="en-US" dirty="0" smtClean="0"/>
            </a:p>
            <a:p>
              <a:pPr algn="ctr"/>
              <a:r>
                <a:rPr lang="en-US" dirty="0" smtClean="0"/>
                <a:t>GaAs </a:t>
              </a:r>
              <a:r>
                <a:rPr lang="en-US" dirty="0"/>
                <a:t>on GaAsP</a:t>
              </a:r>
            </a:p>
          </p:txBody>
        </p:sp>
        <p:grpSp>
          <p:nvGrpSpPr>
            <p:cNvPr id="5" name="Group 51"/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4129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2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0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/>
                  <a:t>100 </a:t>
                </a:r>
                <a:r>
                  <a:rPr lang="en-US" sz="1600" dirty="0"/>
                  <a:t>nm</a:t>
                </a:r>
              </a:p>
            </p:txBody>
          </p:sp>
        </p:grpSp>
      </p:grpSp>
      <p:grpSp>
        <p:nvGrpSpPr>
          <p:cNvPr id="6" name="Group 54"/>
          <p:cNvGrpSpPr/>
          <p:nvPr/>
        </p:nvGrpSpPr>
        <p:grpSpPr>
          <a:xfrm>
            <a:off x="5640919" y="809379"/>
            <a:ext cx="3104686" cy="2977808"/>
            <a:chOff x="5107784" y="735405"/>
            <a:chExt cx="3104686" cy="2977808"/>
          </a:xfrm>
        </p:grpSpPr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Superlattice GaAs: </a:t>
              </a:r>
            </a:p>
            <a:p>
              <a:pPr algn="ctr"/>
              <a:r>
                <a:rPr lang="en-US" dirty="0"/>
                <a:t>Layers of GaAs on GaAsP</a:t>
              </a:r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5759024" y="3128437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1</a:t>
              </a:r>
              <a:r>
                <a:rPr lang="en-US" sz="1600" dirty="0" smtClean="0"/>
                <a:t>%, 6 mA/W</a:t>
              </a:r>
              <a:endParaRPr lang="en-US" sz="1600" dirty="0"/>
            </a:p>
            <a:p>
              <a:pPr algn="ctr"/>
              <a:r>
                <a:rPr lang="en-US" sz="1600" dirty="0"/>
                <a:t>Pol ~ 85</a:t>
              </a:r>
              <a:r>
                <a:rPr lang="en-US" sz="1600" dirty="0" smtClean="0"/>
                <a:t>% @ </a:t>
              </a:r>
              <a:r>
                <a:rPr lang="en-US" sz="1600" dirty="0"/>
                <a:t>780 </a:t>
              </a:r>
              <a:r>
                <a:rPr lang="en-US" sz="1600" dirty="0" smtClean="0"/>
                <a:t>nm</a:t>
              </a:r>
              <a:endParaRPr lang="en-US" sz="1600" dirty="0"/>
            </a:p>
          </p:txBody>
        </p:sp>
        <p:grpSp>
          <p:nvGrpSpPr>
            <p:cNvPr id="7" name="Group 53"/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4136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7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9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0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100 nm</a:t>
                </a:r>
              </a:p>
            </p:txBody>
          </p:sp>
          <p:sp>
            <p:nvSpPr>
              <p:cNvPr id="4142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3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6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7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8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9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0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1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2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3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4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14 </a:t>
                </a:r>
                <a:r>
                  <a:rPr lang="en-US" sz="1600" dirty="0" smtClean="0"/>
                  <a:t>Layers</a:t>
                </a:r>
                <a:endParaRPr lang="en-US" sz="1600" dirty="0"/>
              </a:p>
            </p:txBody>
          </p:sp>
        </p:grpSp>
      </p:grpSp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6949440" y="2351817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2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6" name="Text Box 99"/>
          <p:cNvSpPr txBox="1">
            <a:spLocks noChangeArrowheads="1"/>
          </p:cNvSpPr>
          <p:nvPr/>
        </p:nvSpPr>
        <p:spPr bwMode="auto">
          <a:xfrm>
            <a:off x="6801331" y="2808135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1" name="Text Box 99"/>
          <p:cNvSpPr txBox="1">
            <a:spLocks noChangeArrowheads="1"/>
          </p:cNvSpPr>
          <p:nvPr/>
        </p:nvSpPr>
        <p:spPr bwMode="auto">
          <a:xfrm>
            <a:off x="1420681" y="2403010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625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867644" y="121626"/>
            <a:ext cx="761718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GaAs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Photocathode Evolution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9713" y="5726052"/>
            <a:ext cx="7483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Spin Polarized Electron programs (particularly PV Users) have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driven the need for improved performance over last 20+ years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9" name="Notched Right Arrow 48"/>
          <p:cNvSpPr/>
          <p:nvPr/>
        </p:nvSpPr>
        <p:spPr>
          <a:xfrm>
            <a:off x="76632" y="3843856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0204" y="4379069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35%        35%              75%             75%                  85%       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53" name="Right Brace 52"/>
          <p:cNvSpPr/>
          <p:nvPr/>
        </p:nvSpPr>
        <p:spPr>
          <a:xfrm rot="16200000">
            <a:off x="1846683" y="2914429"/>
            <a:ext cx="163582" cy="231751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4" name="Right Brace 53"/>
          <p:cNvSpPr/>
          <p:nvPr/>
        </p:nvSpPr>
        <p:spPr>
          <a:xfrm rot="16200000">
            <a:off x="4466447" y="2862975"/>
            <a:ext cx="163581" cy="24204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5" name="Right Brace 54"/>
          <p:cNvSpPr/>
          <p:nvPr/>
        </p:nvSpPr>
        <p:spPr>
          <a:xfrm rot="16200000">
            <a:off x="7358658" y="2768031"/>
            <a:ext cx="163582" cy="261031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5715" y="5264294"/>
            <a:ext cx="833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    1995        1998             1999            2000                  2004         2012    2016</a:t>
            </a:r>
          </a:p>
        </p:txBody>
      </p:sp>
    </p:spTree>
    <p:extLst>
      <p:ext uri="{BB962C8B-B14F-4D97-AF65-F5344CB8AC3E}">
        <p14:creationId xmlns:p14="http://schemas.microsoft.com/office/powerpoint/2010/main" val="11014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79" y="1016793"/>
            <a:ext cx="3996337" cy="2674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209" y="847473"/>
            <a:ext cx="4761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High current (1-10 mA) studies with low-P photocathodes demonstrated that charge lifetime is improved by increasing laser spot size (spreading out ion damage).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Measurements are underway using the CEBAF polarized source to characterize lifetime vs. spot size with high-P (&gt;85%) photocathodes.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2189" y="3467595"/>
            <a:ext cx="28422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CEBAF Polarized Inverted Load Lock Gun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25463" r="12561" b="13768"/>
          <a:stretch/>
        </p:blipFill>
        <p:spPr>
          <a:xfrm>
            <a:off x="2286000" y="4025891"/>
            <a:ext cx="6757418" cy="2328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49" y="5245978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1mA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0227" y="5452946"/>
            <a:ext cx="15054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4247054"/>
            <a:ext cx="195146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252FF"/>
                </a:solidFill>
                <a:latin typeface="Arial" charset="0"/>
                <a:ea typeface="Arial" charset="0"/>
                <a:cs typeface="Arial" charset="0"/>
              </a:rPr>
              <a:t>Slope is proportional to  QE Decay</a:t>
            </a:r>
            <a:endParaRPr lang="en-US" sz="1600" dirty="0">
              <a:solidFill>
                <a:srgbClr val="325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51462" y="4583151"/>
            <a:ext cx="1427358" cy="11152"/>
          </a:xfrm>
          <a:prstGeom prst="straightConnector1">
            <a:avLst/>
          </a:prstGeom>
          <a:ln>
            <a:solidFill>
              <a:srgbClr val="325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4999228" y="4453503"/>
            <a:ext cx="1925680" cy="1131029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99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Increasing laser size reduces QE decay proportionally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139" y="2018354"/>
            <a:ext cx="4029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Phys</a:t>
            </a:r>
            <a:r>
              <a:rPr lang="de-DE" sz="1400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. Rev. ST Accel. Beams </a:t>
            </a:r>
            <a:r>
              <a:rPr lang="de-DE" sz="1400" b="1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14</a:t>
            </a:r>
            <a:r>
              <a:rPr lang="de-DE" sz="1400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, 043501 (2011)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867644" y="86001"/>
            <a:ext cx="73669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Lifetime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studies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at mA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1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676897" y="74126"/>
            <a:ext cx="81187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Studies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at mA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3848100" y="879116"/>
            <a:ext cx="5195538" cy="2841983"/>
          </a:xfrm>
          <a:prstGeom prst="rect">
            <a:avLst/>
          </a:prstGeom>
        </p:spPr>
      </p:pic>
      <p:graphicFrame>
        <p:nvGraphicFramePr>
          <p:cNvPr id="4" name="shape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01358"/>
              </p:ext>
            </p:extLst>
          </p:nvPr>
        </p:nvGraphicFramePr>
        <p:xfrm>
          <a:off x="525037" y="3485840"/>
          <a:ext cx="8106937" cy="3153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636" y="1131297"/>
            <a:ext cx="3348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first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time,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spin polarization of a high-P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superlattice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photocathode is measured directly from low to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milliAmpere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intensity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0287" y="854298"/>
            <a:ext cx="17033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CEBAF Mott </a:t>
            </a:r>
            <a:r>
              <a:rPr lang="en-US" sz="1200" dirty="0" err="1" smtClean="0"/>
              <a:t>Polarimeter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1403505" y="4690502"/>
            <a:ext cx="6350000" cy="127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7753505" y="5062351"/>
            <a:ext cx="0" cy="86600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3848100" y="3072032"/>
            <a:ext cx="5195538" cy="646331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The spin polarization of a high current (mA) beam is measured at CEBAF by extracting and accelerating a small fraction of the beam to a sub-percent accuracy Mott </a:t>
            </a:r>
            <a:r>
              <a:rPr lang="en-US" sz="1200" b="1" dirty="0" err="1"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5249"/>
            <a:ext cx="9143999" cy="571499"/>
          </a:xfrm>
        </p:spPr>
        <p:txBody>
          <a:bodyPr/>
          <a:lstStyle/>
          <a:p>
            <a:r>
              <a:rPr lang="en-US" sz="3200" dirty="0" smtClean="0"/>
              <a:t>High Polarization Photocathode R&amp;D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2345" y="1355520"/>
            <a:ext cx="4940973" cy="187725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GaAs/</a:t>
            </a:r>
            <a:r>
              <a:rPr lang="en-US" sz="2000" dirty="0" err="1" smtClean="0"/>
              <a:t>GaAsP</a:t>
            </a:r>
            <a:r>
              <a:rPr lang="en-US" sz="2000" dirty="0" smtClean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photocathode with </a:t>
            </a:r>
            <a:r>
              <a:rPr lang="en-US" sz="2000" dirty="0" err="1"/>
              <a:t>GaAsP</a:t>
            </a:r>
            <a:r>
              <a:rPr lang="en-US" sz="2000" dirty="0"/>
              <a:t>/</a:t>
            </a:r>
            <a:r>
              <a:rPr lang="en-US" sz="2000" dirty="0" err="1" smtClean="0"/>
              <a:t>AlAsP</a:t>
            </a:r>
            <a:r>
              <a:rPr lang="en-US" sz="2000" dirty="0" smtClean="0"/>
              <a:t> </a:t>
            </a:r>
            <a:r>
              <a:rPr lang="en-US" sz="2000" b="1" i="1" dirty="0"/>
              <a:t>Distributed Bragg Reflector</a:t>
            </a:r>
            <a:r>
              <a:rPr lang="en-US" sz="2000" i="1" dirty="0"/>
              <a:t> </a:t>
            </a:r>
            <a:r>
              <a:rPr lang="en-US" sz="2000" dirty="0" smtClean="0"/>
              <a:t>(DBR)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highest </a:t>
            </a:r>
            <a:r>
              <a:rPr lang="en-US" sz="2000" dirty="0" smtClean="0"/>
              <a:t>QE &amp; FOM </a:t>
            </a:r>
            <a:r>
              <a:rPr lang="en-US" sz="2000" dirty="0"/>
              <a:t>of any reported </a:t>
            </a:r>
            <a:r>
              <a:rPr lang="en-US" sz="2000" dirty="0" smtClean="0"/>
              <a:t>high polarization </a:t>
            </a:r>
            <a:r>
              <a:rPr lang="en-US" sz="2000" dirty="0"/>
              <a:t>photocathode 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15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27934" y="5950223"/>
            <a:ext cx="78881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Paper ready for </a:t>
            </a:r>
            <a:r>
              <a:rPr lang="en-US" sz="1400" dirty="0" smtClean="0"/>
              <a:t>APL </a:t>
            </a:r>
            <a:r>
              <a:rPr lang="en-US" sz="1400" dirty="0"/>
              <a:t>submission</a:t>
            </a:r>
            <a:r>
              <a:rPr lang="en-US" sz="1400" dirty="0" smtClean="0"/>
              <a:t>: </a:t>
            </a:r>
            <a:r>
              <a:rPr lang="en-US" sz="1400" dirty="0"/>
              <a:t>W. Liu,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err="1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</a:t>
            </a:r>
            <a:r>
              <a:rPr lang="en-US" sz="1400" dirty="0" err="1" smtClean="0"/>
              <a:t>Poelker</a:t>
            </a:r>
            <a:r>
              <a:rPr lang="en-US" sz="1400" dirty="0" smtClean="0"/>
              <a:t>, Y</a:t>
            </a:r>
            <a:r>
              <a:rPr lang="en-US" sz="1400" dirty="0"/>
              <a:t>. Chen, W. Lu, and A. Moy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521" y="3521655"/>
            <a:ext cx="3861395" cy="200429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86087" y="1170241"/>
            <a:ext cx="3557913" cy="4563604"/>
            <a:chOff x="6039702" y="824439"/>
            <a:chExt cx="3557913" cy="45636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9702" y="824439"/>
              <a:ext cx="3052680" cy="3255629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 flipV="1">
              <a:off x="7624462" y="3695779"/>
              <a:ext cx="290213" cy="798737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7691731" y="4553128"/>
              <a:ext cx="13121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mtClean="0"/>
                <a:t>DBR Stack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65363" y="4926378"/>
              <a:ext cx="13294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Substrate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7343958" y="3904977"/>
              <a:ext cx="247287" cy="1051204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8195180" y="2375321"/>
              <a:ext cx="399198" cy="1434168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8083829" y="3853154"/>
              <a:ext cx="1513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SLSP</a:t>
              </a:r>
            </a:p>
            <a:p>
              <a:pPr algn="ctr"/>
              <a:r>
                <a:rPr lang="en-US" dirty="0" smtClean="0"/>
                <a:t>Photocathode</a:t>
              </a:r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1563636" y="5100025"/>
            <a:ext cx="3699682" cy="362264"/>
          </a:xfrm>
          <a:prstGeom prst="rect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563636" y="3978125"/>
            <a:ext cx="3741945" cy="395911"/>
          </a:xfrm>
          <a:prstGeom prst="rect">
            <a:avLst/>
          </a:prstGeom>
          <a:noFill/>
          <a:ln w="476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337" y="3998714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CEBAF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41391" y="5098985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DBR (R&amp;D)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1027851" y="5268262"/>
            <a:ext cx="529508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1027851" y="4165753"/>
            <a:ext cx="529508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34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9041" y="4018177"/>
            <a:ext cx="3291579" cy="9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1529889" y="37071"/>
            <a:ext cx="6435426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High Power Target R&amp;D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10073" y="948806"/>
            <a:ext cx="3654158" cy="2356292"/>
            <a:chOff x="485375" y="1726648"/>
            <a:chExt cx="5597944" cy="338014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2" b="16915"/>
            <a:stretch/>
          </p:blipFill>
          <p:spPr bwMode="auto">
            <a:xfrm>
              <a:off x="1183307" y="2429061"/>
              <a:ext cx="3581656" cy="267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98304" y="1726648"/>
              <a:ext cx="2308173" cy="61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Stainless Steel Windows (0.25mm)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12906" y="1802848"/>
              <a:ext cx="1371599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LBE (2mm)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5375" y="2727489"/>
              <a:ext cx="1395864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Input (e</a:t>
              </a:r>
              <a:r>
                <a:rPr lang="en-US" sz="1100" baseline="30000" dirty="0" smtClean="0">
                  <a:solidFill>
                    <a:srgbClr val="0000FF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67128" y="2396823"/>
              <a:ext cx="1816191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Output (e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</a:t>
              </a:r>
              <a:r>
                <a:rPr lang="el-GR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γ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172562" y="3085839"/>
              <a:ext cx="973924" cy="668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888906" y="2336248"/>
              <a:ext cx="1146775" cy="1184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888906" y="2336248"/>
              <a:ext cx="1085229" cy="1280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</p:cNvCxnSpPr>
            <p:nvPr/>
          </p:nvCxnSpPr>
          <p:spPr>
            <a:xfrm flipH="1">
              <a:off x="2999534" y="2178133"/>
              <a:ext cx="1099172" cy="16430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876414" y="2727489"/>
              <a:ext cx="908092" cy="875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431706" y="39318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206479" y="3931821"/>
              <a:ext cx="141670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431706" y="3776246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431706" y="40842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22104" y="4084221"/>
              <a:ext cx="1362506" cy="3175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222104" y="3457038"/>
              <a:ext cx="1362506" cy="319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 descr="N:\Project Engineering\14-1003 2 MeV w Liquid Metal Pump\LBE Loop 2 MeV\IMG_37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3372" r="21359" b="5199"/>
          <a:stretch/>
        </p:blipFill>
        <p:spPr bwMode="auto">
          <a:xfrm>
            <a:off x="621468" y="3447717"/>
            <a:ext cx="1345454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862395"/>
            <a:ext cx="5711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Liquid Metal Target </a:t>
            </a:r>
            <a:r>
              <a:rPr lang="en-US" smtClean="0">
                <a:latin typeface="Arial"/>
                <a:cs typeface="Arial"/>
              </a:rPr>
              <a:t>– lead-</a:t>
            </a:r>
            <a:r>
              <a:rPr lang="en-US" dirty="0">
                <a:latin typeface="Arial"/>
                <a:cs typeface="Arial"/>
              </a:rPr>
              <a:t>bismuth </a:t>
            </a:r>
            <a:r>
              <a:rPr lang="en-US" dirty="0" smtClean="0">
                <a:latin typeface="Arial"/>
                <a:cs typeface="Arial"/>
              </a:rPr>
              <a:t>eutectic </a:t>
            </a:r>
            <a:r>
              <a:rPr lang="en-US" dirty="0">
                <a:latin typeface="Arial"/>
                <a:cs typeface="Arial"/>
              </a:rPr>
              <a:t>(LBE)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Z = 82, 83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 melting point: 124°C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boiling point: </a:t>
            </a:r>
            <a:r>
              <a:rPr lang="en-US" dirty="0" smtClean="0">
                <a:latin typeface="Arial"/>
                <a:cs typeface="Arial"/>
              </a:rPr>
              <a:t>1670°</a:t>
            </a:r>
            <a:r>
              <a:rPr lang="en-US" dirty="0">
                <a:latin typeface="Arial"/>
                <a:cs typeface="Arial"/>
              </a:rPr>
              <a:t>C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Multiple </a:t>
            </a:r>
            <a:r>
              <a:rPr lang="en-US" dirty="0" smtClean="0">
                <a:latin typeface="Arial"/>
                <a:cs typeface="Arial"/>
              </a:rPr>
              <a:t>LBE targets </a:t>
            </a:r>
            <a:r>
              <a:rPr lang="en-US" dirty="0">
                <a:latin typeface="Arial"/>
                <a:cs typeface="Arial"/>
              </a:rPr>
              <a:t>tested on various accelerators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Natural </a:t>
            </a:r>
            <a:r>
              <a:rPr lang="en-US" dirty="0">
                <a:latin typeface="Arial"/>
                <a:cs typeface="Arial"/>
              </a:rPr>
              <a:t>Circulation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Mechanical Pumping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Electromagnetic Pumping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latin typeface="Arial"/>
                <a:cs typeface="Arial"/>
              </a:rPr>
              <a:t>Approaching </a:t>
            </a:r>
            <a:r>
              <a:rPr lang="en-US" dirty="0">
                <a:latin typeface="Arial"/>
                <a:cs typeface="Arial"/>
              </a:rPr>
              <a:t>10 kW power level, CW</a:t>
            </a:r>
          </a:p>
        </p:txBody>
      </p:sp>
      <p:pic>
        <p:nvPicPr>
          <p:cNvPr id="29" name="Picture 2" descr="N:\Project Engineering\14-0004 Liquid Metal Pump\LBE Loop 4.0 (Magnetic Pump)\20140521_1034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134" r="14808" b="16283"/>
          <a:stretch/>
        </p:blipFill>
        <p:spPr bwMode="auto">
          <a:xfrm>
            <a:off x="3895635" y="3447717"/>
            <a:ext cx="1378446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N:\File Transfer\McCarter, James\LBE pump\20150529_1413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16947"/>
          <a:stretch/>
        </p:blipFill>
        <p:spPr bwMode="auto">
          <a:xfrm>
            <a:off x="2230884" y="3447716"/>
            <a:ext cx="1447491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970756" y="6076137"/>
            <a:ext cx="3100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James McCarter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1765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Summary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1343852"/>
            <a:ext cx="9096375" cy="4893647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provides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highly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spin-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positrons in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reliable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radioactive-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and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low</a:t>
            </a:r>
            <a:r>
              <a:rPr lang="fr-FR" sz="2400" dirty="0" err="1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cost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method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opening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wide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community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high-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program in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context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CEBAF 12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(and JLEIC)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based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explored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Your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attendance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and input at JPos17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welcomed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please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visit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https://www.jlab.org/conferences/JPos2017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/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If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you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would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like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participate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in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newly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formed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Jefferson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Lab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Working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Group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please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visit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wiki.jlab.org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/pwg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7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1 at 6.0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178" y="818798"/>
            <a:ext cx="3636318" cy="610644"/>
          </a:xfrm>
          <a:prstGeom prst="rect">
            <a:avLst/>
          </a:prstGeom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3721" y="6085178"/>
            <a:ext cx="746960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E.A.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Kuraev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Y.M.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Bystritskiy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Shatnev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E.Tomasi-Gustafsson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PRC 81 (2010) 055208</a:t>
            </a:r>
            <a:endParaRPr 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78189" y="52068"/>
            <a:ext cx="89098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Bremmstrahlung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and Pair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Creation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8190" y="1585997"/>
            <a:ext cx="4189272" cy="4348618"/>
            <a:chOff x="67154" y="1614080"/>
            <a:chExt cx="4504846" cy="4921144"/>
          </a:xfrm>
        </p:grpSpPr>
        <p:pic>
          <p:nvPicPr>
            <p:cNvPr id="9" name="Picture 36" descr="fig20-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1287986" y="1614080"/>
              <a:ext cx="2141290" cy="4247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smtClean="0">
                  <a:solidFill>
                    <a:srgbClr val="000000"/>
                  </a:solidFill>
                  <a:latin typeface="Arial"/>
                  <a:cs typeface="Arial"/>
                </a:rPr>
                <a:t>Bremsstrahlung</a:t>
              </a:r>
              <a:endParaRPr lang="en-US" altLang="en-US" sz="1800" i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612118" y="4012097"/>
              <a:ext cx="1870169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-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1073" y="6145834"/>
              <a:ext cx="919354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baseline="-25000" dirty="0" smtClean="0">
                  <a:latin typeface="Arial"/>
                  <a:cs typeface="Arial"/>
                </a:rPr>
                <a:t> </a:t>
              </a:r>
              <a:r>
                <a:rPr lang="en-US" sz="1600" dirty="0" smtClean="0">
                  <a:latin typeface="Arial"/>
                  <a:cs typeface="Arial"/>
                </a:rPr>
                <a:t>/ </a:t>
              </a:r>
              <a:r>
                <a:rPr lang="en-US" sz="1600" dirty="0" err="1" smtClean="0">
                  <a:latin typeface="Arial"/>
                  <a:cs typeface="Arial"/>
                </a:rPr>
                <a:t>T</a:t>
              </a:r>
              <a:r>
                <a:rPr lang="en-US" sz="1600" baseline="-250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smtClean="0">
                  <a:latin typeface="Arial"/>
                  <a:cs typeface="Arial"/>
                </a:rPr>
                <a:t>-</a:t>
              </a:r>
              <a:endParaRPr lang="en-US" sz="1600" baseline="-250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28526" y="1611397"/>
            <a:ext cx="4229100" cy="4313855"/>
            <a:chOff x="4572000" y="1649075"/>
            <a:chExt cx="4504846" cy="4901815"/>
          </a:xfrm>
        </p:grpSpPr>
        <p:pic>
          <p:nvPicPr>
            <p:cNvPr id="14" name="Picture 37" descr="fig20-righ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4593763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49" name="Equation" r:id="rId7" imgW="114120" imgH="215640" progId="Equation.3">
                    <p:embed/>
                  </p:oleObj>
                </mc:Choice>
                <mc:Fallback>
                  <p:oleObj name="Equation" r:id="rId7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6049022" y="1649075"/>
              <a:ext cx="1804385" cy="42692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 smtClean="0">
                  <a:solidFill>
                    <a:schemeClr val="tx1"/>
                  </a:solidFill>
                  <a:latin typeface="Arial"/>
                  <a:cs typeface="Arial"/>
                </a:rPr>
                <a:t>Pair </a:t>
              </a:r>
              <a:r>
                <a:rPr lang="en-US" altLang="en-US" sz="1800" i="1" dirty="0">
                  <a:solidFill>
                    <a:schemeClr val="tx1"/>
                  </a:solidFill>
                  <a:latin typeface="Arial"/>
                  <a:cs typeface="Arial"/>
                </a:rPr>
                <a:t>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+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 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T</a:t>
              </a:r>
              <a:r>
                <a:rPr lang="en-US" sz="1600" b="1" baseline="-250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600" dirty="0" smtClean="0">
                  <a:latin typeface="Arial"/>
                  <a:cs typeface="Arial"/>
                </a:rPr>
                <a:t> / (</a:t>
              </a:r>
              <a:r>
                <a:rPr lang="en-US" sz="16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1600" dirty="0" smtClean="0">
                  <a:latin typeface="Arial"/>
                  <a:cs typeface="Arial"/>
                </a:rPr>
                <a:t> – 2m</a:t>
              </a:r>
              <a:r>
                <a:rPr lang="en-US" sz="1600" baseline="-25000" dirty="0" smtClean="0">
                  <a:latin typeface="Arial"/>
                  <a:cs typeface="Arial"/>
                </a:rPr>
                <a:t>e+</a:t>
              </a:r>
              <a:r>
                <a:rPr lang="en-US" sz="1600" dirty="0" smtClean="0">
                  <a:latin typeface="Arial"/>
                  <a:cs typeface="Arial"/>
                </a:rPr>
                <a:t>)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6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2900" y="2882900"/>
            <a:ext cx="3695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Back Up Slides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6770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</p:grpSpPr>
        <p:sp>
          <p:nvSpPr>
            <p:cNvPr id="3" name="Rectangle 2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15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</a:t>
              </a:r>
              <a:r>
                <a:rPr lang="fr-FR" sz="1400" dirty="0" smtClean="0">
                  <a:latin typeface="Microsoft Sans Serif" charset="0"/>
                </a:rPr>
                <a:t>114801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</p:grpSpPr>
        <p:sp>
          <p:nvSpPr>
            <p:cNvPr id="8" name="Rectangle 7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</a:t>
              </a:r>
              <a:r>
                <a:rPr lang="fr-FR" sz="1400" dirty="0" smtClean="0">
                  <a:latin typeface="Microsoft Sans Serif" charset="0"/>
                </a:rPr>
                <a:t>210801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latin typeface="Verdana" charset="0"/>
                </a:rPr>
                <a:t>P(e</a:t>
              </a:r>
              <a:r>
                <a:rPr lang="fr-FR" sz="1400" baseline="30000" dirty="0" smtClean="0">
                  <a:latin typeface="Verdana" charset="0"/>
                </a:rPr>
                <a:t>+</a:t>
              </a:r>
              <a:r>
                <a:rPr lang="fr-FR" sz="1400" dirty="0" smtClean="0">
                  <a:latin typeface="Verdana" charset="0"/>
                </a:rPr>
                <a:t>) </a:t>
              </a:r>
              <a:r>
                <a:rPr lang="fr-FR" sz="1400" dirty="0">
                  <a:latin typeface="Verdana" charset="0"/>
                </a:rPr>
                <a:t>= </a:t>
              </a:r>
              <a:r>
                <a:rPr lang="fr-FR" sz="1400" dirty="0" smtClean="0">
                  <a:latin typeface="Verdana" charset="0"/>
                </a:rPr>
                <a:t>80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7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47.7GeV</a:t>
              </a:r>
              <a:endParaRPr lang="en-US" sz="105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</p:grpSpPr>
        <p:grpSp>
          <p:nvGrpSpPr>
            <p:cNvPr id="14" name="Group 13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Polarized </a:t>
                </a:r>
                <a:r>
                  <a:rPr lang="en-US" sz="1600" b="1" dirty="0" smtClean="0">
                    <a:latin typeface="Symbol" pitchFamily="18" charset="2"/>
                  </a:rPr>
                  <a:t>b</a:t>
                </a:r>
                <a:r>
                  <a:rPr lang="en-US" sz="1600" b="1" baseline="30000" dirty="0" smtClean="0"/>
                  <a:t>+</a:t>
                </a:r>
                <a:r>
                  <a:rPr lang="en-US" sz="1600" b="1" dirty="0" smtClean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</a:t>
                </a:r>
                <a:r>
                  <a:rPr lang="de-DE" sz="1400" dirty="0" smtClean="0">
                    <a:latin typeface="Microsoft Sans Serif" charset="0"/>
                  </a:rPr>
                  <a:t>Rev.</a:t>
                </a:r>
              </a:p>
              <a:p>
                <a:pPr algn="ctr"/>
                <a:r>
                  <a:rPr lang="de-DE" sz="1400" dirty="0" smtClean="0">
                    <a:latin typeface="Microsoft Sans Serif" charset="0"/>
                  </a:rPr>
                  <a:t>106(6</a:t>
                </a:r>
                <a:r>
                  <a:rPr lang="de-DE" sz="1400" dirty="0">
                    <a:latin typeface="Microsoft Sans Serif" charset="0"/>
                  </a:rPr>
                  <a:t>):</a:t>
                </a:r>
                <a:r>
                  <a:rPr lang="de-DE" sz="1400" dirty="0" smtClean="0">
                    <a:latin typeface="Microsoft Sans Serif" charset="0"/>
                  </a:rPr>
                  <a:t>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</a:t>
              </a:r>
              <a:r>
                <a:rPr lang="fr-FR" sz="1400" dirty="0" smtClean="0">
                  <a:latin typeface="Verdana" charset="0"/>
                </a:rPr>
                <a:t>~ 40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21" name="Group 20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28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2340742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49" name="Image" r:id="rId7" imgW="9000000" imgH="6500423" progId="PSP7.Image">
                        <p:embed/>
                      </p:oleObj>
                    </mc:Choice>
                    <mc:Fallback>
                      <p:oleObj name="Image" r:id="rId7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9" name="Picture 29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0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2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384635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50" name="Equation" r:id="rId13" imgW="1206360" imgH="457200" progId="Equation.3">
                      <p:embed/>
                    </p:oleObj>
                  </mc:Choice>
                  <mc:Fallback>
                    <p:oleObj name="Equation" r:id="rId13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Sokolov-Ternov</a:t>
                </a:r>
                <a:r>
                  <a:rPr lang="en-US" sz="1600" b="1" dirty="0" smtClean="0"/>
                  <a:t> Effect</a:t>
                </a:r>
              </a:p>
              <a:p>
                <a:pPr algn="ctr"/>
                <a:r>
                  <a:rPr lang="en-US" sz="1400" dirty="0" smtClean="0"/>
                  <a:t>D. Barber , AIP Conf. Proc. 588, 338 (2001)</a:t>
                </a:r>
                <a:endParaRPr lang="en-US" sz="14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HERA 27.5 </a:t>
              </a:r>
              <a:r>
                <a:rPr lang="en-US" sz="1100" dirty="0" err="1" smtClean="0"/>
                <a:t>GeV</a:t>
              </a:r>
              <a:r>
                <a:rPr lang="en-US" sz="1100" dirty="0" smtClean="0"/>
                <a:t> e+/e-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</a:t>
              </a:r>
              <a:r>
                <a:rPr lang="fr-FR" sz="1400" dirty="0" smtClean="0">
                  <a:latin typeface="Verdana" charset="0"/>
                </a:rPr>
                <a:t> </a:t>
              </a:r>
              <a:r>
                <a:rPr lang="fr-FR" sz="1400" dirty="0">
                  <a:latin typeface="Verdana" charset="0"/>
                </a:rPr>
                <a:t>7</a:t>
              </a:r>
              <a:r>
                <a:rPr lang="fr-FR" sz="1400" dirty="0" smtClean="0">
                  <a:latin typeface="Verdana" charset="0"/>
                </a:rPr>
                <a:t>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657921" y="28363"/>
            <a:ext cx="61045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Collecting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95296" y="2412583"/>
            <a:ext cx="8272463" cy="2670175"/>
            <a:chOff x="273" y="1404"/>
            <a:chExt cx="5211" cy="1682"/>
          </a:xfrm>
        </p:grpSpPr>
        <p:pic>
          <p:nvPicPr>
            <p:cNvPr id="3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" y="1451"/>
              <a:ext cx="5177" cy="1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" name="Rectangle 22"/>
            <p:cNvSpPr>
              <a:spLocks noChangeArrowheads="1"/>
            </p:cNvSpPr>
            <p:nvPr/>
          </p:nvSpPr>
          <p:spPr bwMode="auto">
            <a:xfrm>
              <a:off x="273" y="1404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Rectangle 23"/>
            <p:cNvSpPr>
              <a:spLocks noChangeArrowheads="1"/>
            </p:cNvSpPr>
            <p:nvPr/>
          </p:nvSpPr>
          <p:spPr bwMode="auto">
            <a:xfrm>
              <a:off x="5438" y="1408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259902" y="1102094"/>
            <a:ext cx="86940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ran at the CEBAF injector, taking advantage of the existing beam diagnostics that determine with precision the properties of the polarized electron beam entering the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apparatus.</a:t>
            </a:r>
          </a:p>
        </p:txBody>
      </p: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25397" y="3854034"/>
            <a:ext cx="4416426" cy="2244726"/>
            <a:chOff x="62" y="2856"/>
            <a:chExt cx="2782" cy="1414"/>
          </a:xfrm>
        </p:grpSpPr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62" y="3688"/>
              <a:ext cx="278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 </a:t>
              </a:r>
              <a:r>
                <a:rPr lang="en-US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controls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30 Hz fast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heilicity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reversal (delayed)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Slow laser polarization reversal (half-wave plate)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4</a:t>
              </a:r>
              <a:r>
                <a:rPr lang="en-US" sz="1200" dirty="0" smtClean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spin rotator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Oval 34"/>
            <p:cNvSpPr>
              <a:spLocks noChangeArrowheads="1"/>
            </p:cNvSpPr>
            <p:nvPr/>
          </p:nvSpPr>
          <p:spPr bwMode="auto">
            <a:xfrm>
              <a:off x="976" y="365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Oval 39"/>
            <p:cNvSpPr>
              <a:spLocks noChangeArrowheads="1"/>
            </p:cNvSpPr>
            <p:nvPr/>
          </p:nvSpPr>
          <p:spPr bwMode="auto">
            <a:xfrm>
              <a:off x="1286" y="2983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Oval 40"/>
            <p:cNvSpPr>
              <a:spLocks noChangeArrowheads="1"/>
            </p:cNvSpPr>
            <p:nvPr/>
          </p:nvSpPr>
          <p:spPr bwMode="auto">
            <a:xfrm>
              <a:off x="1841" y="2988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2" name="AutoShape 41"/>
            <p:cNvCxnSpPr>
              <a:cxnSpLocks noChangeShapeType="1"/>
            </p:cNvCxnSpPr>
            <p:nvPr/>
          </p:nvCxnSpPr>
          <p:spPr bwMode="auto">
            <a:xfrm rot="16200000">
              <a:off x="882" y="3201"/>
              <a:ext cx="590" cy="310"/>
            </a:xfrm>
            <a:prstGeom prst="curvedConnector3">
              <a:avLst>
                <a:gd name="adj1" fmla="val 60505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42"/>
            <p:cNvCxnSpPr>
              <a:cxnSpLocks noChangeShapeType="1"/>
            </p:cNvCxnSpPr>
            <p:nvPr/>
          </p:nvCxnSpPr>
          <p:spPr bwMode="auto">
            <a:xfrm rot="16200000">
              <a:off x="1162" y="2926"/>
              <a:ext cx="585" cy="865"/>
            </a:xfrm>
            <a:prstGeom prst="curvedConnector3">
              <a:avLst>
                <a:gd name="adj1" fmla="val 49917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AutoShape 43"/>
            <p:cNvCxnSpPr>
              <a:cxnSpLocks noChangeShapeType="1"/>
            </p:cNvCxnSpPr>
            <p:nvPr/>
          </p:nvCxnSpPr>
          <p:spPr bwMode="auto">
            <a:xfrm rot="5400000" flipH="1">
              <a:off x="305" y="2935"/>
              <a:ext cx="717" cy="716"/>
            </a:xfrm>
            <a:prstGeom prst="curvedConnector3">
              <a:avLst>
                <a:gd name="adj1" fmla="val 23847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Oval 45"/>
            <p:cNvSpPr>
              <a:spLocks noChangeArrowheads="1"/>
            </p:cNvSpPr>
            <p:nvPr/>
          </p:nvSpPr>
          <p:spPr bwMode="auto">
            <a:xfrm>
              <a:off x="260" y="2856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5632629" y="4452127"/>
            <a:ext cx="2520951" cy="1511303"/>
            <a:chOff x="2093" y="2634"/>
            <a:chExt cx="1588" cy="952"/>
          </a:xfrm>
        </p:grpSpPr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2093" y="3237"/>
              <a:ext cx="116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Variable energy 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3.1-8.2 </a:t>
              </a:r>
              <a:r>
                <a:rPr lang="en-US" sz="12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MeV/c</a:t>
              </a:r>
            </a:p>
          </p:txBody>
        </p:sp>
        <p:grpSp>
          <p:nvGrpSpPr>
            <p:cNvPr id="18" name="Group 56"/>
            <p:cNvGrpSpPr>
              <a:grpSpLocks/>
            </p:cNvGrpSpPr>
            <p:nvPr/>
          </p:nvGrpSpPr>
          <p:grpSpPr bwMode="auto">
            <a:xfrm>
              <a:off x="2449" y="2634"/>
              <a:ext cx="1232" cy="700"/>
              <a:chOff x="2449" y="2634"/>
              <a:chExt cx="1232" cy="700"/>
            </a:xfrm>
          </p:grpSpPr>
          <p:sp>
            <p:nvSpPr>
              <p:cNvPr id="19" name="Oval 46"/>
              <p:cNvSpPr>
                <a:spLocks noChangeArrowheads="1"/>
              </p:cNvSpPr>
              <p:nvPr/>
            </p:nvSpPr>
            <p:spPr bwMode="auto">
              <a:xfrm>
                <a:off x="3590" y="2795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" name="Oval 47"/>
              <p:cNvSpPr>
                <a:spLocks noChangeArrowheads="1"/>
              </p:cNvSpPr>
              <p:nvPr/>
            </p:nvSpPr>
            <p:spPr bwMode="auto">
              <a:xfrm>
                <a:off x="2603" y="3256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1" name="AutoShape 52"/>
              <p:cNvCxnSpPr>
                <a:cxnSpLocks noChangeShapeType="1"/>
              </p:cNvCxnSpPr>
              <p:nvPr/>
            </p:nvCxnSpPr>
            <p:spPr bwMode="auto">
              <a:xfrm rot="16200000" flipV="1">
                <a:off x="2236" y="2847"/>
                <a:ext cx="625" cy="200"/>
              </a:xfrm>
              <a:prstGeom prst="curvedConnector3">
                <a:avLst>
                  <a:gd name="adj1" fmla="val 93088"/>
                </a:avLst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2" name="Group 66"/>
          <p:cNvGrpSpPr>
            <a:grpSpLocks/>
          </p:cNvGrpSpPr>
          <p:nvPr/>
        </p:nvGrpSpPr>
        <p:grpSpPr bwMode="auto">
          <a:xfrm>
            <a:off x="6313490" y="2100640"/>
            <a:ext cx="2928938" cy="1349374"/>
            <a:chOff x="4166" y="2053"/>
            <a:chExt cx="1845" cy="850"/>
          </a:xfrm>
        </p:grpSpPr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4166" y="2053"/>
              <a:ext cx="184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 measurement </a:t>
              </a:r>
            </a:p>
            <a:p>
              <a:pPr algn="ctr">
                <a:defRPr/>
              </a:pP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/P &lt; 2%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24" name="Group 64"/>
            <p:cNvGrpSpPr>
              <a:grpSpLocks/>
            </p:cNvGrpSpPr>
            <p:nvPr/>
          </p:nvGrpSpPr>
          <p:grpSpPr bwMode="auto">
            <a:xfrm>
              <a:off x="4845" y="2225"/>
              <a:ext cx="363" cy="678"/>
              <a:chOff x="4845" y="2150"/>
              <a:chExt cx="363" cy="678"/>
            </a:xfrm>
          </p:grpSpPr>
          <p:sp>
            <p:nvSpPr>
              <p:cNvPr id="25" name="Oval 48"/>
              <p:cNvSpPr>
                <a:spLocks noChangeArrowheads="1"/>
              </p:cNvSpPr>
              <p:nvPr/>
            </p:nvSpPr>
            <p:spPr bwMode="auto">
              <a:xfrm>
                <a:off x="4845" y="2150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6" name="AutoShape 53"/>
              <p:cNvCxnSpPr>
                <a:cxnSpLocks noChangeShapeType="1"/>
              </p:cNvCxnSpPr>
              <p:nvPr/>
            </p:nvCxnSpPr>
            <p:spPr bwMode="auto">
              <a:xfrm rot="5400000">
                <a:off x="4785" y="2405"/>
                <a:ext cx="483" cy="363"/>
              </a:xfrm>
              <a:prstGeom prst="curvedConnector3">
                <a:avLst>
                  <a:gd name="adj1" fmla="val 107304"/>
                </a:avLst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7" name="Group 65"/>
          <p:cNvGrpSpPr>
            <a:grpSpLocks/>
          </p:cNvGrpSpPr>
          <p:nvPr/>
        </p:nvGrpSpPr>
        <p:grpSpPr bwMode="auto">
          <a:xfrm>
            <a:off x="3694905" y="1982298"/>
            <a:ext cx="2454276" cy="993774"/>
            <a:chOff x="2654" y="1810"/>
            <a:chExt cx="1546" cy="626"/>
          </a:xfrm>
        </p:grpSpPr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2654" y="1810"/>
              <a:ext cx="154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Energy measurement </a:t>
              </a:r>
            </a:p>
            <a:p>
              <a:pPr algn="ctr">
                <a:defRPr/>
              </a:pP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/p &lt; 0.5%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Oval 50"/>
            <p:cNvSpPr>
              <a:spLocks noChangeArrowheads="1"/>
            </p:cNvSpPr>
            <p:nvPr/>
          </p:nvSpPr>
          <p:spPr bwMode="auto">
            <a:xfrm>
              <a:off x="4039" y="22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Oval 51"/>
            <p:cNvSpPr>
              <a:spLocks noChangeArrowheads="1"/>
            </p:cNvSpPr>
            <p:nvPr/>
          </p:nvSpPr>
          <p:spPr bwMode="auto">
            <a:xfrm>
              <a:off x="3575" y="200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1" name="AutoShape 54"/>
            <p:cNvCxnSpPr>
              <a:cxnSpLocks noChangeShapeType="1"/>
            </p:cNvCxnSpPr>
            <p:nvPr/>
          </p:nvCxnSpPr>
          <p:spPr bwMode="auto">
            <a:xfrm>
              <a:off x="3733" y="2085"/>
              <a:ext cx="435" cy="351"/>
            </a:xfrm>
            <a:prstGeom prst="curvedConnector3">
              <a:avLst>
                <a:gd name="adj1" fmla="val 50000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63"/>
          <p:cNvGrpSpPr>
            <a:grpSpLocks/>
          </p:cNvGrpSpPr>
          <p:nvPr/>
        </p:nvGrpSpPr>
        <p:grpSpPr bwMode="auto">
          <a:xfrm>
            <a:off x="6197598" y="3352388"/>
            <a:ext cx="2236789" cy="1168402"/>
            <a:chOff x="3865" y="2465"/>
            <a:chExt cx="1409" cy="736"/>
          </a:xfrm>
        </p:grpSpPr>
        <p:sp>
          <p:nvSpPr>
            <p:cNvPr id="33" name="Oval 49"/>
            <p:cNvSpPr>
              <a:spLocks noChangeArrowheads="1"/>
            </p:cNvSpPr>
            <p:nvPr/>
          </p:nvSpPr>
          <p:spPr bwMode="auto">
            <a:xfrm>
              <a:off x="4432" y="246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Line 61"/>
            <p:cNvSpPr>
              <a:spLocks noChangeShapeType="1"/>
            </p:cNvSpPr>
            <p:nvPr/>
          </p:nvSpPr>
          <p:spPr bwMode="auto">
            <a:xfrm>
              <a:off x="3865" y="2754"/>
              <a:ext cx="693" cy="222"/>
            </a:xfrm>
            <a:prstGeom prst="line">
              <a:avLst/>
            </a:prstGeom>
            <a:noFill/>
            <a:ln w="25400">
              <a:solidFill>
                <a:srgbClr val="990099"/>
              </a:solidFill>
              <a:prstDash val="dash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Text Box 62"/>
            <p:cNvSpPr txBox="1">
              <a:spLocks noChangeArrowheads="1"/>
            </p:cNvSpPr>
            <p:nvPr/>
          </p:nvSpPr>
          <p:spPr bwMode="auto">
            <a:xfrm>
              <a:off x="4533" y="2910"/>
              <a:ext cx="741" cy="29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rgbClr val="990099"/>
                  </a:solidFill>
                  <a:latin typeface="Arial" charset="0"/>
                  <a:ea typeface="Arial" charset="0"/>
                  <a:cs typeface="Arial" charset="0"/>
                </a:rPr>
                <a:t>PEPPo</a:t>
              </a:r>
              <a:endParaRPr lang="en-US" sz="2400" dirty="0">
                <a:solidFill>
                  <a:srgbClr val="990099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6" name="Oval 68"/>
          <p:cNvSpPr>
            <a:spLocks noChangeArrowheads="1"/>
          </p:cNvSpPr>
          <p:nvPr/>
        </p:nvSpPr>
        <p:spPr bwMode="auto">
          <a:xfrm>
            <a:off x="196846" y="3638133"/>
            <a:ext cx="431800" cy="338138"/>
          </a:xfrm>
          <a:prstGeom prst="ellipse">
            <a:avLst/>
          </a:prstGeom>
          <a:solidFill>
            <a:srgbClr val="99CC00"/>
          </a:solidFill>
          <a:ln w="9525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Laser</a:t>
            </a:r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1133471" y="2574508"/>
            <a:ext cx="144463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Oval 36"/>
          <p:cNvSpPr>
            <a:spLocks noChangeArrowheads="1"/>
          </p:cNvSpPr>
          <p:nvPr/>
        </p:nvSpPr>
        <p:spPr bwMode="auto">
          <a:xfrm>
            <a:off x="3529009" y="3203158"/>
            <a:ext cx="144462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Line 69"/>
          <p:cNvSpPr>
            <a:spLocks noChangeShapeType="1"/>
          </p:cNvSpPr>
          <p:nvPr/>
        </p:nvSpPr>
        <p:spPr bwMode="auto">
          <a:xfrm rot="21540000" flipH="1">
            <a:off x="554034" y="3453983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0" name="Group 73"/>
          <p:cNvGrpSpPr>
            <a:grpSpLocks/>
          </p:cNvGrpSpPr>
          <p:nvPr/>
        </p:nvGrpSpPr>
        <p:grpSpPr bwMode="auto">
          <a:xfrm>
            <a:off x="196847" y="2109371"/>
            <a:ext cx="3352801" cy="1628776"/>
            <a:chOff x="170" y="1757"/>
            <a:chExt cx="2112" cy="1026"/>
          </a:xfrm>
        </p:grpSpPr>
        <p:sp>
          <p:nvSpPr>
            <p:cNvPr id="41" name="Oval 74"/>
            <p:cNvSpPr>
              <a:spLocks noChangeArrowheads="1"/>
            </p:cNvSpPr>
            <p:nvPr/>
          </p:nvSpPr>
          <p:spPr bwMode="auto">
            <a:xfrm>
              <a:off x="222" y="27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42" name="AutoShape 75"/>
            <p:cNvCxnSpPr>
              <a:cxnSpLocks noChangeShapeType="1"/>
            </p:cNvCxnSpPr>
            <p:nvPr/>
          </p:nvCxnSpPr>
          <p:spPr bwMode="auto">
            <a:xfrm rot="5400000">
              <a:off x="259" y="2169"/>
              <a:ext cx="588" cy="506"/>
            </a:xfrm>
            <a:prstGeom prst="curvedConnector3">
              <a:avLst>
                <a:gd name="adj1" fmla="val 39282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AutoShape 76"/>
            <p:cNvCxnSpPr>
              <a:cxnSpLocks noChangeShapeType="1"/>
            </p:cNvCxnSpPr>
            <p:nvPr/>
          </p:nvCxnSpPr>
          <p:spPr bwMode="auto">
            <a:xfrm rot="16200000" flipH="1">
              <a:off x="1379" y="1555"/>
              <a:ext cx="329" cy="1476"/>
            </a:xfrm>
            <a:prstGeom prst="curvedConnector3">
              <a:avLst>
                <a:gd name="adj1" fmla="val 48329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Text Box 77"/>
            <p:cNvSpPr txBox="1">
              <a:spLocks noChangeArrowheads="1"/>
            </p:cNvSpPr>
            <p:nvPr/>
          </p:nvSpPr>
          <p:spPr bwMode="auto">
            <a:xfrm>
              <a:off x="170" y="1757"/>
              <a:ext cx="120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Intensity </a:t>
              </a:r>
              <a:r>
                <a:rPr lang="en-US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controls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10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pA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– 1 µA 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403222" y="73326"/>
            <a:ext cx="8408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smtClean="0">
                <a:solidFill>
                  <a:srgbClr val="000000"/>
                </a:solidFill>
                <a:latin typeface="Arial"/>
                <a:cs typeface="Arial"/>
              </a:rPr>
              <a:t>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 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10 MeV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0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04" y="1206769"/>
            <a:ext cx="5238796" cy="388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737876" y="64270"/>
            <a:ext cx="76416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using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10 MeV Electrons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67621" y="5795368"/>
            <a:ext cx="9005825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2400" dirty="0" smtClean="0"/>
              <a:t>&gt;100nA e</a:t>
            </a:r>
            <a:r>
              <a:rPr lang="en-US" altLang="en-US" sz="2400" baseline="30000" dirty="0" smtClean="0"/>
              <a:t>+</a:t>
            </a:r>
            <a:r>
              <a:rPr lang="en-US" altLang="en-US" sz="2400" dirty="0" smtClean="0"/>
              <a:t> at IP2 for CEBAF </a:t>
            </a:r>
            <a:r>
              <a:rPr lang="en-US" altLang="en-US" sz="2400" dirty="0" smtClean="0">
                <a:solidFill>
                  <a:schemeClr val="tx1"/>
                </a:solidFill>
              </a:rPr>
              <a:t>=&gt; </a:t>
            </a:r>
            <a:r>
              <a:rPr lang="en-US" altLang="en-US" sz="2400" dirty="0" smtClean="0">
                <a:solidFill>
                  <a:srgbClr val="0000FF"/>
                </a:solidFill>
              </a:rPr>
              <a:t>&gt;1.0 </a:t>
            </a:r>
            <a:r>
              <a:rPr lang="en-US" altLang="en-US" sz="2400" dirty="0" err="1" smtClean="0">
                <a:solidFill>
                  <a:srgbClr val="0000FF"/>
                </a:solidFill>
              </a:rPr>
              <a:t>milliAmp</a:t>
            </a:r>
            <a:r>
              <a:rPr lang="en-US" altLang="en-US" sz="2400" dirty="0" smtClean="0">
                <a:solidFill>
                  <a:srgbClr val="0000FF"/>
                </a:solidFill>
              </a:rPr>
              <a:t> e</a:t>
            </a:r>
            <a:r>
              <a:rPr lang="en-US" altLang="en-US" sz="2400" baseline="30000" dirty="0" smtClean="0">
                <a:solidFill>
                  <a:srgbClr val="0000FF"/>
                </a:solidFill>
              </a:rPr>
              <a:t>-</a:t>
            </a:r>
            <a:r>
              <a:rPr lang="en-US" altLang="en-US" sz="2400" dirty="0" smtClean="0">
                <a:solidFill>
                  <a:srgbClr val="0000FF"/>
                </a:solidFill>
              </a:rPr>
              <a:t> beam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8175" y="1079875"/>
            <a:ext cx="36129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Electro-magnetic Shower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 yield ~ e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beam power (E*I)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High Z-target increases yield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Operate at low energy below photo-neutron threshold to mitigate radioactivity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8175" y="3899074"/>
            <a:ext cx="36129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10 MeV e</a:t>
            </a:r>
            <a:r>
              <a:rPr lang="en-US" b="1" baseline="30000" dirty="0" smtClean="0">
                <a:latin typeface="Arial"/>
                <a:cs typeface="Arial"/>
              </a:rPr>
              <a:t>-</a:t>
            </a:r>
            <a:r>
              <a:rPr lang="en-US" b="1" dirty="0" smtClean="0">
                <a:latin typeface="Arial"/>
                <a:cs typeface="Arial"/>
              </a:rPr>
              <a:t> shower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/e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yield ~ 0.1 % (optimized)</a:t>
            </a:r>
            <a:endParaRPr lang="en-US" baseline="30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Collection efficiency ~ 1-10 %</a:t>
            </a:r>
            <a:endParaRPr lang="en-US" baseline="30000" dirty="0" smtClean="0">
              <a:latin typeface="Arial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220943" y="2398683"/>
            <a:ext cx="0" cy="3997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3991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Polarized 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Positrons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at JLEIC</a:t>
            </a: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990600"/>
            <a:ext cx="512127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400800" y="4519613"/>
            <a:ext cx="2590800" cy="1600438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 dirty="0">
                <a:latin typeface="Arial" charset="0"/>
                <a:cs typeface="Arial" charset="0"/>
              </a:rPr>
              <a:t>A pulsed </a:t>
            </a:r>
            <a:r>
              <a:rPr lang="en-US" sz="1400" dirty="0" smtClean="0">
                <a:latin typeface="Arial" charset="0"/>
                <a:cs typeface="Arial" charset="0"/>
              </a:rPr>
              <a:t>positron beam </a:t>
            </a:r>
            <a:r>
              <a:rPr lang="en-US" sz="1400" dirty="0">
                <a:latin typeface="Arial" charset="0"/>
                <a:cs typeface="Arial" charset="0"/>
              </a:rPr>
              <a:t>with low average current </a:t>
            </a:r>
            <a:r>
              <a:rPr lang="en-US" sz="1400" dirty="0" smtClean="0">
                <a:latin typeface="Arial" charset="0"/>
                <a:cs typeface="Arial" charset="0"/>
              </a:rPr>
              <a:t>(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&gt;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10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nA</a:t>
            </a:r>
            <a:r>
              <a:rPr lang="en-US" sz="1400" dirty="0">
                <a:latin typeface="Arial" charset="0"/>
                <a:cs typeface="Arial" charset="0"/>
              </a:rPr>
              <a:t>) is required for injection into JLEIC with a reasonably short injection time </a:t>
            </a:r>
            <a:r>
              <a:rPr lang="en-US" sz="1400" dirty="0" smtClean="0">
                <a:latin typeface="Arial" charset="0"/>
                <a:cs typeface="Arial" charset="0"/>
              </a:rPr>
              <a:t>(minutes) and </a:t>
            </a:r>
            <a:r>
              <a:rPr lang="en-US" sz="1400" dirty="0">
                <a:latin typeface="Arial" charset="0"/>
                <a:cs typeface="Arial" charset="0"/>
              </a:rPr>
              <a:t>reasonably high equilibrium </a:t>
            </a:r>
            <a:r>
              <a:rPr lang="en-US" sz="1400" dirty="0" smtClean="0">
                <a:latin typeface="Arial" charset="0"/>
                <a:cs typeface="Arial" charset="0"/>
              </a:rPr>
              <a:t>polarization (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&gt;40%</a:t>
            </a:r>
            <a:r>
              <a:rPr lang="en-US" sz="1400" dirty="0" smtClean="0">
                <a:latin typeface="Arial" charset="0"/>
                <a:cs typeface="Arial" charset="0"/>
              </a:rPr>
              <a:t>).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63" y="881063"/>
            <a:ext cx="3890962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rial" charset="0"/>
                <a:cs typeface="Arial" charset="0"/>
              </a:rPr>
              <a:t>A group (J. Grames, J. </a:t>
            </a:r>
            <a:r>
              <a:rPr lang="en-US" sz="1800" dirty="0" err="1">
                <a:latin typeface="Arial" charset="0"/>
                <a:cs typeface="Arial" charset="0"/>
              </a:rPr>
              <a:t>Guo</a:t>
            </a:r>
            <a:r>
              <a:rPr lang="en-US" sz="1800" dirty="0">
                <a:latin typeface="Arial" charset="0"/>
                <a:cs typeface="Arial" charset="0"/>
              </a:rPr>
              <a:t>, F. Lin, V. </a:t>
            </a:r>
            <a:r>
              <a:rPr lang="en-US" sz="1800" dirty="0" err="1">
                <a:latin typeface="Arial" charset="0"/>
                <a:cs typeface="Arial" charset="0"/>
              </a:rPr>
              <a:t>Morozov</a:t>
            </a:r>
            <a:r>
              <a:rPr lang="en-US" sz="1800" dirty="0">
                <a:latin typeface="Arial" charset="0"/>
                <a:cs typeface="Arial" charset="0"/>
              </a:rPr>
              <a:t>, E. </a:t>
            </a:r>
            <a:r>
              <a:rPr lang="en-US" sz="1800" dirty="0" err="1" smtClean="0">
                <a:latin typeface="Arial" charset="0"/>
                <a:cs typeface="Arial" charset="0"/>
              </a:rPr>
              <a:t>Voutier</a:t>
            </a:r>
            <a:r>
              <a:rPr lang="en-US" sz="1800" dirty="0" smtClean="0">
                <a:latin typeface="Arial" charset="0"/>
                <a:cs typeface="Arial" charset="0"/>
              </a:rPr>
              <a:t>, Y. Zhang) </a:t>
            </a:r>
            <a:r>
              <a:rPr lang="en-US" sz="1800" dirty="0">
                <a:latin typeface="Arial" charset="0"/>
                <a:cs typeface="Arial" charset="0"/>
              </a:rPr>
              <a:t>is exploring a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polarized positron injector</a:t>
            </a:r>
            <a:r>
              <a:rPr lang="en-US" sz="1800" b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suitable for </a:t>
            </a:r>
            <a:r>
              <a:rPr lang="en-US" sz="1800" dirty="0" smtClean="0">
                <a:latin typeface="Arial" charset="0"/>
                <a:cs typeface="Arial" charset="0"/>
              </a:rPr>
              <a:t>Jefferson </a:t>
            </a:r>
            <a:r>
              <a:rPr lang="en-US" sz="1800" dirty="0">
                <a:latin typeface="Arial" charset="0"/>
                <a:cs typeface="Arial" charset="0"/>
              </a:rPr>
              <a:t>Lab Electron Ion Collider (JLEIC</a:t>
            </a:r>
            <a:r>
              <a:rPr lang="en-US" sz="1800" dirty="0" smtClean="0">
                <a:latin typeface="Arial" charset="0"/>
                <a:cs typeface="Arial" charset="0"/>
              </a:rPr>
              <a:t>)</a:t>
            </a:r>
            <a:r>
              <a:rPr lang="en-US" dirty="0" smtClean="0">
                <a:latin typeface="Arial" charset="0"/>
                <a:cs typeface="Arial" charset="0"/>
              </a:rPr>
              <a:t>.</a:t>
            </a:r>
            <a:endParaRPr lang="en-US" sz="1800" dirty="0">
              <a:latin typeface="Arial" charset="0"/>
              <a:cs typeface="Arial" charset="0"/>
            </a:endParaRP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≥40%</a:t>
            </a:r>
            <a:endParaRPr lang="en-US" sz="20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endParaRPr lang="en-US" sz="1200" dirty="0">
              <a:latin typeface="Arial" charset="0"/>
              <a:cs typeface="Arial" charset="0"/>
            </a:endParaRPr>
          </a:p>
          <a:p>
            <a:r>
              <a:rPr lang="en-US" sz="1200" dirty="0">
                <a:latin typeface="Arial" charset="0"/>
                <a:cs typeface="Arial" charset="0"/>
              </a:rPr>
              <a:t>(An Early Career Award proposal will be submitted.)</a:t>
            </a:r>
          </a:p>
        </p:txBody>
      </p:sp>
      <p:grpSp>
        <p:nvGrpSpPr>
          <p:cNvPr id="2055" name="Group 99"/>
          <p:cNvGrpSpPr>
            <a:grpSpLocks/>
          </p:cNvGrpSpPr>
          <p:nvPr/>
        </p:nvGrpSpPr>
        <p:grpSpPr bwMode="auto">
          <a:xfrm>
            <a:off x="231775" y="4103688"/>
            <a:ext cx="5840413" cy="2144712"/>
            <a:chOff x="443929" y="3288192"/>
            <a:chExt cx="5841370" cy="2144233"/>
          </a:xfrm>
        </p:grpSpPr>
        <p:cxnSp>
          <p:nvCxnSpPr>
            <p:cNvPr id="2058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4327525" y="4851438"/>
              <a:ext cx="1870364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59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611368" y="5181600"/>
              <a:ext cx="5617579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60" name="Content Placeholder 6"/>
            <p:cNvSpPr txBox="1">
              <a:spLocks/>
            </p:cNvSpPr>
            <p:nvPr/>
          </p:nvSpPr>
          <p:spPr bwMode="auto">
            <a:xfrm>
              <a:off x="1447800" y="4532313"/>
              <a:ext cx="936625" cy="26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 dirty="0">
                  <a:solidFill>
                    <a:srgbClr val="000000"/>
                  </a:solidFill>
                </a:rPr>
                <a:t>35 </a:t>
              </a:r>
              <a:r>
                <a:rPr lang="en-US" sz="1200" dirty="0">
                  <a:solidFill>
                    <a:srgbClr val="000000"/>
                  </a:solidFill>
                  <a:sym typeface="Symbol" charset="0"/>
                </a:rPr>
                <a:t></a:t>
              </a:r>
              <a:r>
                <a:rPr lang="en-US" sz="1200" dirty="0">
                  <a:solidFill>
                    <a:srgbClr val="000000"/>
                  </a:solidFill>
                </a:rPr>
                <a:t>s</a:t>
              </a:r>
            </a:p>
          </p:txBody>
        </p:sp>
        <p:cxnSp>
          <p:nvCxnSpPr>
            <p:cNvPr id="2061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894725" y="4571998"/>
              <a:ext cx="2305675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062" name="Group 6"/>
            <p:cNvGrpSpPr>
              <a:grpSpLocks/>
            </p:cNvGrpSpPr>
            <p:nvPr/>
          </p:nvGrpSpPr>
          <p:grpSpPr bwMode="auto">
            <a:xfrm>
              <a:off x="443929" y="3848074"/>
              <a:ext cx="5841370" cy="1387501"/>
              <a:chOff x="1690924" y="2689058"/>
              <a:chExt cx="4282248" cy="1387501"/>
            </a:xfrm>
          </p:grpSpPr>
          <p:cxnSp>
            <p:nvCxnSpPr>
              <p:cNvPr id="128" name="Straight Arrow Connector 127"/>
              <p:cNvCxnSpPr>
                <a:cxnSpLocks noChangeShapeType="1"/>
              </p:cNvCxnSpPr>
              <p:nvPr/>
            </p:nvCxnSpPr>
            <p:spPr bwMode="auto">
              <a:xfrm>
                <a:off x="1696744" y="3249701"/>
                <a:ext cx="4276428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086" name="Straight Arrow Connector 2"/>
              <p:cNvCxnSpPr>
                <a:cxnSpLocks noChangeShapeType="1"/>
              </p:cNvCxnSpPr>
              <p:nvPr/>
            </p:nvCxnSpPr>
            <p:spPr bwMode="auto">
              <a:xfrm flipV="1">
                <a:off x="1690924" y="2689058"/>
                <a:ext cx="0" cy="138750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63" name="Content Placeholder 2"/>
            <p:cNvSpPr txBox="1">
              <a:spLocks/>
            </p:cNvSpPr>
            <p:nvPr/>
          </p:nvSpPr>
          <p:spPr bwMode="auto">
            <a:xfrm>
              <a:off x="686647" y="3288192"/>
              <a:ext cx="2248012" cy="54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FF0000"/>
                  </a:solidFill>
                </a:rPr>
                <a:t>68.1</a:t>
              </a:r>
              <a:r>
                <a:rPr lang="en-US" sz="1200">
                  <a:solidFill>
                    <a:srgbClr val="000000"/>
                  </a:solidFill>
                </a:rPr>
                <a:t> MHz bunch train, 1.6 us </a:t>
              </a:r>
            </a:p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000000"/>
                  </a:solidFill>
                </a:rPr>
                <a:t>110 bunches (I</a:t>
              </a:r>
              <a:r>
                <a:rPr lang="en-US" sz="1200" baseline="-25000">
                  <a:solidFill>
                    <a:srgbClr val="000000"/>
                  </a:solidFill>
                </a:rPr>
                <a:t> </a:t>
              </a:r>
              <a:r>
                <a:rPr lang="en-US" sz="1200">
                  <a:solidFill>
                    <a:srgbClr val="000000"/>
                  </a:solidFill>
                </a:rPr>
                <a:t>= 4.6 uA)</a:t>
              </a:r>
            </a:p>
          </p:txBody>
        </p:sp>
        <p:sp>
          <p:nvSpPr>
            <p:cNvPr id="107" name="Content Placeholder 6"/>
            <p:cNvSpPr txBox="1">
              <a:spLocks/>
            </p:cNvSpPr>
            <p:nvPr/>
          </p:nvSpPr>
          <p:spPr bwMode="auto">
            <a:xfrm>
              <a:off x="1229871" y="3704024"/>
              <a:ext cx="658920" cy="21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en-US" altLang="en-US" sz="12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05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 </a:t>
              </a:r>
              <a:r>
                <a:rPr lang="en-US" altLang="en-US" sz="105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fC</a:t>
              </a:r>
              <a:endParaRPr lang="en-US" altLang="en-US" sz="10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5" name="Content Placeholder 6"/>
            <p:cNvSpPr txBox="1">
              <a:spLocks/>
            </p:cNvSpPr>
            <p:nvPr/>
          </p:nvSpPr>
          <p:spPr bwMode="auto">
            <a:xfrm>
              <a:off x="1981200" y="4851440"/>
              <a:ext cx="1012910" cy="280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1.05 ms</a:t>
              </a:r>
            </a:p>
          </p:txBody>
        </p:sp>
        <p:sp>
          <p:nvSpPr>
            <p:cNvPr id="2066" name="Content Placeholder 6"/>
            <p:cNvSpPr txBox="1">
              <a:spLocks/>
            </p:cNvSpPr>
            <p:nvPr/>
          </p:nvSpPr>
          <p:spPr bwMode="auto">
            <a:xfrm>
              <a:off x="4724399" y="4845470"/>
              <a:ext cx="14716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20 ms </a:t>
              </a:r>
            </a:p>
          </p:txBody>
        </p:sp>
        <p:sp>
          <p:nvSpPr>
            <p:cNvPr id="2067" name="Content Placeholder 6"/>
            <p:cNvSpPr txBox="1">
              <a:spLocks/>
            </p:cNvSpPr>
            <p:nvPr/>
          </p:nvSpPr>
          <p:spPr bwMode="auto">
            <a:xfrm>
              <a:off x="2362200" y="5181600"/>
              <a:ext cx="24384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~ 50 Hz, I</a:t>
              </a:r>
              <a:r>
                <a:rPr lang="en-US" sz="1200" baseline="-25000">
                  <a:solidFill>
                    <a:srgbClr val="000000"/>
                  </a:solidFill>
                </a:rPr>
                <a:t>ave</a:t>
              </a:r>
              <a:r>
                <a:rPr lang="en-US" sz="1200">
                  <a:solidFill>
                    <a:srgbClr val="000000"/>
                  </a:solidFill>
                </a:rPr>
                <a:t>= 10.5 nA</a:t>
              </a:r>
            </a:p>
          </p:txBody>
        </p:sp>
        <p:grpSp>
          <p:nvGrpSpPr>
            <p:cNvPr id="2068" name="Group 16"/>
            <p:cNvGrpSpPr>
              <a:grpSpLocks/>
            </p:cNvGrpSpPr>
            <p:nvPr/>
          </p:nvGrpSpPr>
          <p:grpSpPr bwMode="auto">
            <a:xfrm>
              <a:off x="990600" y="3960473"/>
              <a:ext cx="58182" cy="436491"/>
              <a:chOff x="475488" y="2667000"/>
              <a:chExt cx="60955" cy="457200"/>
            </a:xfrm>
          </p:grpSpPr>
          <p:sp>
            <p:nvSpPr>
              <p:cNvPr id="126" name="Rectangle 125"/>
              <p:cNvSpPr>
                <a:spLocks noChangeArrowheads="1"/>
              </p:cNvSpPr>
              <p:nvPr/>
            </p:nvSpPr>
            <p:spPr bwMode="auto">
              <a:xfrm>
                <a:off x="474984" y="2667701"/>
                <a:ext cx="61548" cy="457172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4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8588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69" name="Group 27"/>
            <p:cNvGrpSpPr>
              <a:grpSpLocks/>
            </p:cNvGrpSpPr>
            <p:nvPr/>
          </p:nvGrpSpPr>
          <p:grpSpPr bwMode="auto">
            <a:xfrm>
              <a:off x="1200845" y="3960811"/>
              <a:ext cx="58737" cy="436564"/>
              <a:chOff x="319476" y="2667352"/>
              <a:chExt cx="61537" cy="457275"/>
            </a:xfrm>
          </p:grpSpPr>
          <p:sp>
            <p:nvSpPr>
              <p:cNvPr id="124" name="Rectangle 123"/>
              <p:cNvSpPr>
                <a:spLocks noChangeArrowheads="1"/>
              </p:cNvSpPr>
              <p:nvPr/>
            </p:nvSpPr>
            <p:spPr bwMode="auto">
              <a:xfrm>
                <a:off x="319943" y="2667699"/>
                <a:ext cx="61547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2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350085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0" name="Group 28"/>
            <p:cNvGrpSpPr>
              <a:grpSpLocks/>
            </p:cNvGrpSpPr>
            <p:nvPr/>
          </p:nvGrpSpPr>
          <p:grpSpPr bwMode="auto">
            <a:xfrm>
              <a:off x="1457939" y="3960811"/>
              <a:ext cx="58738" cy="436564"/>
              <a:chOff x="168605" y="2667352"/>
              <a:chExt cx="61537" cy="457275"/>
            </a:xfrm>
          </p:grpSpPr>
          <p:sp>
            <p:nvSpPr>
              <p:cNvPr id="122" name="Rectangle 121"/>
              <p:cNvSpPr>
                <a:spLocks noChangeArrowheads="1"/>
              </p:cNvSpPr>
              <p:nvPr/>
            </p:nvSpPr>
            <p:spPr bwMode="auto">
              <a:xfrm>
                <a:off x="169201" y="2667699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0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1" name="Group 29"/>
            <p:cNvGrpSpPr>
              <a:grpSpLocks/>
            </p:cNvGrpSpPr>
            <p:nvPr/>
          </p:nvGrpSpPr>
          <p:grpSpPr bwMode="auto">
            <a:xfrm>
              <a:off x="1922462" y="3960811"/>
              <a:ext cx="58738" cy="436564"/>
              <a:chOff x="168769" y="2667354"/>
              <a:chExt cx="61537" cy="457275"/>
            </a:xfrm>
          </p:grpSpPr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168425" y="2667701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78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5" name="Content Placeholder 6"/>
            <p:cNvSpPr txBox="1">
              <a:spLocks/>
            </p:cNvSpPr>
            <p:nvPr/>
          </p:nvSpPr>
          <p:spPr bwMode="auto">
            <a:xfrm>
              <a:off x="1583941" y="4005582"/>
              <a:ext cx="304850" cy="29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…</a:t>
              </a:r>
            </a:p>
          </p:txBody>
        </p:sp>
        <p:sp>
          <p:nvSpPr>
            <p:cNvPr id="2073" name="Left Bracket 115"/>
            <p:cNvSpPr>
              <a:spLocks/>
            </p:cNvSpPr>
            <p:nvPr/>
          </p:nvSpPr>
          <p:spPr bwMode="auto">
            <a:xfrm>
              <a:off x="730195" y="3323961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4" name="Left Bracket 116"/>
            <p:cNvSpPr>
              <a:spLocks/>
            </p:cNvSpPr>
            <p:nvPr/>
          </p:nvSpPr>
          <p:spPr bwMode="auto">
            <a:xfrm rot="10800000">
              <a:off x="3200400" y="3328356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5" name="TextBox 117"/>
            <p:cNvSpPr txBox="1">
              <a:spLocks noChangeArrowheads="1"/>
            </p:cNvSpPr>
            <p:nvPr/>
          </p:nvSpPr>
          <p:spPr bwMode="auto">
            <a:xfrm>
              <a:off x="3336925" y="3812216"/>
              <a:ext cx="87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r>
                <a:rPr lang="en-US" sz="1800" dirty="0"/>
                <a:t>×30</a:t>
              </a:r>
            </a:p>
          </p:txBody>
        </p:sp>
        <p:cxnSp>
          <p:nvCxnSpPr>
            <p:cNvPr id="2076" name="Straight Arrow Connector 194"/>
            <p:cNvCxnSpPr>
              <a:cxnSpLocks noChangeShapeType="1"/>
            </p:cNvCxnSpPr>
            <p:nvPr/>
          </p:nvCxnSpPr>
          <p:spPr bwMode="auto">
            <a:xfrm>
              <a:off x="669925" y="4859548"/>
              <a:ext cx="358427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0" y="3581400"/>
            <a:ext cx="3870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  <a:cs typeface="Arial" charset="0"/>
              </a:rPr>
              <a:t>Bunch structure from an e</a:t>
            </a:r>
            <a:r>
              <a:rPr lang="en-US" sz="1800" baseline="30000" dirty="0" smtClean="0">
                <a:latin typeface="Arial" charset="0"/>
                <a:cs typeface="Arial" charset="0"/>
              </a:rPr>
              <a:t>+</a:t>
            </a:r>
            <a:r>
              <a:rPr lang="en-US" sz="1800" dirty="0" smtClean="0">
                <a:latin typeface="Arial" charset="0"/>
                <a:cs typeface="Arial" charset="0"/>
              </a:rPr>
              <a:t> injector: 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38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9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24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 rot="1224044">
            <a:off x="4137882" y="2062805"/>
            <a:ext cx="899703" cy="684796"/>
            <a:chOff x="4060799" y="2107622"/>
            <a:chExt cx="1135851" cy="767915"/>
          </a:xfrm>
        </p:grpSpPr>
        <p:sp>
          <p:nvSpPr>
            <p:cNvPr id="42" name="Striped Right Arrow 41"/>
            <p:cNvSpPr/>
            <p:nvPr/>
          </p:nvSpPr>
          <p:spPr bwMode="auto">
            <a:xfrm>
              <a:off x="4060799" y="2107622"/>
              <a:ext cx="1135851" cy="767915"/>
            </a:xfrm>
            <a:prstGeom prst="stripedRightArrow">
              <a:avLst>
                <a:gd name="adj1" fmla="val 47326"/>
                <a:gd name="adj2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32973" y="2310274"/>
              <a:ext cx="478052" cy="379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aseline="30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>
              <a:off x="4464616" y="2375167"/>
              <a:ext cx="2116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5446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2"/>
          <p:cNvSpPr>
            <a:spLocks noGrp="1"/>
          </p:cNvSpPr>
          <p:nvPr>
            <p:ph type="title"/>
          </p:nvPr>
        </p:nvSpPr>
        <p:spPr>
          <a:xfrm>
            <a:off x="304800" y="-131384"/>
            <a:ext cx="8382000" cy="9144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JLEIC/CEBAF Positron Injector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468994" y="2835737"/>
            <a:ext cx="1508556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 1.33 </a:t>
            </a:r>
            <a:r>
              <a:rPr lang="en-US" sz="1100" b="1" dirty="0" err="1">
                <a:latin typeface="Arial"/>
                <a:cs typeface="Arial"/>
              </a:rPr>
              <a:t>pC</a:t>
            </a:r>
            <a:r>
              <a:rPr lang="en-US" sz="1100" b="1" dirty="0">
                <a:latin typeface="Arial"/>
                <a:cs typeface="Arial"/>
              </a:rPr>
              <a:t> 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5" name="AutoShape 44"/>
          <p:cNvSpPr>
            <a:spLocks noChangeArrowheads="1"/>
          </p:cNvSpPr>
          <p:nvPr/>
        </p:nvSpPr>
        <p:spPr bwMode="auto">
          <a:xfrm>
            <a:off x="4017560" y="2229312"/>
            <a:ext cx="2143125" cy="104775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431647" y="2835737"/>
            <a:ext cx="1676400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bunches </a:t>
            </a:r>
          </a:p>
          <a:p>
            <a:pPr algn="ctr"/>
            <a:r>
              <a:rPr lang="en-US" sz="1100" b="1" dirty="0">
                <a:latin typeface="Arial"/>
                <a:cs typeface="Arial"/>
              </a:rPr>
              <a:t>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019067" y="1175674"/>
            <a:ext cx="1338437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500-Turn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Accumulator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8" name="AutoShape 47"/>
          <p:cNvSpPr>
            <a:spLocks noChangeArrowheads="1"/>
          </p:cNvSpPr>
          <p:nvPr/>
        </p:nvSpPr>
        <p:spPr bwMode="auto">
          <a:xfrm>
            <a:off x="5098647" y="1921337"/>
            <a:ext cx="119063" cy="60960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4659371" y="1235537"/>
            <a:ext cx="98282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Bunch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Management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336647" y="2911937"/>
            <a:ext cx="1430103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1" name="AutoShape 56"/>
          <p:cNvSpPr>
            <a:spLocks noChangeArrowheads="1"/>
          </p:cNvSpPr>
          <p:nvPr/>
        </p:nvSpPr>
        <p:spPr bwMode="auto">
          <a:xfrm>
            <a:off x="6151160" y="2073737"/>
            <a:ext cx="1309687" cy="381000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2" name="AutoShape 57"/>
          <p:cNvSpPr>
            <a:spLocks noChangeArrowheads="1"/>
          </p:cNvSpPr>
          <p:nvPr/>
        </p:nvSpPr>
        <p:spPr bwMode="auto">
          <a:xfrm>
            <a:off x="6775047" y="1692737"/>
            <a:ext cx="123825" cy="112395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3" name="Rectangle 48"/>
          <p:cNvSpPr>
            <a:spLocks noChangeArrowheads="1"/>
          </p:cNvSpPr>
          <p:nvPr/>
        </p:nvSpPr>
        <p:spPr bwMode="auto">
          <a:xfrm>
            <a:off x="6089247" y="1886412"/>
            <a:ext cx="152400" cy="76358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5778603" y="1038561"/>
            <a:ext cx="199288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Positron Conversion/Collection Efficiency ~ </a:t>
            </a:r>
            <a:r>
              <a:rPr lang="en-US" sz="1100" b="1" dirty="0">
                <a:latin typeface="Arial"/>
                <a:cs typeface="Arial"/>
              </a:rPr>
              <a:t>10</a:t>
            </a:r>
            <a:r>
              <a:rPr lang="en-US" sz="1100" b="1" baseline="30000" dirty="0">
                <a:latin typeface="Arial"/>
                <a:cs typeface="Arial"/>
              </a:rPr>
              <a:t>-4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7155303" y="2911937"/>
            <a:ext cx="1482964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5-7 MeV Polarized e</a:t>
            </a:r>
            <a:r>
              <a:rPr lang="en-US" sz="1100" b="1" baseline="30000" dirty="0">
                <a:latin typeface="Arial"/>
                <a:cs typeface="Arial"/>
              </a:rPr>
              <a:t>+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67 </a:t>
            </a:r>
            <a:r>
              <a:rPr lang="en-US" sz="1100" b="1" dirty="0" err="1">
                <a:latin typeface="Arial"/>
                <a:cs typeface="Arial"/>
              </a:rPr>
              <a:t>fC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7636960" y="1934102"/>
            <a:ext cx="1220792" cy="2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t</a:t>
            </a:r>
            <a:r>
              <a:rPr lang="en-US" sz="1100" b="1" dirty="0" smtClean="0">
                <a:latin typeface="Arial"/>
                <a:cs typeface="Arial"/>
              </a:rPr>
              <a:t>o CEBAF/JLEIC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1177522" y="2229312"/>
            <a:ext cx="3206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8" name="Rectangle 69"/>
          <p:cNvSpPr>
            <a:spLocks noChangeArrowheads="1"/>
          </p:cNvSpPr>
          <p:nvPr/>
        </p:nvSpPr>
        <p:spPr bwMode="auto">
          <a:xfrm>
            <a:off x="1018772" y="2124537"/>
            <a:ext cx="574675" cy="300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9" name="Rectangle 70"/>
          <p:cNvSpPr>
            <a:spLocks noChangeArrowheads="1"/>
          </p:cNvSpPr>
          <p:nvPr/>
        </p:nvSpPr>
        <p:spPr bwMode="auto">
          <a:xfrm>
            <a:off x="1653772" y="2222962"/>
            <a:ext cx="6508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rot="10800000" flipH="1">
            <a:off x="1329922" y="2283287"/>
            <a:ext cx="32146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1" name="Oval 38"/>
          <p:cNvSpPr>
            <a:spLocks noChangeArrowheads="1"/>
          </p:cNvSpPr>
          <p:nvPr/>
        </p:nvSpPr>
        <p:spPr bwMode="auto">
          <a:xfrm>
            <a:off x="2279247" y="181180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>
            <a:off x="3422247" y="181815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3335826" y="1175674"/>
            <a:ext cx="1153209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Harmonic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Extraction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25613"/>
              </p:ext>
            </p:extLst>
          </p:nvPr>
        </p:nvGraphicFramePr>
        <p:xfrm>
          <a:off x="41769" y="3886200"/>
          <a:ext cx="9079504" cy="1907596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795274"/>
                <a:gridCol w="1650616"/>
                <a:gridCol w="1317686"/>
                <a:gridCol w="1677776"/>
                <a:gridCol w="1711858"/>
                <a:gridCol w="1926294"/>
              </a:tblGrid>
              <a:tr h="302144">
                <a:tc>
                  <a:txBody>
                    <a:bodyPr/>
                    <a:lstStyle/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Accumulator/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Extractor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Rings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Electrons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at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Converter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Positron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R&amp;D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Challenge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JLEIC</a:t>
                      </a:r>
                      <a:endParaRPr lang="en-US" sz="1400" b="0" i="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1.33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pC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1500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 mA w/ DF=5%</a:t>
                      </a:r>
                      <a:endParaRPr lang="en-US" sz="1200" b="0" i="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1500 MHz</a:t>
                      </a:r>
                    </a:p>
                    <a:p>
                      <a:pPr algn="ctr"/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100 </a:t>
                      </a:r>
                      <a:r>
                        <a:rPr lang="en-US" sz="1200" b="0" i="0" dirty="0" err="1" smtClean="0">
                          <a:latin typeface="Arial"/>
                          <a:cs typeface="Arial"/>
                        </a:rPr>
                        <a:t>u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</a:t>
                      </a:r>
                      <a:endParaRPr lang="en-US" sz="1200" b="0" i="0" baseline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44 mA @ DF=0.23%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4.4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uA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DF = 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accumulator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Harmonic extraction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440 kW peak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CEBAF</a:t>
                      </a:r>
                      <a:endParaRPr lang="en-US" sz="1200" b="0" i="0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4-40 pc @ 250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Not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Necessary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100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- 1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0" i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 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High-QE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photocathode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High voltage gun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10-100 kW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ave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</a:tbl>
          </a:graphicData>
        </a:graphic>
      </p:graphicFrame>
      <p:sp>
        <p:nvSpPr>
          <p:cNvPr id="55" name="Left Brace 1"/>
          <p:cNvSpPr>
            <a:spLocks/>
          </p:cNvSpPr>
          <p:nvPr/>
        </p:nvSpPr>
        <p:spPr bwMode="auto">
          <a:xfrm rot="5400000">
            <a:off x="6546446" y="930738"/>
            <a:ext cx="228601" cy="1447800"/>
          </a:xfrm>
          <a:prstGeom prst="leftBrace">
            <a:avLst>
              <a:gd name="adj1" fmla="val 499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6" name="Left Brace 1"/>
          <p:cNvSpPr>
            <a:spLocks/>
          </p:cNvSpPr>
          <p:nvPr/>
        </p:nvSpPr>
        <p:spPr bwMode="auto">
          <a:xfrm rot="16200000">
            <a:off x="3189679" y="1741155"/>
            <a:ext cx="209550" cy="1878013"/>
          </a:xfrm>
          <a:prstGeom prst="leftBrace">
            <a:avLst>
              <a:gd name="adj1" fmla="val 499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763088" y="1175674"/>
            <a:ext cx="1145632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Polarized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Electron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10 MeV Injector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7232247" y="2149937"/>
            <a:ext cx="6858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019068" y="1038561"/>
            <a:ext cx="3759536" cy="23604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9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0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25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121712"/>
            <a:ext cx="2701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</a:t>
            </a:r>
            <a:r>
              <a:rPr lang="en-US" sz="1600" b="1" i="1" dirty="0" err="1" smtClean="0"/>
              <a:t>Fanglei</a:t>
            </a:r>
            <a:r>
              <a:rPr lang="en-US" sz="1600" b="1" i="1" dirty="0" smtClean="0"/>
              <a:t> Lin</a:t>
            </a:r>
            <a:endParaRPr lang="en-US" sz="1600" b="1" i="1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08293" y="2851961"/>
            <a:ext cx="1763832" cy="48920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4"/>
          <p:cNvGrpSpPr>
            <a:grpSpLocks/>
          </p:cNvGrpSpPr>
          <p:nvPr/>
        </p:nvGrpSpPr>
        <p:grpSpPr bwMode="auto">
          <a:xfrm>
            <a:off x="1532623" y="2432685"/>
            <a:ext cx="6062878" cy="3938256"/>
            <a:chOff x="1534707" y="1687828"/>
            <a:chExt cx="6063312" cy="3938434"/>
          </a:xfrm>
        </p:grpSpPr>
        <p:sp>
          <p:nvSpPr>
            <p:cNvPr id="19" name="Rectangle 43"/>
            <p:cNvSpPr>
              <a:spLocks noChangeArrowheads="1"/>
            </p:cNvSpPr>
            <p:nvPr/>
          </p:nvSpPr>
          <p:spPr bwMode="auto">
            <a:xfrm>
              <a:off x="1534707" y="5287693"/>
              <a:ext cx="606331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latin typeface="Microsoft Sans Serif" charset="0"/>
                </a:rPr>
                <a:t>J. </a:t>
              </a:r>
              <a:r>
                <a:rPr lang="fr-FR" sz="1600" b="1" dirty="0" err="1">
                  <a:latin typeface="Microsoft Sans Serif" charset="0"/>
                </a:rPr>
                <a:t>Grames</a:t>
              </a:r>
              <a:r>
                <a:rPr lang="fr-FR" sz="1600" b="1" dirty="0">
                  <a:latin typeface="Microsoft Sans Serif" charset="0"/>
                </a:rPr>
                <a:t>, E. </a:t>
              </a:r>
              <a:r>
                <a:rPr lang="fr-FR" sz="1600" b="1" dirty="0" err="1">
                  <a:latin typeface="Microsoft Sans Serif" charset="0"/>
                </a:rPr>
                <a:t>Voutier</a:t>
              </a:r>
              <a:r>
                <a:rPr lang="fr-FR" sz="1600" b="1" dirty="0">
                  <a:latin typeface="Microsoft Sans Serif" charset="0"/>
                </a:rPr>
                <a:t> et al., </a:t>
              </a:r>
              <a:r>
                <a:rPr lang="fr-FR" sz="1600" b="1" dirty="0" err="1">
                  <a:latin typeface="Microsoft Sans Serif" charset="0"/>
                </a:rPr>
                <a:t>JLab</a:t>
              </a:r>
              <a:r>
                <a:rPr lang="fr-FR" sz="1600" b="1" dirty="0">
                  <a:latin typeface="Microsoft Sans Serif" charset="0"/>
                </a:rPr>
                <a:t> </a:t>
              </a:r>
              <a:r>
                <a:rPr lang="fr-FR" sz="1600" b="1" dirty="0" err="1">
                  <a:latin typeface="Microsoft Sans Serif" charset="0"/>
                </a:rPr>
                <a:t>Experiment</a:t>
              </a:r>
              <a:r>
                <a:rPr lang="fr-FR" sz="1600" b="1" dirty="0">
                  <a:latin typeface="Microsoft Sans Serif" charset="0"/>
                </a:rPr>
                <a:t> </a:t>
              </a:r>
              <a:r>
                <a:rPr lang="fr-FR" sz="1600" b="1" dirty="0" smtClean="0">
                  <a:latin typeface="Microsoft Sans Serif" charset="0"/>
                </a:rPr>
                <a:t>E12-11-105 (2011)</a:t>
              </a:r>
              <a:endParaRPr lang="fr-FR" sz="1600" b="1" dirty="0">
                <a:latin typeface="Microsoft Sans Serif" charset="0"/>
              </a:endParaRPr>
            </a:p>
          </p:txBody>
        </p:sp>
        <p:pic>
          <p:nvPicPr>
            <p:cNvPr id="20" name="Picture 3" descr="C:\Documents and Settings\grames\Desktop\images\install_111222\photo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915" y="1687828"/>
              <a:ext cx="5396298" cy="3599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209550" y="908635"/>
            <a:ext cx="8562975" cy="1323439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purpose of the </a:t>
            </a:r>
            <a:r>
              <a:rPr lang="en-US" sz="20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20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olarized 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lectrons for 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olarized </a:t>
            </a:r>
            <a:r>
              <a:rPr lang="en-US" sz="20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Po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sitrons) experiment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at the CEBAF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Injector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was to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demonstrate 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feasibility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bremsstrahlung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radiation of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MeV energy </a:t>
            </a:r>
            <a:r>
              <a:rPr lang="en-US" sz="2000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Polarized Electrons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efficient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production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Polarized Positrons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1C28FF"/>
                </a:solidFill>
              </a:rPr>
              <a:t>Polarized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1C28FF"/>
                </a:solidFill>
              </a:rPr>
              <a:t>Electrons</a:t>
            </a:r>
            <a:r>
              <a:rPr lang="en-US" dirty="0" smtClean="0">
                <a:solidFill>
                  <a:srgbClr val="000000"/>
                </a:solidFill>
              </a:rPr>
              <a:t> for </a:t>
            </a:r>
            <a:r>
              <a:rPr lang="en-US" dirty="0" smtClean="0">
                <a:solidFill>
                  <a:srgbClr val="FF0000"/>
                </a:solidFill>
              </a:rPr>
              <a:t>Polarized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Positrons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3"/>
          <p:cNvSpPr txBox="1">
            <a:spLocks noChangeArrowheads="1"/>
          </p:cNvSpPr>
          <p:nvPr/>
        </p:nvSpPr>
        <p:spPr bwMode="auto">
          <a:xfrm>
            <a:off x="255688" y="3101183"/>
            <a:ext cx="3131840" cy="116955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fr-FR" b="1" dirty="0">
                <a:solidFill>
                  <a:srgbClr val="3333F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BREMSSTRAHLUNG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Tx/>
              <a:buChar char="o"/>
              <a:defRPr/>
            </a:pP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Longitudinal </a:t>
            </a:r>
            <a:r>
              <a:rPr lang="en-US" b="1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produce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elliptical </a:t>
            </a:r>
            <a:r>
              <a:rPr lang="en-US" b="1" dirty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whose circular (</a:t>
            </a:r>
            <a:r>
              <a:rPr lang="en-US" b="1" dirty="0" err="1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component is </a:t>
            </a:r>
            <a:r>
              <a:rPr lang="en-US" b="1" dirty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proportional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to 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 smtClean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660" y="3099309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6B6BC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COMPTON TRANSMISSION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convert into polarized </a:t>
            </a:r>
            <a:r>
              <a:rPr lang="en-US" b="1" dirty="0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whose </a:t>
            </a:r>
            <a:r>
              <a:rPr lang="en-US" b="1" dirty="0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transmission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through a polarized iron target (</a:t>
            </a:r>
            <a:r>
              <a:rPr lang="en-US" b="1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depends on 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.P</a:t>
            </a:r>
            <a:r>
              <a:rPr lang="en-US" b="1" baseline="-25000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</a:t>
            </a:r>
            <a:endParaRPr lang="en-US" b="1" baseline="-25000" dirty="0">
              <a:solidFill>
                <a:srgbClr val="6B6BCF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60" y="3101193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PAIR PRODUCTION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In the </a:t>
            </a:r>
            <a:r>
              <a:rPr lang="en-US" dirty="0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same target</a:t>
            </a: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Symbol" pitchFamily="18" charset="2"/>
                <a:ea typeface="ＭＳ Ｐゴシック"/>
                <a:cs typeface="Comic Sans MS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produce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300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pairs and transfer </a:t>
            </a:r>
            <a:r>
              <a:rPr lang="en-US" b="1" dirty="0" err="1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dirty="0" err="1" smtClean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into longitudinal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and transverse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polarization averages to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zero</a:t>
            </a:r>
            <a:endParaRPr lang="en-US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1808614" y="2154356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aseline="-25000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-25000" dirty="0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1835284" y="2658601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1454896" y="2691931"/>
            <a:ext cx="130016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2539158" y="2835441"/>
            <a:ext cx="35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1</a:t>
            </a:r>
            <a:endParaRPr lang="en-US" sz="1200" b="1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2761408" y="2530641"/>
            <a:ext cx="36513" cy="3603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Oval 98"/>
          <p:cNvSpPr>
            <a:spLocks noChangeArrowheads="1"/>
          </p:cNvSpPr>
          <p:nvPr/>
        </p:nvSpPr>
        <p:spPr bwMode="auto">
          <a:xfrm>
            <a:off x="277093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1036825" y="1207788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(&lt; 10 MeV/c) strike production target</a:t>
            </a:r>
          </a:p>
        </p:txBody>
      </p:sp>
      <p:sp>
        <p:nvSpPr>
          <p:cNvPr id="12" name="Right Brace 88"/>
          <p:cNvSpPr/>
          <p:nvPr/>
        </p:nvSpPr>
        <p:spPr>
          <a:xfrm rot="16200000">
            <a:off x="1927822" y="1181842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Line 54"/>
          <p:cNvSpPr>
            <a:spLocks noChangeShapeType="1"/>
          </p:cNvSpPr>
          <p:nvPr/>
        </p:nvSpPr>
        <p:spPr bwMode="auto">
          <a:xfrm>
            <a:off x="1856885" y="2590234"/>
            <a:ext cx="287338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Line 55"/>
          <p:cNvSpPr>
            <a:spLocks noChangeShapeType="1"/>
          </p:cNvSpPr>
          <p:nvPr/>
        </p:nvSpPr>
        <p:spPr bwMode="auto">
          <a:xfrm rot="10800000">
            <a:off x="1844832" y="2528967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8" name="Grouper 344"/>
          <p:cNvGrpSpPr/>
          <p:nvPr/>
        </p:nvGrpSpPr>
        <p:grpSpPr>
          <a:xfrm>
            <a:off x="2837523" y="1211766"/>
            <a:ext cx="2836862" cy="3605468"/>
            <a:chOff x="2837523" y="1759216"/>
            <a:chExt cx="2836862" cy="3605468"/>
          </a:xfrm>
        </p:grpSpPr>
        <p:grpSp>
          <p:nvGrpSpPr>
            <p:cNvPr id="19" name="Grouper 345"/>
            <p:cNvGrpSpPr/>
            <p:nvPr/>
          </p:nvGrpSpPr>
          <p:grpSpPr>
            <a:xfrm>
              <a:off x="2898979" y="1759216"/>
              <a:ext cx="2775406" cy="3605468"/>
              <a:chOff x="2898979" y="1759216"/>
              <a:chExt cx="2775406" cy="3605468"/>
            </a:xfrm>
          </p:grpSpPr>
          <p:sp>
            <p:nvSpPr>
              <p:cNvPr id="23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6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7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9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1</a:t>
                </a:r>
              </a:p>
            </p:txBody>
          </p:sp>
          <p:sp>
            <p:nvSpPr>
              <p:cNvPr id="30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4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40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3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44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59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60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1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62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3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4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45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Text Box 56"/>
              <p:cNvSpPr txBox="1">
                <a:spLocks noChangeArrowheads="1"/>
              </p:cNvSpPr>
              <p:nvPr/>
            </p:nvSpPr>
            <p:spPr bwMode="auto">
              <a:xfrm>
                <a:off x="5183213" y="4354717"/>
                <a:ext cx="401072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aseline="-25000" dirty="0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  <a:endParaRPr lang="en-US" baseline="-25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4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5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759216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Positron Transverse and Momentum Phase</a:t>
                </a:r>
                <a:r>
                  <a: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Space Selection</a:t>
                </a:r>
                <a:endParaRPr lang="en-US" sz="12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6" name="Line 55"/>
              <p:cNvSpPr>
                <a:spLocks noChangeShapeType="1"/>
              </p:cNvSpPr>
              <p:nvPr/>
            </p:nvSpPr>
            <p:spPr bwMode="auto">
              <a:xfrm rot="10800000">
                <a:off x="5201095" y="4723941"/>
                <a:ext cx="28733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00030"/>
                <a:ext cx="358775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</a:p>
            </p:txBody>
          </p:sp>
          <p:sp>
            <p:nvSpPr>
              <p:cNvPr id="58" name="Line 54"/>
              <p:cNvSpPr>
                <a:spLocks noChangeShapeType="1"/>
              </p:cNvSpPr>
              <p:nvPr/>
            </p:nvSpPr>
            <p:spPr bwMode="auto">
              <a:xfrm>
                <a:off x="5242052" y="4792040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20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21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2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65" name="Group 211"/>
          <p:cNvGrpSpPr/>
          <p:nvPr/>
        </p:nvGrpSpPr>
        <p:grpSpPr>
          <a:xfrm>
            <a:off x="5479627" y="3734344"/>
            <a:ext cx="2706389" cy="1678000"/>
            <a:chOff x="5650906" y="3928954"/>
            <a:chExt cx="2706389" cy="1678000"/>
          </a:xfrm>
        </p:grpSpPr>
        <p:sp>
          <p:nvSpPr>
            <p:cNvPr id="66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68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9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0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1" name="Text Box 53"/>
            <p:cNvSpPr txBox="1">
              <a:spLocks noChangeArrowheads="1"/>
            </p:cNvSpPr>
            <p:nvPr/>
          </p:nvSpPr>
          <p:spPr bwMode="auto">
            <a:xfrm>
              <a:off x="6218263" y="3928954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72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73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4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6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Compton Transmission Polarimeter</a:t>
              </a:r>
              <a:endParaRPr lang="en-US" sz="12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</p:grpSp>
      <p:grpSp>
        <p:nvGrpSpPr>
          <p:cNvPr id="78" name="Group 2"/>
          <p:cNvGrpSpPr>
            <a:grpSpLocks noChangeAspect="1"/>
          </p:cNvGrpSpPr>
          <p:nvPr/>
        </p:nvGrpSpPr>
        <p:grpSpPr>
          <a:xfrm>
            <a:off x="5242052" y="941866"/>
            <a:ext cx="3713102" cy="2856165"/>
            <a:chOff x="5308144" y="439290"/>
            <a:chExt cx="3835855" cy="2950592"/>
          </a:xfrm>
        </p:grpSpPr>
        <p:grpSp>
          <p:nvGrpSpPr>
            <p:cNvPr id="79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81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84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5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6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7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mm W</a:t>
                  </a:r>
                  <a:endPara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endParaRPr>
                </a:p>
              </p:txBody>
            </p:sp>
            <p:sp>
              <p:nvSpPr>
                <p:cNvPr id="88" name="TextBox 8"/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 smtClean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  <a:endParaRPr lang="en-US" sz="1200" i="1" dirty="0">
                    <a:solidFill>
                      <a:srgbClr val="000000"/>
                    </a:solidFill>
                    <a:latin typeface="Verdana"/>
                    <a:ea typeface="ＭＳ Ｐゴシック"/>
                    <a:cs typeface="Verdana"/>
                  </a:endParaRPr>
                </a:p>
              </p:txBody>
            </p:sp>
          </p:grpSp>
          <p:sp>
            <p:nvSpPr>
              <p:cNvPr id="82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3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5715436" y="704588"/>
              <a:ext cx="1987942" cy="254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  <a:endParaRPr lang="en-US" sz="1000" dirty="0">
                <a:latin typeface="Microsoft Sans Serif"/>
                <a:ea typeface="ＭＳ Ｐゴシック"/>
                <a:cs typeface="Microsoft Sans Serif"/>
              </a:endParaRPr>
            </a:p>
          </p:txBody>
        </p:sp>
      </p:grpSp>
      <p:sp>
        <p:nvSpPr>
          <p:cNvPr id="89" name="Text Box 112"/>
          <p:cNvSpPr txBox="1">
            <a:spLocks noChangeArrowheads="1"/>
          </p:cNvSpPr>
          <p:nvPr/>
        </p:nvSpPr>
        <p:spPr bwMode="auto">
          <a:xfrm>
            <a:off x="714936" y="5611130"/>
            <a:ext cx="787400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b="1" dirty="0" err="1">
                <a:solidFill>
                  <a:srgbClr val="00B050"/>
                </a:solidFill>
                <a:latin typeface="Arial"/>
                <a:cs typeface="Arial"/>
              </a:rPr>
              <a:t>PEPPo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measured the </a:t>
            </a:r>
            <a:r>
              <a:rPr lang="en-US" sz="2000" b="1" i="1" dirty="0" smtClean="0">
                <a:latin typeface="Arial"/>
                <a:cs typeface="Arial"/>
              </a:rPr>
              <a:t>longitudinal polarization transfer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from </a:t>
            </a:r>
            <a:r>
              <a:rPr lang="en-US" sz="2000" b="1" dirty="0" smtClean="0">
                <a:solidFill>
                  <a:srgbClr val="1C28FF"/>
                </a:solidFill>
                <a:latin typeface="Arial"/>
                <a:cs typeface="Arial"/>
              </a:rPr>
              <a:t>8.25 MeV/c e</a:t>
            </a:r>
            <a:r>
              <a:rPr lang="en-US" sz="2000" b="1" baseline="30000" dirty="0" smtClean="0">
                <a:solidFill>
                  <a:srgbClr val="1C28FF"/>
                </a:solidFill>
                <a:latin typeface="Arial"/>
                <a:cs typeface="Arial"/>
              </a:rPr>
              <a:t>-</a:t>
            </a:r>
            <a:r>
              <a:rPr lang="en-US" sz="2000" b="1" dirty="0" smtClean="0">
                <a:solidFill>
                  <a:srgbClr val="1C28FF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to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in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3.07-6.25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MeV/c</a:t>
            </a:r>
            <a:r>
              <a:rPr lang="en-US" sz="2000" b="1" dirty="0">
                <a:latin typeface="Arial"/>
                <a:cs typeface="Arial"/>
              </a:rPr>
              <a:t> momentum range</a:t>
            </a:r>
            <a:r>
              <a:rPr lang="en-US" sz="2000" b="1" dirty="0" smtClean="0">
                <a:latin typeface="Arial"/>
                <a:cs typeface="Arial"/>
              </a:rPr>
              <a:t>.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1813383" y="52394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Principle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Operation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51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330375" y="1042907"/>
            <a:ext cx="310721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Two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NaI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detectors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measured coincidence of </a:t>
            </a:r>
            <a:r>
              <a:rPr lang="en-US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back-to-back photons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emitted by </a:t>
            </a:r>
            <a:r>
              <a:rPr lang="en-US" sz="20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annihilation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2000" u="sng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viewscreen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n-US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67849" y="3054654"/>
            <a:ext cx="2926474" cy="3124071"/>
            <a:chOff x="5585792" y="4168494"/>
            <a:chExt cx="3548270" cy="2679566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92" y="4168494"/>
              <a:ext cx="3548270" cy="267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7593332" y="5754338"/>
              <a:ext cx="1413744" cy="263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4 MeV/c e+</a:t>
              </a:r>
            </a:p>
          </p:txBody>
        </p:sp>
      </p:grpSp>
      <p:sp>
        <p:nvSpPr>
          <p:cNvPr id="79" name="Text Box 26"/>
          <p:cNvSpPr txBox="1">
            <a:spLocks noChangeArrowheads="1"/>
          </p:cNvSpPr>
          <p:nvPr/>
        </p:nvSpPr>
        <p:spPr bwMode="auto">
          <a:xfrm>
            <a:off x="2528885" y="50925"/>
            <a:ext cx="42834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ID and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28428" y="733859"/>
            <a:ext cx="3857335" cy="3167958"/>
            <a:chOff x="1589617" y="1379042"/>
            <a:chExt cx="3923519" cy="3297108"/>
          </a:xfrm>
        </p:grpSpPr>
        <p:grpSp>
          <p:nvGrpSpPr>
            <p:cNvPr id="3" name="Group 2"/>
            <p:cNvGrpSpPr/>
            <p:nvPr/>
          </p:nvGrpSpPr>
          <p:grpSpPr>
            <a:xfrm>
              <a:off x="1634606" y="1379042"/>
              <a:ext cx="3878530" cy="2998612"/>
              <a:chOff x="1562598" y="1857466"/>
              <a:chExt cx="3878530" cy="2998612"/>
            </a:xfrm>
          </p:grpSpPr>
          <p:sp>
            <p:nvSpPr>
              <p:cNvPr id="4" name="Oval 8"/>
              <p:cNvSpPr>
                <a:spLocks noChangeArrowheads="1"/>
              </p:cNvSpPr>
              <p:nvPr/>
            </p:nvSpPr>
            <p:spPr bwMode="auto">
              <a:xfrm>
                <a:off x="2565400" y="2135278"/>
                <a:ext cx="1439863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Rectangle 9"/>
              <p:cNvSpPr>
                <a:spLocks noChangeArrowheads="1"/>
              </p:cNvSpPr>
              <p:nvPr/>
            </p:nvSpPr>
            <p:spPr bwMode="auto">
              <a:xfrm>
                <a:off x="2495550" y="2090828"/>
                <a:ext cx="785813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Rectangle 10"/>
              <p:cNvSpPr>
                <a:spLocks noChangeArrowheads="1"/>
              </p:cNvSpPr>
              <p:nvPr/>
            </p:nvSpPr>
            <p:spPr bwMode="auto">
              <a:xfrm>
                <a:off x="3071813" y="2859178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Line 11"/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Line 12"/>
              <p:cNvSpPr>
                <a:spLocks noChangeShapeType="1"/>
              </p:cNvSpPr>
              <p:nvPr/>
            </p:nvSpPr>
            <p:spPr bwMode="auto">
              <a:xfrm>
                <a:off x="3287713" y="2854416"/>
                <a:ext cx="7191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Oval 14"/>
              <p:cNvSpPr>
                <a:spLocks noChangeArrowheads="1"/>
              </p:cNvSpPr>
              <p:nvPr/>
            </p:nvSpPr>
            <p:spPr bwMode="auto">
              <a:xfrm rot="10800000">
                <a:off x="3287713" y="3167153"/>
                <a:ext cx="1439862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15"/>
              <p:cNvSpPr>
                <a:spLocks noChangeArrowheads="1"/>
              </p:cNvSpPr>
              <p:nvPr/>
            </p:nvSpPr>
            <p:spPr bwMode="auto">
              <a:xfrm rot="10800000">
                <a:off x="4011613" y="3138578"/>
                <a:ext cx="785812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16"/>
              <p:cNvSpPr>
                <a:spLocks noChangeArrowheads="1"/>
              </p:cNvSpPr>
              <p:nvPr/>
            </p:nvSpPr>
            <p:spPr bwMode="auto">
              <a:xfrm rot="10800000">
                <a:off x="3143250" y="3097303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30"/>
              <p:cNvSpPr>
                <a:spLocks noChangeShapeType="1"/>
              </p:cNvSpPr>
              <p:nvPr/>
            </p:nvSpPr>
            <p:spPr bwMode="auto">
              <a:xfrm>
                <a:off x="1562598" y="2486117"/>
                <a:ext cx="812301" cy="4762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2854325" y="2197191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2852738" y="2782978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011613" y="4187916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014788" y="4330791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Line 38"/>
              <p:cNvSpPr>
                <a:spLocks noChangeShapeType="1"/>
              </p:cNvSpPr>
              <p:nvPr/>
            </p:nvSpPr>
            <p:spPr bwMode="auto">
              <a:xfrm>
                <a:off x="4668838" y="4186328"/>
                <a:ext cx="576262" cy="714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4796632" y="4050597"/>
                <a:ext cx="315912" cy="48895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Line 41"/>
              <p:cNvSpPr>
                <a:spLocks noChangeShapeType="1"/>
              </p:cNvSpPr>
              <p:nvPr/>
            </p:nvSpPr>
            <p:spPr bwMode="auto">
              <a:xfrm flipH="1">
                <a:off x="3562350" y="2851241"/>
                <a:ext cx="147638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Line 42"/>
              <p:cNvSpPr>
                <a:spLocks noChangeShapeType="1"/>
              </p:cNvSpPr>
              <p:nvPr/>
            </p:nvSpPr>
            <p:spPr bwMode="auto">
              <a:xfrm>
                <a:off x="3560763" y="2851241"/>
                <a:ext cx="149225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Text Box 43"/>
              <p:cNvSpPr txBox="1">
                <a:spLocks noChangeArrowheads="1"/>
              </p:cNvSpPr>
              <p:nvPr/>
            </p:nvSpPr>
            <p:spPr bwMode="auto">
              <a:xfrm>
                <a:off x="2224688" y="2666437"/>
                <a:ext cx="355600" cy="276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1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>
                <a:off x="5088703" y="4444437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2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5" name="Text Box 45"/>
              <p:cNvSpPr txBox="1">
                <a:spLocks noChangeArrowheads="1"/>
              </p:cNvSpPr>
              <p:nvPr/>
            </p:nvSpPr>
            <p:spPr bwMode="auto">
              <a:xfrm>
                <a:off x="2635250" y="1857466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1</a:t>
                </a:r>
              </a:p>
            </p:txBody>
          </p:sp>
          <p:sp>
            <p:nvSpPr>
              <p:cNvPr id="26" name="Text Box 46"/>
              <p:cNvSpPr txBox="1">
                <a:spLocks noChangeArrowheads="1"/>
              </p:cNvSpPr>
              <p:nvPr/>
            </p:nvSpPr>
            <p:spPr bwMode="auto">
              <a:xfrm>
                <a:off x="4453140" y="4548103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2</a:t>
                </a:r>
              </a:p>
            </p:txBody>
          </p:sp>
          <p:sp>
            <p:nvSpPr>
              <p:cNvPr id="27" name="Text Box 47"/>
              <p:cNvSpPr txBox="1">
                <a:spLocks noChangeArrowheads="1"/>
              </p:cNvSpPr>
              <p:nvPr/>
            </p:nvSpPr>
            <p:spPr bwMode="auto">
              <a:xfrm>
                <a:off x="3475038" y="2400391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28" name="Text Box 48"/>
              <p:cNvSpPr txBox="1">
                <a:spLocks noChangeArrowheads="1"/>
              </p:cNvSpPr>
              <p:nvPr/>
            </p:nvSpPr>
            <p:spPr bwMode="auto">
              <a:xfrm>
                <a:off x="3475038" y="4024403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29" name="Line 49"/>
              <p:cNvSpPr>
                <a:spLocks noChangeShapeType="1"/>
              </p:cNvSpPr>
              <p:nvPr/>
            </p:nvSpPr>
            <p:spPr bwMode="auto">
              <a:xfrm>
                <a:off x="3563938" y="4079966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81"/>
              <p:cNvSpPr>
                <a:spLocks noChangeShapeType="1"/>
              </p:cNvSpPr>
              <p:nvPr/>
            </p:nvSpPr>
            <p:spPr bwMode="auto">
              <a:xfrm>
                <a:off x="2854325" y="2205128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1" name="Straight Connector 2"/>
              <p:cNvCxnSpPr>
                <a:cxnSpLocks noChangeShapeType="1"/>
              </p:cNvCxnSpPr>
              <p:nvPr/>
            </p:nvCxnSpPr>
            <p:spPr bwMode="auto">
              <a:xfrm>
                <a:off x="3123106" y="2124002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2857500" y="2775041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Line 31"/>
              <p:cNvSpPr>
                <a:spLocks noChangeShapeType="1"/>
              </p:cNvSpPr>
              <p:nvPr/>
            </p:nvSpPr>
            <p:spPr bwMode="auto">
              <a:xfrm flipV="1">
                <a:off x="2424113" y="2197191"/>
                <a:ext cx="360362" cy="288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84"/>
              <p:cNvSpPr>
                <a:spLocks noChangeShapeType="1"/>
              </p:cNvSpPr>
              <p:nvPr/>
            </p:nvSpPr>
            <p:spPr bwMode="auto">
              <a:xfrm flipV="1">
                <a:off x="2427288" y="2206716"/>
                <a:ext cx="360362" cy="2889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26"/>
              <p:cNvSpPr>
                <a:spLocks noChangeArrowheads="1"/>
              </p:cNvSpPr>
              <p:nvPr/>
            </p:nvSpPr>
            <p:spPr bwMode="auto">
              <a:xfrm>
                <a:off x="2381250" y="2317841"/>
                <a:ext cx="36513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Line 32"/>
              <p:cNvSpPr>
                <a:spLocks noChangeShapeType="1"/>
              </p:cNvSpPr>
              <p:nvPr/>
            </p:nvSpPr>
            <p:spPr bwMode="auto">
              <a:xfrm>
                <a:off x="2422525" y="2495641"/>
                <a:ext cx="360363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Line 85"/>
              <p:cNvSpPr>
                <a:spLocks noChangeShapeType="1"/>
              </p:cNvSpPr>
              <p:nvPr/>
            </p:nvSpPr>
            <p:spPr bwMode="auto">
              <a:xfrm>
                <a:off x="2428875" y="2489291"/>
                <a:ext cx="360363" cy="28733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Oval 23"/>
              <p:cNvSpPr>
                <a:spLocks noChangeArrowheads="1"/>
              </p:cNvSpPr>
              <p:nvPr/>
            </p:nvSpPr>
            <p:spPr bwMode="auto">
              <a:xfrm>
                <a:off x="2767013" y="213369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Line 18"/>
              <p:cNvSpPr>
                <a:spLocks noChangeShapeType="1"/>
              </p:cNvSpPr>
              <p:nvPr/>
            </p:nvSpPr>
            <p:spPr bwMode="auto">
              <a:xfrm rot="10800000">
                <a:off x="3286125" y="3897403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/>
            </p:nvSpPr>
            <p:spPr bwMode="auto">
              <a:xfrm rot="10800000">
                <a:off x="4006850" y="3897403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Oval 24"/>
              <p:cNvSpPr>
                <a:spLocks noChangeArrowheads="1"/>
              </p:cNvSpPr>
              <p:nvPr/>
            </p:nvSpPr>
            <p:spPr bwMode="auto">
              <a:xfrm>
                <a:off x="4557713" y="387994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27"/>
              <p:cNvSpPr>
                <a:spLocks noChangeArrowheads="1"/>
              </p:cNvSpPr>
              <p:nvPr/>
            </p:nvSpPr>
            <p:spPr bwMode="auto">
              <a:xfrm>
                <a:off x="5246688" y="4086316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Line 33"/>
              <p:cNvSpPr>
                <a:spLocks noChangeShapeType="1"/>
              </p:cNvSpPr>
              <p:nvPr/>
            </p:nvSpPr>
            <p:spPr bwMode="auto">
              <a:xfrm>
                <a:off x="3143250" y="2400391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Line 34"/>
              <p:cNvSpPr>
                <a:spLocks noChangeShapeType="1"/>
              </p:cNvSpPr>
              <p:nvPr/>
            </p:nvSpPr>
            <p:spPr bwMode="auto">
              <a:xfrm>
                <a:off x="3146425" y="2625816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Line 33"/>
              <p:cNvSpPr>
                <a:spLocks noChangeShapeType="1"/>
              </p:cNvSpPr>
              <p:nvPr/>
            </p:nvSpPr>
            <p:spPr bwMode="auto">
              <a:xfrm>
                <a:off x="3143250" y="2405153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Line 33"/>
              <p:cNvSpPr>
                <a:spLocks noChangeShapeType="1"/>
              </p:cNvSpPr>
              <p:nvPr/>
            </p:nvSpPr>
            <p:spPr bwMode="auto">
              <a:xfrm>
                <a:off x="3146425" y="2619466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Line 11"/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Text Box 88"/>
              <p:cNvSpPr txBox="1">
                <a:spLocks noChangeArrowheads="1"/>
              </p:cNvSpPr>
              <p:nvPr/>
            </p:nvSpPr>
            <p:spPr bwMode="auto">
              <a:xfrm>
                <a:off x="4805363" y="3949791"/>
                <a:ext cx="359394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+</a:t>
                </a:r>
                <a:endParaRPr lang="en-US" sz="1400" b="1" baseline="300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0" name="Text Box 89"/>
              <p:cNvSpPr txBox="1">
                <a:spLocks noChangeArrowheads="1"/>
              </p:cNvSpPr>
              <p:nvPr/>
            </p:nvSpPr>
            <p:spPr bwMode="auto">
              <a:xfrm>
                <a:off x="1712022" y="2304358"/>
                <a:ext cx="359394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-</a:t>
                </a:r>
              </a:p>
            </p:txBody>
          </p:sp>
          <p:sp>
            <p:nvSpPr>
              <p:cNvPr id="51" name="Oval 98"/>
              <p:cNvSpPr>
                <a:spLocks noChangeArrowheads="1"/>
              </p:cNvSpPr>
              <p:nvPr/>
            </p:nvSpPr>
            <p:spPr bwMode="auto">
              <a:xfrm>
                <a:off x="2390775" y="2546441"/>
                <a:ext cx="144463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Oval 99"/>
              <p:cNvSpPr>
                <a:spLocks noChangeArrowheads="1"/>
              </p:cNvSpPr>
              <p:nvPr/>
            </p:nvSpPr>
            <p:spPr bwMode="auto">
              <a:xfrm>
                <a:off x="3078163" y="24226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Oval 100"/>
              <p:cNvSpPr>
                <a:spLocks noChangeArrowheads="1"/>
              </p:cNvSpPr>
              <p:nvPr/>
            </p:nvSpPr>
            <p:spPr bwMode="auto">
              <a:xfrm>
                <a:off x="3254375" y="3281453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Oval 101"/>
              <p:cNvSpPr>
                <a:spLocks noChangeArrowheads="1"/>
              </p:cNvSpPr>
              <p:nvPr/>
            </p:nvSpPr>
            <p:spPr bwMode="auto">
              <a:xfrm>
                <a:off x="3925888" y="41625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Oval 102"/>
              <p:cNvSpPr>
                <a:spLocks noChangeArrowheads="1"/>
              </p:cNvSpPr>
              <p:nvPr/>
            </p:nvSpPr>
            <p:spPr bwMode="auto">
              <a:xfrm>
                <a:off x="5116513" y="4164103"/>
                <a:ext cx="144462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60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912912" y="3104522"/>
              <a:ext cx="792089" cy="482025"/>
            </a:xfrm>
            <a:prstGeom prst="rect">
              <a:avLst/>
            </a:prstGeom>
            <a:noFill/>
          </p:spPr>
        </p:pic>
        <p:pic>
          <p:nvPicPr>
            <p:cNvPr id="61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3908576" y="4021276"/>
              <a:ext cx="814243" cy="495506"/>
            </a:xfrm>
            <a:prstGeom prst="rect">
              <a:avLst/>
            </a:prstGeom>
            <a:noFill/>
          </p:spPr>
        </p:pic>
        <p:sp>
          <p:nvSpPr>
            <p:cNvPr id="68" name="Text Box 56"/>
            <p:cNvSpPr txBox="1">
              <a:spLocks noChangeArrowheads="1"/>
            </p:cNvSpPr>
            <p:nvPr/>
          </p:nvSpPr>
          <p:spPr bwMode="auto">
            <a:xfrm>
              <a:off x="1589617" y="2508688"/>
              <a:ext cx="124051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rgbClr val="0033CC"/>
                  </a:solidFill>
                  <a:latin typeface="Comic Sans MS"/>
                  <a:cs typeface="Comic Sans MS"/>
                </a:rPr>
                <a:t>p</a:t>
              </a:r>
              <a:r>
                <a:rPr lang="en-US" sz="1200" baseline="-25000" dirty="0" err="1" smtClean="0">
                  <a:solidFill>
                    <a:srgbClr val="0033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200" baseline="-25000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-</a:t>
              </a:r>
              <a:r>
                <a:rPr lang="en-US" sz="1200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= 8.2 MeV/c </a:t>
              </a:r>
              <a:endParaRPr lang="en-US" sz="1200" dirty="0">
                <a:solidFill>
                  <a:srgbClr val="0033CC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8" name="Straight Connector 2"/>
            <p:cNvCxnSpPr>
              <a:cxnSpLocks noChangeShapeType="1"/>
            </p:cNvCxnSpPr>
            <p:nvPr/>
          </p:nvCxnSpPr>
          <p:spPr bwMode="auto">
            <a:xfrm>
              <a:off x="3195114" y="213636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" name="Straight Connector 2"/>
            <p:cNvCxnSpPr>
              <a:cxnSpLocks noChangeShapeType="1"/>
            </p:cNvCxnSpPr>
            <p:nvPr/>
          </p:nvCxnSpPr>
          <p:spPr bwMode="auto">
            <a:xfrm rot="5400000">
              <a:off x="3403377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3" name="Straight Connector 2"/>
            <p:cNvCxnSpPr>
              <a:cxnSpLocks noChangeShapeType="1"/>
            </p:cNvCxnSpPr>
            <p:nvPr/>
          </p:nvCxnSpPr>
          <p:spPr bwMode="auto">
            <a:xfrm rot="5400000">
              <a:off x="4003452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4" name="Text Box 88"/>
            <p:cNvSpPr txBox="1">
              <a:spLocks noChangeArrowheads="1"/>
            </p:cNvSpPr>
            <p:nvPr/>
          </p:nvSpPr>
          <p:spPr bwMode="auto">
            <a:xfrm>
              <a:off x="2552771" y="1819186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0" y="4460942"/>
            <a:ext cx="184731" cy="148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aseline="-25000" dirty="0" smtClean="0"/>
          </a:p>
        </p:txBody>
      </p:sp>
      <p:grpSp>
        <p:nvGrpSpPr>
          <p:cNvPr id="85" name="Group 84"/>
          <p:cNvGrpSpPr/>
          <p:nvPr/>
        </p:nvGrpSpPr>
        <p:grpSpPr>
          <a:xfrm>
            <a:off x="3288162" y="3871345"/>
            <a:ext cx="5738260" cy="2562876"/>
            <a:chOff x="1209235" y="628529"/>
            <a:chExt cx="6698506" cy="2522810"/>
          </a:xfrm>
        </p:grpSpPr>
        <p:pic>
          <p:nvPicPr>
            <p:cNvPr id="86" name="Picture 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628529"/>
              <a:ext cx="3234447" cy="246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334" y="821237"/>
            <a:ext cx="1781854" cy="18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" name="Straight Arrow Connector 90"/>
          <p:cNvCxnSpPr/>
          <p:nvPr/>
        </p:nvCxnSpPr>
        <p:spPr bwMode="auto">
          <a:xfrm flipH="1">
            <a:off x="6731637" y="2117275"/>
            <a:ext cx="733282" cy="931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825428" y="5229262"/>
            <a:ext cx="1611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10</a:t>
            </a:r>
            <a:r>
              <a:rPr lang="en-US" sz="2800" baseline="30000" dirty="0" smtClean="0">
                <a:solidFill>
                  <a:schemeClr val="bg1"/>
                </a:solidFill>
                <a:latin typeface="Arial"/>
                <a:cs typeface="Arial"/>
              </a:rPr>
              <a:t>-5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e</a:t>
            </a:r>
            <a:r>
              <a:rPr lang="en-US" sz="2800" baseline="30000" dirty="0" smtClean="0">
                <a:solidFill>
                  <a:schemeClr val="bg1"/>
                </a:solidFill>
                <a:latin typeface="Arial"/>
                <a:cs typeface="Arial"/>
              </a:rPr>
              <a:t>+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sz="2800" baseline="30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endParaRPr lang="en-US" sz="2800" baseline="300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42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21" descr="Slice3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41" y="857539"/>
            <a:ext cx="4406372" cy="2913167"/>
          </a:xfrm>
          <a:prstGeom prst="rect">
            <a:avLst/>
          </a:prstGeom>
        </p:spPr>
      </p:pic>
      <p:sp>
        <p:nvSpPr>
          <p:cNvPr id="82" name="Text Box 26"/>
          <p:cNvSpPr txBox="1">
            <a:spLocks noChangeArrowheads="1"/>
          </p:cNvSpPr>
          <p:nvPr/>
        </p:nvSpPr>
        <p:spPr bwMode="auto">
          <a:xfrm>
            <a:off x="-53170" y="44382"/>
            <a:ext cx="933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Compton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Polarimeter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&amp; Timing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Spectra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3" name="Text Box 13"/>
          <p:cNvSpPr txBox="1">
            <a:spLocks noChangeArrowheads="1"/>
          </p:cNvSpPr>
          <p:nvPr/>
        </p:nvSpPr>
        <p:spPr bwMode="auto">
          <a:xfrm>
            <a:off x="105086" y="4124355"/>
            <a:ext cx="903891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location of the 511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keV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peak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an in-situ monitor 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gain 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chain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provides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link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to radioactive source calibration data.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endParaRPr lang="fr-FR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Compton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physics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asymmetries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obtained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polarization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sensitive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deposition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the central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crystal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endParaRPr lang="fr-FR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coincidence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time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between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the central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crystal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and a charge sensitive trigger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scintillator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allow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accidental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subtraction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.  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5" name="Image 14" descr="ad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6" y="843778"/>
            <a:ext cx="4314941" cy="2952328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90" y="1218035"/>
            <a:ext cx="3479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160584" y="1228452"/>
            <a:ext cx="8812213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experimental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Compton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asymmetry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for a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known polarized electron beam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provides a measurement of the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electron analyzing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power (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600" b="1" baseline="-25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 of the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just">
              <a:buClr>
                <a:srgbClr val="D60093"/>
              </a:buClr>
              <a:defRPr/>
            </a:pPr>
            <a:endParaRPr lang="en-US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comparison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between the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experimental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and the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GEANT4 simulated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response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establishes a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calibrated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model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algn="just">
              <a:buClr>
                <a:srgbClr val="D60093"/>
              </a:buClr>
              <a:defRPr/>
            </a:pPr>
            <a:endParaRPr lang="en-US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positron analyzing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power (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600" b="1" baseline="-25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is then determined by simulation using the calibrated model.</a:t>
            </a:r>
            <a:endParaRPr lang="en-US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 1"/>
          <p:cNvPicPr>
            <a:picLocks noChangeAspect="1"/>
          </p:cNvPicPr>
          <p:nvPr/>
        </p:nvPicPr>
        <p:blipFill rotWithShape="1">
          <a:blip r:embed="rId2"/>
          <a:srcRect t="3571" r="5192" b="5495"/>
          <a:stretch/>
        </p:blipFill>
        <p:spPr>
          <a:xfrm>
            <a:off x="3825847" y="3129299"/>
            <a:ext cx="5318153" cy="3153693"/>
          </a:xfrm>
          <a:prstGeom prst="rect">
            <a:avLst/>
          </a:prstGeom>
          <a:ln w="19050"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21653" y="3409132"/>
            <a:ext cx="3704194" cy="2187397"/>
            <a:chOff x="152807" y="3155132"/>
            <a:chExt cx="3704194" cy="218739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ZoneTexte 3"/>
                <p:cNvSpPr txBox="1"/>
                <p:nvPr/>
              </p:nvSpPr>
              <p:spPr>
                <a:xfrm>
                  <a:off x="160584" y="4255602"/>
                  <a:ext cx="3324544" cy="612988"/>
                </a:xfrm>
                <a:prstGeom prst="rect">
                  <a:avLst/>
                </a:prstGeom>
                <a:solidFill>
                  <a:srgbClr val="F4E4EB"/>
                </a:solidFill>
                <a:ln w="22225">
                  <a:solidFill>
                    <a:srgbClr val="FF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</a:rPr>
                              <m:t>𝐶</m:t>
                            </m:r>
                          </m:sub>
                        </m:sSub>
                        <m:r>
                          <a:rPr lang="mr-IN" sz="2000" i="1" smtClean="0">
                            <a:latin typeface="Cambria Math" charset="0"/>
                          </a:rPr>
                          <m:t>=</m:t>
                        </m:r>
                        <m:r>
                          <a:rPr lang="fr-FR" sz="2000" b="0" i="1" smtClean="0">
                            <a:latin typeface="Cambria Math" charset="0"/>
                          </a:rPr>
                          <m:t> </m:t>
                        </m:r>
                        <m:f>
                          <m:f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fr-FR" sz="2000" b="0" i="1" smtClean="0">
                                <a:latin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fr-FR" sz="2000" b="0" i="1" smtClean="0">
                                <a:latin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  <m:r>
                          <a:rPr lang="fr-FR" sz="2000" b="0" i="1" smtClean="0">
                            <a:latin typeface="Cambria Math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</a:rPr>
                              <m:t>𝑃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fr-FR" sz="2000" dirty="0"/>
                </a:p>
              </p:txBody>
            </p:sp>
          </mc:Choice>
          <mc:Fallback>
            <p:sp>
              <p:nvSpPr>
                <p:cNvPr id="5" name="ZoneText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584" y="4255602"/>
                  <a:ext cx="3324544" cy="61298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2222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ZoneTexte 4"/>
            <p:cNvSpPr txBox="1"/>
            <p:nvPr/>
          </p:nvSpPr>
          <p:spPr>
            <a:xfrm>
              <a:off x="2210909" y="3417233"/>
              <a:ext cx="16460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Target </a:t>
              </a:r>
              <a:r>
                <a:rPr lang="fr-FR" sz="1400" dirty="0" err="1" smtClean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endParaRPr lang="fr-FR" sz="1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ZoneTexte 21"/>
            <p:cNvSpPr txBox="1"/>
            <p:nvPr/>
          </p:nvSpPr>
          <p:spPr>
            <a:xfrm>
              <a:off x="160584" y="3155132"/>
              <a:ext cx="2303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Electron </a:t>
              </a:r>
              <a:r>
                <a:rPr lang="fr-FR" sz="1400" dirty="0" err="1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beam</a:t>
              </a:r>
              <a:r>
                <a:rPr lang="fr-FR" sz="1400" dirty="0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r-FR" sz="1400" dirty="0" err="1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endParaRPr lang="fr-FR" sz="14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ZoneTexte 24"/>
            <p:cNvSpPr txBox="1"/>
            <p:nvPr/>
          </p:nvSpPr>
          <p:spPr>
            <a:xfrm>
              <a:off x="152807" y="3675730"/>
              <a:ext cx="1755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Electron-to-positron</a:t>
              </a:r>
            </a:p>
            <a:p>
              <a:pPr algn="ctr"/>
              <a:r>
                <a:rPr lang="fr-FR" sz="14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r>
                <a:rPr lang="fr-FR" sz="14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r-FR" sz="14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transfer</a:t>
              </a:r>
              <a:endParaRPr lang="fr-FR" sz="1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ZoneTexte 5"/>
            <p:cNvSpPr txBox="1"/>
            <p:nvPr/>
          </p:nvSpPr>
          <p:spPr>
            <a:xfrm>
              <a:off x="225904" y="5034752"/>
              <a:ext cx="30444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solidFill>
                    <a:srgbClr val="7030A0"/>
                  </a:solidFill>
                </a:rPr>
                <a:t>P</a:t>
              </a:r>
              <a:r>
                <a:rPr lang="fr-FR" i="1" baseline="-25000" dirty="0" smtClean="0">
                  <a:solidFill>
                    <a:srgbClr val="7030A0"/>
                  </a:solidFill>
                </a:rPr>
                <a:t>T</a:t>
              </a:r>
              <a:r>
                <a:rPr lang="fr-FR" i="1" dirty="0" smtClean="0">
                  <a:solidFill>
                    <a:srgbClr val="7030A0"/>
                  </a:solidFill>
                </a:rPr>
                <a:t> </a:t>
              </a:r>
              <a:r>
                <a:rPr lang="fr-FR" i="1" smtClean="0">
                  <a:solidFill>
                    <a:srgbClr val="7030A0"/>
                  </a:solidFill>
                </a:rPr>
                <a:t>= 7.06% ±0.05%</a:t>
              </a:r>
              <a:r>
                <a:rPr lang="fr-FR" i="1" baseline="-25000" smtClean="0">
                  <a:solidFill>
                    <a:srgbClr val="7030A0"/>
                  </a:solidFill>
                </a:rPr>
                <a:t>Sta.</a:t>
              </a:r>
              <a:r>
                <a:rPr lang="fr-FR" i="1" smtClean="0">
                  <a:solidFill>
                    <a:srgbClr val="7030A0"/>
                  </a:solidFill>
                </a:rPr>
                <a:t>± 0.07%</a:t>
              </a:r>
              <a:r>
                <a:rPr lang="fr-FR" i="1" baseline="-25000" smtClean="0">
                  <a:solidFill>
                    <a:srgbClr val="7030A0"/>
                  </a:solidFill>
                </a:rPr>
                <a:t>Sys.</a:t>
              </a:r>
              <a:endParaRPr lang="fr-FR" i="1" dirty="0">
                <a:solidFill>
                  <a:srgbClr val="7030A0"/>
                </a:solidFill>
              </a:endParaRPr>
            </a:p>
          </p:txBody>
        </p:sp>
        <p:cxnSp>
          <p:nvCxnSpPr>
            <p:cNvPr id="10" name="Connecteur en arc 7"/>
            <p:cNvCxnSpPr/>
            <p:nvPr/>
          </p:nvCxnSpPr>
          <p:spPr>
            <a:xfrm rot="16200000" flipH="1">
              <a:off x="2491926" y="4033865"/>
              <a:ext cx="686757" cy="182353"/>
            </a:xfrm>
            <a:prstGeom prst="curvedConnector3">
              <a:avLst/>
            </a:prstGeom>
            <a:ln w="15875">
              <a:solidFill>
                <a:srgbClr val="7030A0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en arc 25"/>
            <p:cNvCxnSpPr/>
            <p:nvPr/>
          </p:nvCxnSpPr>
          <p:spPr>
            <a:xfrm rot="16200000" flipH="1">
              <a:off x="1863831" y="3697482"/>
              <a:ext cx="925494" cy="616389"/>
            </a:xfrm>
            <a:prstGeom prst="curvedConnector3">
              <a:avLst>
                <a:gd name="adj1" fmla="val 34905"/>
              </a:avLst>
            </a:prstGeom>
            <a:ln w="15875">
              <a:solidFill>
                <a:srgbClr val="0000FF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en arc 28"/>
            <p:cNvCxnSpPr/>
            <p:nvPr/>
          </p:nvCxnSpPr>
          <p:spPr>
            <a:xfrm>
              <a:off x="1748116" y="3875785"/>
              <a:ext cx="606492" cy="643437"/>
            </a:xfrm>
            <a:prstGeom prst="curvedConnector2">
              <a:avLst/>
            </a:prstGeom>
            <a:ln w="15875">
              <a:solidFill>
                <a:srgbClr val="FF0000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2869369" y="804931"/>
            <a:ext cx="35910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latin typeface="Microsoft Sans Serif" charset="0"/>
              </a:rPr>
              <a:t>A. </a:t>
            </a:r>
            <a:r>
              <a:rPr lang="en-US" b="1" dirty="0" err="1" smtClean="0">
                <a:latin typeface="Microsoft Sans Serif" charset="0"/>
              </a:rPr>
              <a:t>Adeyemi</a:t>
            </a:r>
            <a:r>
              <a:rPr lang="en-US" b="1" dirty="0" smtClean="0">
                <a:latin typeface="Microsoft Sans Serif" charset="0"/>
              </a:rPr>
              <a:t> (Hampton University)</a:t>
            </a:r>
            <a:endParaRPr lang="en-US" b="1" dirty="0">
              <a:latin typeface="Microsoft Sans Serif" charset="0"/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508175" y="50980"/>
            <a:ext cx="8117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Compton Transmission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Analyzing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Power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2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3198008" y="21650"/>
            <a:ext cx="28969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Result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621900" y="1297222"/>
            <a:ext cx="53552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demonstrated 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8.2 MeV/c </a:t>
            </a:r>
            <a:r>
              <a:rPr lang="en-US" sz="1600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electrons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expanding polarized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positron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production to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MeV electron beam energies.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731273" y="862445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Rev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Lett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116 (2016) 214801</a:t>
            </a:r>
            <a:endParaRPr lang="fr-FR" sz="1600" b="1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er 8"/>
          <p:cNvGrpSpPr/>
          <p:nvPr/>
        </p:nvGrpSpPr>
        <p:grpSpPr>
          <a:xfrm>
            <a:off x="247787" y="1580118"/>
            <a:ext cx="2485744" cy="403347"/>
            <a:chOff x="857044" y="2962856"/>
            <a:chExt cx="2485744" cy="403347"/>
          </a:xfrm>
        </p:grpSpPr>
        <p:pic>
          <p:nvPicPr>
            <p:cNvPr id="6" name="Image 7" descr="Eq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044" y="2995272"/>
              <a:ext cx="2485744" cy="37093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75862" y="2962856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93528" y="2970427"/>
              <a:ext cx="67184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er 21"/>
          <p:cNvGrpSpPr/>
          <p:nvPr/>
        </p:nvGrpSpPr>
        <p:grpSpPr>
          <a:xfrm>
            <a:off x="3505200" y="2368541"/>
            <a:ext cx="5611747" cy="3946472"/>
            <a:chOff x="4948773" y="3261407"/>
            <a:chExt cx="3428703" cy="2736304"/>
          </a:xfrm>
        </p:grpSpPr>
        <p:pic>
          <p:nvPicPr>
            <p:cNvPr id="10" name="Image 6" descr="PosPol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1" name="ZoneTexte 19"/>
            <p:cNvSpPr txBox="1"/>
            <p:nvPr/>
          </p:nvSpPr>
          <p:spPr>
            <a:xfrm>
              <a:off x="5268807" y="3261407"/>
              <a:ext cx="1816712" cy="448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electron </a:t>
              </a:r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beam polarization</a:t>
              </a:r>
            </a:p>
            <a:p>
              <a:pPr algn="ctr"/>
              <a:endParaRPr lang="en-US" sz="300" b="1" dirty="0" smtClean="0">
                <a:solidFill>
                  <a:srgbClr val="38ABA6"/>
                </a:solidFill>
                <a:latin typeface="+mn-lt"/>
              </a:endParaRPr>
            </a:p>
            <a:p>
              <a:pPr algn="ctr"/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85.2 ± 0.6 ± 0.7 %</a:t>
              </a:r>
              <a:endParaRPr lang="en-US" sz="1600" b="1" dirty="0">
                <a:solidFill>
                  <a:srgbClr val="38ABA6"/>
                </a:solidFill>
                <a:latin typeface="+mn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0" descr="PRLMay2016illustration_F2b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6" y="2772494"/>
            <a:ext cx="2539786" cy="2539786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148860" y="4895054"/>
            <a:ext cx="2629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smtClean="0">
                <a:solidFill>
                  <a:srgbClr val="CC00CC"/>
                </a:solidFill>
              </a:rPr>
              <a:t>Whenever producing e</a:t>
            </a:r>
            <a:r>
              <a:rPr lang="en-US" sz="1800" i="1" baseline="30000" smtClean="0">
                <a:solidFill>
                  <a:srgbClr val="CC00CC"/>
                </a:solidFill>
              </a:rPr>
              <a:t>+</a:t>
            </a:r>
            <a:r>
              <a:rPr lang="en-US" sz="1800" i="1" smtClean="0">
                <a:solidFill>
                  <a:srgbClr val="CC00CC"/>
                </a:solidFill>
              </a:rPr>
              <a:t> from e</a:t>
            </a:r>
            <a:r>
              <a:rPr lang="en-US" sz="1800" i="1" baseline="30000" smtClean="0">
                <a:solidFill>
                  <a:srgbClr val="CC00CC"/>
                </a:solidFill>
              </a:rPr>
              <a:t>-</a:t>
            </a:r>
            <a:r>
              <a:rPr lang="en-US" sz="1800" i="1" smtClean="0">
                <a:solidFill>
                  <a:srgbClr val="CC00CC"/>
                </a:solidFill>
              </a:rPr>
              <a:t>, polarization is coming for free </a:t>
            </a:r>
          </a:p>
          <a:p>
            <a:pPr algn="ctr"/>
            <a:r>
              <a:rPr lang="en-US" sz="1800" i="1" dirty="0" smtClean="0">
                <a:solidFill>
                  <a:srgbClr val="CC00CC"/>
                </a:solidFill>
              </a:rPr>
              <a:t>if initial electrons are polarized</a:t>
            </a:r>
            <a:r>
              <a:rPr lang="en-US" sz="1600" i="1" dirty="0" smtClean="0">
                <a:solidFill>
                  <a:srgbClr val="CC00CC"/>
                </a:solidFill>
              </a:rPr>
              <a:t>.</a:t>
            </a:r>
            <a:endParaRPr lang="en-US" sz="1600" i="1" dirty="0">
              <a:solidFill>
                <a:srgbClr val="CC00CC"/>
              </a:solidFill>
            </a:endParaRPr>
          </a:p>
        </p:txBody>
      </p:sp>
      <p:sp>
        <p:nvSpPr>
          <p:cNvPr id="16" name="Bouée 18"/>
          <p:cNvSpPr/>
          <p:nvPr/>
        </p:nvSpPr>
        <p:spPr>
          <a:xfrm rot="21409038">
            <a:off x="119688" y="1470651"/>
            <a:ext cx="1656195" cy="612064"/>
          </a:xfrm>
          <a:prstGeom prst="donut">
            <a:avLst>
              <a:gd name="adj" fmla="val 3434"/>
            </a:avLst>
          </a:prstGeom>
          <a:solidFill>
            <a:srgbClr val="CC00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0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8148E-6 L -0.0033 -0.0796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13" y="751426"/>
            <a:ext cx="9144000" cy="286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Adderley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A. Adeyemi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Aguilera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Ali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H. Areti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Baylac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Benesch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G. Bosson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B. Cade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Camsonne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Cardman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Clark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Cole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S. Covert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C. Cuevas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O. Dadoun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Dale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J. Dumas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1,2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E. Fanchini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Forest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E. Forman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Freyberger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E. Froidefond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S. Golge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6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Grames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Guèye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Hansknecht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</a:t>
            </a:r>
            <a:r>
              <a:rPr lang="fr-FR" sz="1800" dirty="0" smtClean="0">
                <a:latin typeface="Comic Sans MS" charset="0"/>
              </a:rPr>
              <a:t>Harrell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J. Hoskins</a:t>
            </a:r>
            <a:r>
              <a:rPr lang="fr-FR" sz="1800" baseline="30000" dirty="0" smtClean="0">
                <a:latin typeface="Comic Sans MS" charset="0"/>
              </a:rPr>
              <a:t>8</a:t>
            </a:r>
            <a:r>
              <a:rPr lang="fr-FR" sz="1800" dirty="0" smtClean="0">
                <a:latin typeface="Comic Sans MS" charset="0"/>
              </a:rPr>
              <a:t>, C. Hyde</a:t>
            </a:r>
            <a:r>
              <a:rPr lang="fr-FR" sz="1800" baseline="30000" dirty="0" smtClean="0">
                <a:latin typeface="Comic Sans MS" charset="0"/>
              </a:rPr>
              <a:t>7</a:t>
            </a:r>
            <a:r>
              <a:rPr lang="fr-FR" sz="1800" dirty="0" smtClean="0">
                <a:latin typeface="Comic Sans MS" charset="0"/>
              </a:rPr>
              <a:t>, R. Kazimi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Kim</a:t>
            </a:r>
            <a:r>
              <a:rPr lang="fr-FR" sz="1800" baseline="30000" dirty="0" smtClean="0">
                <a:latin typeface="Comic Sans MS" charset="0"/>
              </a:rPr>
              <a:t>1,5</a:t>
            </a:r>
            <a:r>
              <a:rPr lang="fr-FR" sz="1800" dirty="0" smtClean="0">
                <a:latin typeface="Comic Sans MS" charset="0"/>
              </a:rPr>
              <a:t>, D. Machie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K. Mahoney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Mammei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</a:t>
            </a:r>
            <a:r>
              <a:rPr lang="fr-FR" sz="1800" dirty="0">
                <a:latin typeface="Comic Sans MS" charset="0"/>
              </a:rPr>
              <a:t>. Marton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J. McCarter</a:t>
            </a:r>
            <a:r>
              <a:rPr lang="fr-FR" sz="1800" baseline="30000" dirty="0" smtClean="0">
                <a:latin typeface="Comic Sans MS" charset="0"/>
              </a:rPr>
              <a:t>9</a:t>
            </a:r>
            <a:r>
              <a:rPr lang="fr-FR" sz="1800" dirty="0" smtClean="0">
                <a:latin typeface="Comic Sans MS" charset="0"/>
              </a:rPr>
              <a:t>, M. McCaughan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M. McHugh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D. McNulty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 smtClean="0">
                <a:latin typeface="Comic Sans MS" charset="0"/>
              </a:rPr>
              <a:t>, </a:t>
            </a:r>
            <a:r>
              <a:rPr lang="fr-FR" sz="1800" dirty="0" err="1" smtClean="0">
                <a:latin typeface="Comic Sans MS" charset="0"/>
              </a:rPr>
              <a:t>T</a:t>
            </a:r>
            <a:r>
              <a:rPr lang="fr-FR" sz="1800" dirty="0" smtClean="0">
                <a:latin typeface="Comic Sans MS" charset="0"/>
              </a:rPr>
              <a:t>. Michaelides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R. Michaels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</a:t>
            </a:r>
            <a:r>
              <a:rPr lang="fr-FR" sz="1800" dirty="0" err="1" smtClean="0">
                <a:latin typeface="Comic Sans MS" charset="0"/>
              </a:rPr>
              <a:t>Muñoz</a:t>
            </a:r>
            <a:r>
              <a:rPr lang="fr-FR" sz="1800" dirty="0" smtClean="0">
                <a:latin typeface="Comic Sans MS" charset="0"/>
              </a:rPr>
              <a:t> Camacho</a:t>
            </a:r>
            <a:r>
              <a:rPr lang="fr-FR" sz="1800" baseline="30000" dirty="0" smtClean="0">
                <a:latin typeface="Comic Sans MS" charset="0"/>
              </a:rPr>
              <a:t>11</a:t>
            </a:r>
            <a:r>
              <a:rPr lang="fr-FR" sz="1800" dirty="0" smtClean="0">
                <a:latin typeface="Comic Sans MS" charset="0"/>
              </a:rPr>
              <a:t>, J.-F. Muraz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K. Myers</a:t>
            </a:r>
            <a:r>
              <a:rPr lang="fr-FR" sz="1800" baseline="30000" dirty="0" smtClean="0">
                <a:latin typeface="Comic Sans MS" charset="0"/>
              </a:rPr>
              <a:t>12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latin typeface="Comic Sans MS" charset="0"/>
              </a:rPr>
              <a:t>Opper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M. Poelker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 J.-S. Réal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L. Richardson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S</a:t>
            </a:r>
            <a:r>
              <a:rPr lang="fr-FR" sz="1800" dirty="0">
                <a:latin typeface="Comic Sans MS" charset="0"/>
              </a:rPr>
              <a:t>. </a:t>
            </a:r>
            <a:r>
              <a:rPr lang="fr-FR" sz="1800" dirty="0" smtClean="0">
                <a:latin typeface="Comic Sans MS" charset="0"/>
              </a:rPr>
              <a:t>Setiniyazi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M. Stutzman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Suleiman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Tennant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</a:t>
            </a:r>
            <a:r>
              <a:rPr lang="fr-FR" sz="1800" dirty="0">
                <a:latin typeface="Comic Sans MS" charset="0"/>
              </a:rPr>
              <a:t>.-Y. </a:t>
            </a:r>
            <a:r>
              <a:rPr lang="fr-FR" sz="1800" dirty="0" smtClean="0">
                <a:latin typeface="Comic Sans MS" charset="0"/>
              </a:rPr>
              <a:t>Tsai</a:t>
            </a:r>
            <a:r>
              <a:rPr lang="fr-FR" sz="1800" baseline="30000" dirty="0" smtClean="0">
                <a:latin typeface="Comic Sans MS" charset="0"/>
              </a:rPr>
              <a:t>13</a:t>
            </a:r>
            <a:r>
              <a:rPr lang="fr-FR" sz="1800" dirty="0" smtClean="0">
                <a:latin typeface="Comic Sans MS" charset="0"/>
              </a:rPr>
              <a:t>, D. Turner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A. Variola</a:t>
            </a:r>
            <a:r>
              <a:rPr lang="fr-FR" sz="1800" baseline="30000" dirty="0" smtClean="0">
                <a:latin typeface="Comic Sans MS" charset="0"/>
              </a:rPr>
              <a:t>3</a:t>
            </a:r>
            <a:r>
              <a:rPr lang="fr-FR" sz="1800" dirty="0" smtClean="0">
                <a:latin typeface="Comic Sans MS" charset="0"/>
              </a:rPr>
              <a:t>, E. Voutier</a:t>
            </a:r>
            <a:r>
              <a:rPr lang="fr-FR" sz="1800" baseline="30000" dirty="0" smtClean="0">
                <a:latin typeface="Comic Sans MS" charset="0"/>
              </a:rPr>
              <a:t>2,11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Y. Wang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Zhang</a:t>
            </a:r>
            <a:r>
              <a:rPr lang="fr-FR" sz="1800" baseline="30000" dirty="0" smtClean="0">
                <a:latin typeface="Comic Sans MS" charset="0"/>
              </a:rPr>
              <a:t>12</a:t>
            </a:r>
            <a:endParaRPr lang="en-US" sz="1800" baseline="30000" dirty="0" smtClean="0">
              <a:latin typeface="Comic Sans MS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950" y="3559761"/>
            <a:ext cx="89281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Jefferson Lab, Newport News, VA, US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LPSC, Grenoble, France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LAL,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4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Hampton University, Hampton,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5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North Carolina University, Durham, NC,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7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8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The College of William &amp; Mary, Williamsburg,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9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University of Virginia, Charlottesville,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George Washington University, Washington, DC,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IPN,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12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Rutgers University, Piscataway, NJ,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Virginia Tech, Blacksburg, VA, USA</a:t>
            </a:r>
          </a:p>
        </p:txBody>
      </p:sp>
      <p:sp>
        <p:nvSpPr>
          <p:cNvPr id="349189" name="ZoneTexte 1"/>
          <p:cNvSpPr txBox="1">
            <a:spLocks noChangeArrowheads="1"/>
          </p:cNvSpPr>
          <p:nvPr/>
        </p:nvSpPr>
        <p:spPr bwMode="auto">
          <a:xfrm>
            <a:off x="107950" y="5455682"/>
            <a:ext cx="87143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Many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thanks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 for 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support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from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SLAC E166, DESY, Princeton,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Cornell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, International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Linear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Collider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Project and Jefferson Science Associates</a:t>
            </a:r>
            <a:endParaRPr lang="fr-FR" sz="2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2625686" y="83492"/>
            <a:ext cx="42887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Collaboration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3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2925</TotalTime>
  <Words>2833</Words>
  <Application>Microsoft Macintosh PowerPoint</Application>
  <PresentationFormat>On-screen Show (4:3)</PresentationFormat>
  <Paragraphs>374</Paragraphs>
  <Slides>25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Calibri</vt:lpstr>
      <vt:lpstr>Cambria Math</vt:lpstr>
      <vt:lpstr>Comic Sans MS</vt:lpstr>
      <vt:lpstr>Lucida Calligraphy</vt:lpstr>
      <vt:lpstr>Microsoft Sans Serif</vt:lpstr>
      <vt:lpstr>MS PGothic</vt:lpstr>
      <vt:lpstr>ＭＳ Ｐゴシック</vt:lpstr>
      <vt:lpstr>Symbol</vt:lpstr>
      <vt:lpstr>Times</vt:lpstr>
      <vt:lpstr>Verdana</vt:lpstr>
      <vt:lpstr>Wingdings</vt:lpstr>
      <vt:lpstr>Arial</vt:lpstr>
      <vt:lpstr>3_JLab_PowerPoint1</vt:lpstr>
      <vt:lpstr>Image</vt:lpstr>
      <vt:lpstr>Equation</vt:lpstr>
      <vt:lpstr>…quation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Polarization Photocathode R&amp;D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Polarized Positrons at JLEIC</vt:lpstr>
      <vt:lpstr>JLEIC/CEBAF Positron Injector</vt:lpstr>
    </vt:vector>
  </TitlesOfParts>
  <Company>LPSC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 Voutier</dc:creator>
  <cp:lastModifiedBy>Microsoft Office User</cp:lastModifiedBy>
  <cp:revision>298</cp:revision>
  <cp:lastPrinted>2016-09-22T13:56:17Z</cp:lastPrinted>
  <dcterms:created xsi:type="dcterms:W3CDTF">2016-05-04T20:36:34Z</dcterms:created>
  <dcterms:modified xsi:type="dcterms:W3CDTF">2017-08-17T16:25:00Z</dcterms:modified>
</cp:coreProperties>
</file>