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7"/>
  </p:notesMasterIdLst>
  <p:sldIdLst>
    <p:sldId id="333" r:id="rId2"/>
    <p:sldId id="332" r:id="rId3"/>
    <p:sldId id="335" r:id="rId4"/>
    <p:sldId id="334" r:id="rId5"/>
    <p:sldId id="33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9" autoAdjust="0"/>
    <p:restoredTop sz="96408" autoAdjust="0"/>
  </p:normalViewPr>
  <p:slideViewPr>
    <p:cSldViewPr snapToGrid="0" snapToObjects="1">
      <p:cViewPr varScale="1">
        <p:scale>
          <a:sx n="107" d="100"/>
          <a:sy n="107" d="100"/>
        </p:scale>
        <p:origin x="176" y="24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Tuesday, December 11,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045D017-CD03-4511-80B5-BCF741F63599}" type="datetime2">
              <a:rPr lang="en-US" smtClean="0"/>
              <a:t>Tuesday, December 11,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Tuesday, December 11,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A7B653F-3B6D-4BB7-BB4B-7C1BB3B21580}" type="datetime2">
              <a:rPr lang="en-US" smtClean="0"/>
              <a:t>Tuesday, December 11,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Tuesday, December 11,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D5F1A-E0E9-1B42-9321-3758D6F1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139E67-722E-394D-A121-4853192A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5" y="164315"/>
            <a:ext cx="11285837" cy="487490"/>
          </a:xfrm>
        </p:spPr>
        <p:txBody>
          <a:bodyPr/>
          <a:lstStyle/>
          <a:p>
            <a:r>
              <a:rPr lang="en-US" dirty="0"/>
              <a:t>Making high bunch charge at the UITF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72CCDF-B96C-5D4D-91C3-5E435A2D7C28}"/>
              </a:ext>
            </a:extLst>
          </p:cNvPr>
          <p:cNvSpPr txBox="1"/>
          <p:nvPr/>
        </p:nvSpPr>
        <p:spPr>
          <a:xfrm>
            <a:off x="208345" y="922473"/>
            <a:ext cx="114258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Motivations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Higher bunch charge (50pC) short pulse (50ps) from CEBAF polarized gun for JLEIC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Very high bunch charge (</a:t>
            </a:r>
            <a:r>
              <a:rPr lang="en-US" sz="2400" dirty="0" err="1"/>
              <a:t>nC</a:t>
            </a:r>
            <a:r>
              <a:rPr lang="en-US" sz="2400" dirty="0"/>
              <a:t>) for lepton colliders (</a:t>
            </a:r>
            <a:r>
              <a:rPr lang="en-US" sz="2400" dirty="0" err="1"/>
              <a:t>LHeC</a:t>
            </a:r>
            <a:r>
              <a:rPr lang="en-US" sz="2400" dirty="0"/>
              <a:t>, ILC, CLIC) or positron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Demonstrate capabilities for polarized </a:t>
            </a:r>
            <a:r>
              <a:rPr lang="en-US" sz="2400" dirty="0" err="1"/>
              <a:t>photoguns</a:t>
            </a:r>
            <a:r>
              <a:rPr lang="en-US" sz="2400" dirty="0"/>
              <a:t> at high bunch charge and voltage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01378A-F853-4949-8670-3ADDF4BAD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60" y="3100504"/>
            <a:ext cx="9491041" cy="292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13DC0-3FA0-5846-A0CA-BEAEA84C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32A6BD29-50DA-2E44-AFFC-90ACC7B81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5" y="164315"/>
            <a:ext cx="11285837" cy="487490"/>
          </a:xfrm>
        </p:spPr>
        <p:txBody>
          <a:bodyPr/>
          <a:lstStyle/>
          <a:p>
            <a:r>
              <a:rPr lang="en-US" dirty="0"/>
              <a:t>Can we make 50 </a:t>
            </a:r>
            <a:r>
              <a:rPr lang="en-US" dirty="0" err="1"/>
              <a:t>pC</a:t>
            </a:r>
            <a:r>
              <a:rPr lang="en-US" dirty="0"/>
              <a:t> bunch charge at the UITF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94C4F-6228-AA44-AAB4-C42940687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989" y="1857689"/>
            <a:ext cx="2453177" cy="32709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DCFCC5-36FC-B048-BCBC-4D1C2746CA98}"/>
              </a:ext>
            </a:extLst>
          </p:cNvPr>
          <p:cNvSpPr/>
          <p:nvPr/>
        </p:nvSpPr>
        <p:spPr>
          <a:xfrm>
            <a:off x="208345" y="1142801"/>
            <a:ext cx="89237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make a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50pC/pulse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 bulk GaAs at 780nm with ~10% QE requires ~0.8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/pulse.</a:t>
            </a: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HVPS there is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450kV and 3mA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 rate &gt; 60 MHz is desired, and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62.5 MHz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 ns spacing) is nearest sub-harmonic 750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MHz.</a:t>
            </a:r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gain switching of a fiber laser (demonstrated at CEBAF) combined with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Keopsys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amplifier at UITF should provide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&gt;50 </a:t>
            </a:r>
            <a:r>
              <a:rPr lang="en-US" sz="20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power @ 62.5 MHz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(62.5 MHz x 0.8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/pulse).   With optical pulse width of 50ps 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currents of ~1 Amp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considered.</a:t>
            </a:r>
          </a:p>
          <a:p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optimizing parameters, production of high bunch charge (&gt;10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from polarization GaAs/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(1%) and DBR GaAs/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GAsP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(5%) is a reasonable goal.</a:t>
            </a:r>
          </a:p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143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B4ABE-6DDA-7C4B-B19D-14062DB5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6BF4CE-E0FF-5C43-A001-3113A726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5" y="164315"/>
            <a:ext cx="11285837" cy="487490"/>
          </a:xfrm>
        </p:spPr>
        <p:txBody>
          <a:bodyPr/>
          <a:lstStyle/>
          <a:p>
            <a:r>
              <a:rPr lang="en-US" dirty="0"/>
              <a:t>Areas of Interest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74C6AE2-5FF5-154B-ABDE-EC31A2CB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27" y="996005"/>
            <a:ext cx="4816338" cy="326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E7C6E6-6C75-CD49-950B-6B6A649D3E88}"/>
              </a:ext>
            </a:extLst>
          </p:cNvPr>
          <p:cNvSpPr/>
          <p:nvPr/>
        </p:nvSpPr>
        <p:spPr>
          <a:xfrm>
            <a:off x="1" y="79214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Guns – high bunch charge means managing gradients inside/outside the vacuum chamber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4E7CA9-EA97-7E46-A8B1-64522572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72" y="4491863"/>
            <a:ext cx="2262457" cy="2001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DDDD73-6442-1148-819D-2B022F2D6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310" y="4194864"/>
            <a:ext cx="2556262" cy="22989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F34466-5A70-A44C-8297-BC79E1378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18" y="1448363"/>
            <a:ext cx="1484795" cy="8238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B3F5CC-70F5-B04C-81AE-7001A1B78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304" y="4194864"/>
            <a:ext cx="2446098" cy="23917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9B2AB3-66F3-844C-BEBB-08C6AF23BE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55"/>
          <a:stretch/>
        </p:blipFill>
        <p:spPr>
          <a:xfrm>
            <a:off x="9100554" y="2557668"/>
            <a:ext cx="2700123" cy="39096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57F2B6-F8F7-FD4F-B5CD-DA59CA9A5565}"/>
              </a:ext>
            </a:extLst>
          </p:cNvPr>
          <p:cNvSpPr txBox="1"/>
          <p:nvPr/>
        </p:nvSpPr>
        <p:spPr>
          <a:xfrm>
            <a:off x="4918665" y="1348923"/>
            <a:ext cx="6882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Managing gradient on vacuum side (triple point, shed, beam effects)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Managing gradient on the air side (linearity, breakdown, charging)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Managing gradient on electrodes (FE, gas desorption, x-rays)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954D45-DE16-824A-84EF-345F53153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3181" y="2402420"/>
            <a:ext cx="2422663" cy="9331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5A2FEF-43CE-C841-954C-5D28BAA5D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3180" y="3320213"/>
            <a:ext cx="2422663" cy="6905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CD53FB-841B-CE4C-869F-A0C67CBDD44B}"/>
              </a:ext>
            </a:extLst>
          </p:cNvPr>
          <p:cNvCxnSpPr/>
          <p:nvPr/>
        </p:nvCxnSpPr>
        <p:spPr>
          <a:xfrm>
            <a:off x="866899" y="2272253"/>
            <a:ext cx="352697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42B3B7E-C838-2543-90A2-19C9BE30714C}"/>
              </a:ext>
            </a:extLst>
          </p:cNvPr>
          <p:cNvSpPr txBox="1"/>
          <p:nvPr/>
        </p:nvSpPr>
        <p:spPr>
          <a:xfrm>
            <a:off x="4483931" y="2106784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86CF85-BB5B-6F49-A9DA-0A6A0C875E77}"/>
              </a:ext>
            </a:extLst>
          </p:cNvPr>
          <p:cNvSpPr txBox="1"/>
          <p:nvPr/>
        </p:nvSpPr>
        <p:spPr>
          <a:xfrm>
            <a:off x="1227436" y="64886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“150kV Gun”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EC744E-B92D-DE4D-9E18-B495A8CF43EA}"/>
              </a:ext>
            </a:extLst>
          </p:cNvPr>
          <p:cNvSpPr txBox="1"/>
          <p:nvPr/>
        </p:nvSpPr>
        <p:spPr>
          <a:xfrm>
            <a:off x="6669352" y="6488668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“300 kV Gun”</a:t>
            </a:r>
          </a:p>
        </p:txBody>
      </p:sp>
    </p:spTree>
    <p:extLst>
      <p:ext uri="{BB962C8B-B14F-4D97-AF65-F5344CB8AC3E}">
        <p14:creationId xmlns:p14="http://schemas.microsoft.com/office/powerpoint/2010/main" val="237236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BF9C4-EF57-EB4E-B1E8-FAC8E0FB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9C00DD-6CD9-7D41-945C-CEDE9C67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5" y="164315"/>
            <a:ext cx="11285837" cy="487490"/>
          </a:xfrm>
        </p:spPr>
        <p:txBody>
          <a:bodyPr/>
          <a:lstStyle/>
          <a:p>
            <a:r>
              <a:rPr lang="en-US" dirty="0"/>
              <a:t>Areas of Interest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0F5DB-C2BD-B248-B9A8-CA4353749CCF}"/>
              </a:ext>
            </a:extLst>
          </p:cNvPr>
          <p:cNvSpPr/>
          <p:nvPr/>
        </p:nvSpPr>
        <p:spPr>
          <a:xfrm>
            <a:off x="89296" y="782819"/>
            <a:ext cx="11807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Polarized Photocathodes – generation of high peak current and limitations</a:t>
            </a:r>
          </a:p>
        </p:txBody>
      </p:sp>
      <p:sp>
        <p:nvSpPr>
          <p:cNvPr id="65" name="Text Box 6">
            <a:extLst>
              <a:ext uri="{FF2B5EF4-FFF2-40B4-BE49-F238E27FC236}">
                <a16:creationId xmlns:a16="http://schemas.microsoft.com/office/drawing/2014/main" id="{2751A1C7-C653-6D4B-AFC1-8806DFAD8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76" y="1192084"/>
            <a:ext cx="106001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dirty="0"/>
              <a:t>Surface Charge Limit (Surface Photovoltage Effect), reduces NEA of GaAs: Photoelectrons trapped near GaAs surface produce opposing field that reduces NEA resulting in QE reduction at high laser power (LP).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DCAB129-0144-3543-A8EE-EE94BB74B83A}"/>
              </a:ext>
            </a:extLst>
          </p:cNvPr>
          <p:cNvGrpSpPr/>
          <p:nvPr/>
        </p:nvGrpSpPr>
        <p:grpSpPr>
          <a:xfrm>
            <a:off x="773271" y="1779857"/>
            <a:ext cx="10068900" cy="1999994"/>
            <a:chOff x="540733" y="4398492"/>
            <a:chExt cx="10068900" cy="2280732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E383C26-8C4A-BC4B-AC63-019DCE9C8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37696" y="4621039"/>
              <a:ext cx="2145222" cy="674213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03CBDA5-694F-5646-99AD-3AEDD9322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5381" y="4398492"/>
              <a:ext cx="2285239" cy="2098688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AA35A7B-D340-874E-92EC-D1E3C3647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733" y="4418494"/>
              <a:ext cx="3039852" cy="2260730"/>
            </a:xfrm>
            <a:prstGeom prst="rect">
              <a:avLst/>
            </a:prstGeom>
          </p:spPr>
        </p:pic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D8305C3-5DAD-AB4E-97C8-59E13E65A61C}"/>
                </a:ext>
              </a:extLst>
            </p:cNvPr>
            <p:cNvSpPr/>
            <p:nvPr/>
          </p:nvSpPr>
          <p:spPr>
            <a:xfrm>
              <a:off x="6984381" y="5763743"/>
              <a:ext cx="3625252" cy="456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cs typeface="Times New Roman" pitchFamily="18" charset="0"/>
                </a:rPr>
                <a:t>Higher Gun HV suppresses SCL!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734951B-D259-3D49-80A2-6B0802479851}"/>
              </a:ext>
            </a:extLst>
          </p:cNvPr>
          <p:cNvGrpSpPr/>
          <p:nvPr/>
        </p:nvGrpSpPr>
        <p:grpSpPr>
          <a:xfrm>
            <a:off x="137037" y="3936365"/>
            <a:ext cx="11712285" cy="2350616"/>
            <a:chOff x="267681" y="1244484"/>
            <a:chExt cx="11712285" cy="235061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647674B-A6AD-EA42-BC4C-12F8F5900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7851" y="1259370"/>
              <a:ext cx="2719457" cy="233573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1D29559-BF53-2D4F-AE40-9903E2705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4300" y="1244484"/>
              <a:ext cx="2685666" cy="2259158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319056F-6D35-C04F-8AB0-B8A91369E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7681" y="1335255"/>
              <a:ext cx="5570815" cy="2168387"/>
            </a:xfrm>
            <a:prstGeom prst="rect">
              <a:avLst/>
            </a:prstGeom>
          </p:spPr>
        </p:pic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3B1B7A20-E46D-DB4B-AE7A-2DF454A9E7A3}"/>
                </a:ext>
              </a:extLst>
            </p:cNvPr>
            <p:cNvSpPr/>
            <p:nvPr/>
          </p:nvSpPr>
          <p:spPr>
            <a:xfrm>
              <a:off x="5994944" y="2104112"/>
              <a:ext cx="808867" cy="6891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5876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F3C06-0166-0847-9F23-AC5D6D975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77A6B8-FB85-2340-A17E-0EBC3025ECC2}"/>
              </a:ext>
            </a:extLst>
          </p:cNvPr>
          <p:cNvSpPr/>
          <p:nvPr/>
        </p:nvSpPr>
        <p:spPr>
          <a:xfrm>
            <a:off x="0" y="4052719"/>
            <a:ext cx="7912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Lasers – high peak power short pulse </a:t>
            </a:r>
            <a:r>
              <a:rPr lang="en-US" sz="2400" dirty="0" err="1"/>
              <a:t>rf</a:t>
            </a:r>
            <a:r>
              <a:rPr lang="en-US" sz="2400" dirty="0"/>
              <a:t>-synchronized lasers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32212B-7CED-3B4F-B43D-9AA92153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5" y="164315"/>
            <a:ext cx="11285837" cy="487490"/>
          </a:xfrm>
        </p:spPr>
        <p:txBody>
          <a:bodyPr/>
          <a:lstStyle/>
          <a:p>
            <a:r>
              <a:rPr lang="en-US" dirty="0"/>
              <a:t>Areas of Interest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9A5BD-2D04-1943-95A9-46A10F47ED9F}"/>
              </a:ext>
            </a:extLst>
          </p:cNvPr>
          <p:cNvSpPr txBox="1"/>
          <p:nvPr/>
        </p:nvSpPr>
        <p:spPr>
          <a:xfrm>
            <a:off x="0" y="841057"/>
            <a:ext cx="8804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Beam – managing every electron counts for photocathode lifetime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8F8DB7-D509-C442-88B9-DE0CE3E0B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67" y="1658384"/>
            <a:ext cx="4503472" cy="21711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33D96F-DA10-4E4C-94A4-0D8FACF76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2" b="68221"/>
          <a:stretch/>
        </p:blipFill>
        <p:spPr>
          <a:xfrm>
            <a:off x="5977811" y="1475515"/>
            <a:ext cx="4928160" cy="246990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68BF48-AE28-6740-97C5-6AEA2CB8F58D}"/>
              </a:ext>
            </a:extLst>
          </p:cNvPr>
          <p:cNvCxnSpPr>
            <a:cxnSpLocks/>
          </p:cNvCxnSpPr>
          <p:nvPr/>
        </p:nvCxnSpPr>
        <p:spPr>
          <a:xfrm>
            <a:off x="8486731" y="1844847"/>
            <a:ext cx="1793475" cy="1553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E6B078E-55E1-1C44-B364-0406B6934589}"/>
              </a:ext>
            </a:extLst>
          </p:cNvPr>
          <p:cNvSpPr/>
          <p:nvPr/>
        </p:nvSpPr>
        <p:spPr>
          <a:xfrm>
            <a:off x="445671" y="1234182"/>
            <a:ext cx="10460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Accounting for loss at the ppm level is significant, and becomes increasingly challenging with bunch charge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3816C5-CB10-0247-B2CA-46BED05873D1}"/>
              </a:ext>
            </a:extLst>
          </p:cNvPr>
          <p:cNvSpPr/>
          <p:nvPr/>
        </p:nvSpPr>
        <p:spPr>
          <a:xfrm>
            <a:off x="558858" y="4509846"/>
            <a:ext cx="1093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Digital gain switching provided CEBAF with 250 MHz and 32 MHz rep rate beam; the lower rep rate can be exploited for UITF and phase locking can be investigated to have option at CEBAF for many rep rates</a:t>
            </a:r>
          </a:p>
        </p:txBody>
      </p:sp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AF8A3D1B-6512-FC42-B70A-FBEA8754C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620" t="11032" r="5284" b="29069"/>
          <a:stretch/>
        </p:blipFill>
        <p:spPr>
          <a:xfrm>
            <a:off x="1738704" y="5156177"/>
            <a:ext cx="2965818" cy="1512410"/>
          </a:xfr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E8AA96D2-39C5-514F-9FCC-956D32538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620" y="5180745"/>
            <a:ext cx="2539522" cy="15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0442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801</TotalTime>
  <Words>413</Words>
  <Application>Microsoft Macintosh PowerPoint</Application>
  <PresentationFormat>Widescreen</PresentationFormat>
  <Paragraphs>38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PingFangSC-Regular</vt:lpstr>
      <vt:lpstr>.PingFangSC-Regular</vt:lpstr>
      <vt:lpstr>Arial</vt:lpstr>
      <vt:lpstr>Calibri</vt:lpstr>
      <vt:lpstr>Times New Roman</vt:lpstr>
      <vt:lpstr>Wingdings</vt:lpstr>
      <vt:lpstr>Theme1</vt:lpstr>
      <vt:lpstr>Making high bunch charge at the UITF</vt:lpstr>
      <vt:lpstr>Can we make 50 pC bunch charge at the UITF ?</vt:lpstr>
      <vt:lpstr>Areas of Interest</vt:lpstr>
      <vt:lpstr>Areas of Interest</vt:lpstr>
      <vt:lpstr>Areas of Interest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Microsoft Office User</cp:lastModifiedBy>
  <cp:revision>84</cp:revision>
  <dcterms:created xsi:type="dcterms:W3CDTF">2018-09-06T13:32:58Z</dcterms:created>
  <dcterms:modified xsi:type="dcterms:W3CDTF">2018-12-11T18:44:34Z</dcterms:modified>
</cp:coreProperties>
</file>