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9" r:id="rId5"/>
    <p:sldId id="270" r:id="rId6"/>
    <p:sldId id="271" r:id="rId7"/>
    <p:sldId id="272" r:id="rId8"/>
    <p:sldId id="273" r:id="rId9"/>
    <p:sldId id="268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from%20m%20drive\summary%20foils%20tot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from%20m%20drive\gold%20foils\JulyAnalysis\July_2015_summar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cy\Desktop\from%20m%20drive\Next%20data%20for%20dani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y\Desktop\from%20m%20drive\summary%20foils%20total_full_err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v>all decent data</c:v>
          </c:tx>
          <c:spPr>
            <a:ln w="28575">
              <a:noFill/>
            </a:ln>
          </c:spPr>
          <c:marker>
            <c:symbol val="diamond"/>
            <c:size val="3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summary!$AG$3:$AG$44</c:f>
                <c:numCache>
                  <c:formatCode>General</c:formatCode>
                  <c:ptCount val="42"/>
                  <c:pt idx="0">
                    <c:v>75.524410248131304</c:v>
                  </c:pt>
                  <c:pt idx="1">
                    <c:v>53.009692016125037</c:v>
                  </c:pt>
                  <c:pt idx="2">
                    <c:v>42.176011515253492</c:v>
                  </c:pt>
                  <c:pt idx="3">
                    <c:v>14.201309856942652</c:v>
                  </c:pt>
                  <c:pt idx="4">
                    <c:v>12.961649264477543</c:v>
                  </c:pt>
                  <c:pt idx="5">
                    <c:v>17.050457034740653</c:v>
                  </c:pt>
                  <c:pt idx="6">
                    <c:v>15.051518767988238</c:v>
                  </c:pt>
                  <c:pt idx="7">
                    <c:v>13.482044346897327</c:v>
                  </c:pt>
                  <c:pt idx="8">
                    <c:v>20.967882749213999</c:v>
                  </c:pt>
                  <c:pt idx="9">
                    <c:v>26.937950706428392</c:v>
                  </c:pt>
                  <c:pt idx="10">
                    <c:v>22.196020382534929</c:v>
                  </c:pt>
                  <c:pt idx="11">
                    <c:v>10.13402876667989</c:v>
                  </c:pt>
                  <c:pt idx="12">
                    <c:v>11.292334123491933</c:v>
                  </c:pt>
                  <c:pt idx="13">
                    <c:v>13.860225866042743</c:v>
                  </c:pt>
                  <c:pt idx="14">
                    <c:v>20.216766624693086</c:v>
                  </c:pt>
                  <c:pt idx="15">
                    <c:v>10.573598183004727</c:v>
                  </c:pt>
                  <c:pt idx="16">
                    <c:v>18.915817300813753</c:v>
                  </c:pt>
                  <c:pt idx="17">
                    <c:v>16.434142003197682</c:v>
                  </c:pt>
                  <c:pt idx="18">
                    <c:v>14.4461286938822</c:v>
                  </c:pt>
                  <c:pt idx="19">
                    <c:v>15.292339724195465</c:v>
                  </c:pt>
                  <c:pt idx="20">
                    <c:v>16.133229783668529</c:v>
                  </c:pt>
                  <c:pt idx="21">
                    <c:v>10.652173051805045</c:v>
                  </c:pt>
                  <c:pt idx="22">
                    <c:v>9.5867123644747938</c:v>
                  </c:pt>
                  <c:pt idx="23">
                    <c:v>11.319984115374039</c:v>
                  </c:pt>
                  <c:pt idx="24">
                    <c:v>11.251610559036326</c:v>
                  </c:pt>
                  <c:pt idx="25">
                    <c:v>10.057778874254472</c:v>
                  </c:pt>
                  <c:pt idx="26">
                    <c:v>11.330546563278579</c:v>
                  </c:pt>
                  <c:pt idx="27">
                    <c:v>12.17112160647903</c:v>
                  </c:pt>
                  <c:pt idx="28">
                    <c:v>14.189013025095887</c:v>
                  </c:pt>
                  <c:pt idx="29">
                    <c:v>10.042256363211902</c:v>
                  </c:pt>
                  <c:pt idx="30">
                    <c:v>19.723618717561624</c:v>
                  </c:pt>
                  <c:pt idx="31">
                    <c:v>8.9168619205059994</c:v>
                  </c:pt>
                  <c:pt idx="32">
                    <c:v>8.9179142465808638</c:v>
                  </c:pt>
                  <c:pt idx="33">
                    <c:v>4.9688988357657582</c:v>
                  </c:pt>
                  <c:pt idx="34">
                    <c:v>22.821932287352876</c:v>
                  </c:pt>
                  <c:pt idx="35">
                    <c:v>3.8283188189287438</c:v>
                  </c:pt>
                  <c:pt idx="36">
                    <c:v>4.570474283405022</c:v>
                  </c:pt>
                  <c:pt idx="37">
                    <c:v>3.6486373128934577</c:v>
                  </c:pt>
                  <c:pt idx="38">
                    <c:v>6.7284884126564624</c:v>
                  </c:pt>
                  <c:pt idx="39">
                    <c:v>3.828521598662173</c:v>
                  </c:pt>
                  <c:pt idx="40">
                    <c:v>3.8192141833797577</c:v>
                  </c:pt>
                  <c:pt idx="41">
                    <c:v>3.4797882193802243</c:v>
                  </c:pt>
                </c:numCache>
              </c:numRef>
            </c:plus>
            <c:minus>
              <c:numRef>
                <c:f>summary!$AG$3:$AG$44</c:f>
                <c:numCache>
                  <c:formatCode>General</c:formatCode>
                  <c:ptCount val="42"/>
                  <c:pt idx="0">
                    <c:v>75.524410248131304</c:v>
                  </c:pt>
                  <c:pt idx="1">
                    <c:v>53.009692016125037</c:v>
                  </c:pt>
                  <c:pt idx="2">
                    <c:v>42.176011515253492</c:v>
                  </c:pt>
                  <c:pt idx="3">
                    <c:v>14.201309856942652</c:v>
                  </c:pt>
                  <c:pt idx="4">
                    <c:v>12.961649264477543</c:v>
                  </c:pt>
                  <c:pt idx="5">
                    <c:v>17.050457034740653</c:v>
                  </c:pt>
                  <c:pt idx="6">
                    <c:v>15.051518767988238</c:v>
                  </c:pt>
                  <c:pt idx="7">
                    <c:v>13.482044346897327</c:v>
                  </c:pt>
                  <c:pt idx="8">
                    <c:v>20.967882749213999</c:v>
                  </c:pt>
                  <c:pt idx="9">
                    <c:v>26.937950706428392</c:v>
                  </c:pt>
                  <c:pt idx="10">
                    <c:v>22.196020382534929</c:v>
                  </c:pt>
                  <c:pt idx="11">
                    <c:v>10.13402876667989</c:v>
                  </c:pt>
                  <c:pt idx="12">
                    <c:v>11.292334123491933</c:v>
                  </c:pt>
                  <c:pt idx="13">
                    <c:v>13.860225866042743</c:v>
                  </c:pt>
                  <c:pt idx="14">
                    <c:v>20.216766624693086</c:v>
                  </c:pt>
                  <c:pt idx="15">
                    <c:v>10.573598183004727</c:v>
                  </c:pt>
                  <c:pt idx="16">
                    <c:v>18.915817300813753</c:v>
                  </c:pt>
                  <c:pt idx="17">
                    <c:v>16.434142003197682</c:v>
                  </c:pt>
                  <c:pt idx="18">
                    <c:v>14.4461286938822</c:v>
                  </c:pt>
                  <c:pt idx="19">
                    <c:v>15.292339724195465</c:v>
                  </c:pt>
                  <c:pt idx="20">
                    <c:v>16.133229783668529</c:v>
                  </c:pt>
                  <c:pt idx="21">
                    <c:v>10.652173051805045</c:v>
                  </c:pt>
                  <c:pt idx="22">
                    <c:v>9.5867123644747938</c:v>
                  </c:pt>
                  <c:pt idx="23">
                    <c:v>11.319984115374039</c:v>
                  </c:pt>
                  <c:pt idx="24">
                    <c:v>11.251610559036326</c:v>
                  </c:pt>
                  <c:pt idx="25">
                    <c:v>10.057778874254472</c:v>
                  </c:pt>
                  <c:pt idx="26">
                    <c:v>11.330546563278579</c:v>
                  </c:pt>
                  <c:pt idx="27">
                    <c:v>12.17112160647903</c:v>
                  </c:pt>
                  <c:pt idx="28">
                    <c:v>14.189013025095887</c:v>
                  </c:pt>
                  <c:pt idx="29">
                    <c:v>10.042256363211902</c:v>
                  </c:pt>
                  <c:pt idx="30">
                    <c:v>19.723618717561624</c:v>
                  </c:pt>
                  <c:pt idx="31">
                    <c:v>8.9168619205059994</c:v>
                  </c:pt>
                  <c:pt idx="32">
                    <c:v>8.9179142465808638</c:v>
                  </c:pt>
                  <c:pt idx="33">
                    <c:v>4.9688988357657582</c:v>
                  </c:pt>
                  <c:pt idx="34">
                    <c:v>22.821932287352876</c:v>
                  </c:pt>
                  <c:pt idx="35">
                    <c:v>3.8283188189287438</c:v>
                  </c:pt>
                  <c:pt idx="36">
                    <c:v>4.570474283405022</c:v>
                  </c:pt>
                  <c:pt idx="37">
                    <c:v>3.6486373128934577</c:v>
                  </c:pt>
                  <c:pt idx="38">
                    <c:v>6.7284884126564624</c:v>
                  </c:pt>
                  <c:pt idx="39">
                    <c:v>3.828521598662173</c:v>
                  </c:pt>
                  <c:pt idx="40">
                    <c:v>3.8192141833797577</c:v>
                  </c:pt>
                  <c:pt idx="41">
                    <c:v>3.4797882193802243</c:v>
                  </c:pt>
                </c:numCache>
              </c:numRef>
            </c:minus>
            <c:spPr>
              <a:ln>
                <a:solidFill>
                  <a:srgbClr val="00B0F0"/>
                </a:solidFill>
              </a:ln>
            </c:spPr>
          </c:errBars>
          <c:errBars>
            <c:errDir val="x"/>
            <c:errBarType val="both"/>
            <c:errValType val="cust"/>
            <c:noEndCap val="0"/>
            <c:plus>
              <c:numRef>
                <c:f>summary!$E$3:$E$83</c:f>
                <c:numCache>
                  <c:formatCode>General</c:formatCode>
                  <c:ptCount val="81"/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87</c:v>
                  </c:pt>
                  <c:pt idx="7">
                    <c:v>87</c:v>
                  </c:pt>
                  <c:pt idx="8">
                    <c:v>87</c:v>
                  </c:pt>
                  <c:pt idx="9">
                    <c:v>87</c:v>
                  </c:pt>
                  <c:pt idx="10">
                    <c:v>87</c:v>
                  </c:pt>
                  <c:pt idx="11">
                    <c:v>87</c:v>
                  </c:pt>
                  <c:pt idx="12">
                    <c:v>87</c:v>
                  </c:pt>
                  <c:pt idx="13">
                    <c:v>87</c:v>
                  </c:pt>
                  <c:pt idx="14">
                    <c:v>87</c:v>
                  </c:pt>
                  <c:pt idx="15">
                    <c:v>87</c:v>
                  </c:pt>
                  <c:pt idx="16">
                    <c:v>75</c:v>
                  </c:pt>
                  <c:pt idx="17">
                    <c:v>75</c:v>
                  </c:pt>
                  <c:pt idx="18">
                    <c:v>62.5</c:v>
                  </c:pt>
                  <c:pt idx="19">
                    <c:v>62.5</c:v>
                  </c:pt>
                  <c:pt idx="20">
                    <c:v>62.5</c:v>
                  </c:pt>
                  <c:pt idx="21">
                    <c:v>50</c:v>
                  </c:pt>
                  <c:pt idx="22">
                    <c:v>50</c:v>
                  </c:pt>
                  <c:pt idx="23">
                    <c:v>50</c:v>
                  </c:pt>
                  <c:pt idx="24">
                    <c:v>50</c:v>
                  </c:pt>
                  <c:pt idx="25">
                    <c:v>50</c:v>
                  </c:pt>
                  <c:pt idx="26">
                    <c:v>50</c:v>
                  </c:pt>
                  <c:pt idx="27">
                    <c:v>50</c:v>
                  </c:pt>
                  <c:pt idx="28">
                    <c:v>50</c:v>
                  </c:pt>
                  <c:pt idx="29">
                    <c:v>50</c:v>
                  </c:pt>
                  <c:pt idx="30">
                    <c:v>35.5</c:v>
                  </c:pt>
                  <c:pt idx="31">
                    <c:v>35.5</c:v>
                  </c:pt>
                  <c:pt idx="32">
                    <c:v>35.5</c:v>
                  </c:pt>
                  <c:pt idx="33">
                    <c:v>35.5</c:v>
                  </c:pt>
                  <c:pt idx="34">
                    <c:v>35.5</c:v>
                  </c:pt>
                  <c:pt idx="35">
                    <c:v>22.5</c:v>
                  </c:pt>
                  <c:pt idx="36">
                    <c:v>22.5</c:v>
                  </c:pt>
                  <c:pt idx="37">
                    <c:v>22.5</c:v>
                  </c:pt>
                  <c:pt idx="38">
                    <c:v>22.5</c:v>
                  </c:pt>
                  <c:pt idx="39">
                    <c:v>5</c:v>
                  </c:pt>
                  <c:pt idx="40">
                    <c:v>5</c:v>
                  </c:pt>
                  <c:pt idx="41">
                    <c:v>5</c:v>
                  </c:pt>
                </c:numCache>
              </c:numRef>
            </c:plus>
            <c:minus>
              <c:numRef>
                <c:f>summary!$E$3:$E$83</c:f>
                <c:numCache>
                  <c:formatCode>General</c:formatCode>
                  <c:ptCount val="81"/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87</c:v>
                  </c:pt>
                  <c:pt idx="7">
                    <c:v>87</c:v>
                  </c:pt>
                  <c:pt idx="8">
                    <c:v>87</c:v>
                  </c:pt>
                  <c:pt idx="9">
                    <c:v>87</c:v>
                  </c:pt>
                  <c:pt idx="10">
                    <c:v>87</c:v>
                  </c:pt>
                  <c:pt idx="11">
                    <c:v>87</c:v>
                  </c:pt>
                  <c:pt idx="12">
                    <c:v>87</c:v>
                  </c:pt>
                  <c:pt idx="13">
                    <c:v>87</c:v>
                  </c:pt>
                  <c:pt idx="14">
                    <c:v>87</c:v>
                  </c:pt>
                  <c:pt idx="15">
                    <c:v>87</c:v>
                  </c:pt>
                  <c:pt idx="16">
                    <c:v>75</c:v>
                  </c:pt>
                  <c:pt idx="17">
                    <c:v>75</c:v>
                  </c:pt>
                  <c:pt idx="18">
                    <c:v>62.5</c:v>
                  </c:pt>
                  <c:pt idx="19">
                    <c:v>62.5</c:v>
                  </c:pt>
                  <c:pt idx="20">
                    <c:v>62.5</c:v>
                  </c:pt>
                  <c:pt idx="21">
                    <c:v>50</c:v>
                  </c:pt>
                  <c:pt idx="22">
                    <c:v>50</c:v>
                  </c:pt>
                  <c:pt idx="23">
                    <c:v>50</c:v>
                  </c:pt>
                  <c:pt idx="24">
                    <c:v>50</c:v>
                  </c:pt>
                  <c:pt idx="25">
                    <c:v>50</c:v>
                  </c:pt>
                  <c:pt idx="26">
                    <c:v>50</c:v>
                  </c:pt>
                  <c:pt idx="27">
                    <c:v>50</c:v>
                  </c:pt>
                  <c:pt idx="28">
                    <c:v>50</c:v>
                  </c:pt>
                  <c:pt idx="29">
                    <c:v>50</c:v>
                  </c:pt>
                  <c:pt idx="30">
                    <c:v>35.5</c:v>
                  </c:pt>
                  <c:pt idx="31">
                    <c:v>35.5</c:v>
                  </c:pt>
                  <c:pt idx="32">
                    <c:v>35.5</c:v>
                  </c:pt>
                  <c:pt idx="33">
                    <c:v>35.5</c:v>
                  </c:pt>
                  <c:pt idx="34">
                    <c:v>35.5</c:v>
                  </c:pt>
                  <c:pt idx="35">
                    <c:v>22.5</c:v>
                  </c:pt>
                  <c:pt idx="36">
                    <c:v>22.5</c:v>
                  </c:pt>
                  <c:pt idx="37">
                    <c:v>22.5</c:v>
                  </c:pt>
                  <c:pt idx="38">
                    <c:v>22.5</c:v>
                  </c:pt>
                  <c:pt idx="39">
                    <c:v>5</c:v>
                  </c:pt>
                  <c:pt idx="40">
                    <c:v>5</c:v>
                  </c:pt>
                  <c:pt idx="41">
                    <c:v>5</c:v>
                  </c:pt>
                </c:numCache>
              </c:numRef>
            </c:minus>
          </c:errBars>
          <c:xVal>
            <c:numRef>
              <c:f>summary!$D$3:$D$83</c:f>
              <c:numCache>
                <c:formatCode>General</c:formatCode>
                <c:ptCount val="81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870</c:v>
                </c:pt>
                <c:pt idx="7">
                  <c:v>870</c:v>
                </c:pt>
                <c:pt idx="8">
                  <c:v>870</c:v>
                </c:pt>
                <c:pt idx="9">
                  <c:v>870</c:v>
                </c:pt>
                <c:pt idx="10">
                  <c:v>870</c:v>
                </c:pt>
                <c:pt idx="11">
                  <c:v>870</c:v>
                </c:pt>
                <c:pt idx="12">
                  <c:v>870</c:v>
                </c:pt>
                <c:pt idx="13">
                  <c:v>870</c:v>
                </c:pt>
                <c:pt idx="14">
                  <c:v>870</c:v>
                </c:pt>
                <c:pt idx="15">
                  <c:v>870</c:v>
                </c:pt>
                <c:pt idx="16">
                  <c:v>750</c:v>
                </c:pt>
                <c:pt idx="17">
                  <c:v>750</c:v>
                </c:pt>
                <c:pt idx="18">
                  <c:v>625</c:v>
                </c:pt>
                <c:pt idx="19">
                  <c:v>625</c:v>
                </c:pt>
                <c:pt idx="20">
                  <c:v>625</c:v>
                </c:pt>
                <c:pt idx="21">
                  <c:v>500</c:v>
                </c:pt>
                <c:pt idx="22">
                  <c:v>500</c:v>
                </c:pt>
                <c:pt idx="23">
                  <c:v>500</c:v>
                </c:pt>
                <c:pt idx="24">
                  <c:v>500</c:v>
                </c:pt>
                <c:pt idx="25">
                  <c:v>500</c:v>
                </c:pt>
                <c:pt idx="26">
                  <c:v>500</c:v>
                </c:pt>
                <c:pt idx="27">
                  <c:v>500</c:v>
                </c:pt>
                <c:pt idx="28">
                  <c:v>500</c:v>
                </c:pt>
                <c:pt idx="29">
                  <c:v>500</c:v>
                </c:pt>
                <c:pt idx="30">
                  <c:v>355</c:v>
                </c:pt>
                <c:pt idx="31">
                  <c:v>355</c:v>
                </c:pt>
                <c:pt idx="32">
                  <c:v>355</c:v>
                </c:pt>
                <c:pt idx="33">
                  <c:v>355</c:v>
                </c:pt>
                <c:pt idx="34">
                  <c:v>355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50</c:v>
                </c:pt>
                <c:pt idx="40">
                  <c:v>50</c:v>
                </c:pt>
                <c:pt idx="41">
                  <c:v>50</c:v>
                </c:pt>
              </c:numCache>
            </c:numRef>
          </c:xVal>
          <c:yVal>
            <c:numRef>
              <c:f>summary!$P$3:$P$83</c:f>
              <c:numCache>
                <c:formatCode>0</c:formatCode>
                <c:ptCount val="81"/>
                <c:pt idx="0">
                  <c:v>971.55600000000004</c:v>
                </c:pt>
                <c:pt idx="1">
                  <c:v>928.09400000000005</c:v>
                </c:pt>
                <c:pt idx="2">
                  <c:v>916.08900000000006</c:v>
                </c:pt>
                <c:pt idx="3">
                  <c:v>968.01345454545447</c:v>
                </c:pt>
                <c:pt idx="4">
                  <c:v>941.00699999999995</c:v>
                </c:pt>
                <c:pt idx="5">
                  <c:v>966.71600000000001</c:v>
                </c:pt>
                <c:pt idx="6">
                  <c:v>749.13499999999999</c:v>
                </c:pt>
                <c:pt idx="7">
                  <c:v>752.62400000000002</c:v>
                </c:pt>
                <c:pt idx="8">
                  <c:v>808.41700000000003</c:v>
                </c:pt>
                <c:pt idx="9">
                  <c:v>809.928</c:v>
                </c:pt>
                <c:pt idx="10">
                  <c:v>807.48699999999997</c:v>
                </c:pt>
                <c:pt idx="11">
                  <c:v>861.04200000000003</c:v>
                </c:pt>
                <c:pt idx="12">
                  <c:v>876.63800000000003</c:v>
                </c:pt>
                <c:pt idx="13">
                  <c:v>844.42700000000002</c:v>
                </c:pt>
                <c:pt idx="14">
                  <c:v>824.63499999999999</c:v>
                </c:pt>
                <c:pt idx="15">
                  <c:v>836.03662068965491</c:v>
                </c:pt>
                <c:pt idx="16">
                  <c:v>782</c:v>
                </c:pt>
                <c:pt idx="17">
                  <c:v>772</c:v>
                </c:pt>
                <c:pt idx="18">
                  <c:v>539</c:v>
                </c:pt>
                <c:pt idx="19">
                  <c:v>576</c:v>
                </c:pt>
                <c:pt idx="20">
                  <c:v>552</c:v>
                </c:pt>
                <c:pt idx="21">
                  <c:v>508</c:v>
                </c:pt>
                <c:pt idx="22">
                  <c:v>430.7272727272728</c:v>
                </c:pt>
                <c:pt idx="23">
                  <c:v>465</c:v>
                </c:pt>
                <c:pt idx="24">
                  <c:v>463</c:v>
                </c:pt>
                <c:pt idx="25">
                  <c:v>534</c:v>
                </c:pt>
                <c:pt idx="26">
                  <c:v>494</c:v>
                </c:pt>
                <c:pt idx="27">
                  <c:v>477</c:v>
                </c:pt>
                <c:pt idx="28">
                  <c:v>477</c:v>
                </c:pt>
                <c:pt idx="29">
                  <c:v>489</c:v>
                </c:pt>
                <c:pt idx="30" formatCode="General">
                  <c:v>361</c:v>
                </c:pt>
                <c:pt idx="31" formatCode="General">
                  <c:v>388</c:v>
                </c:pt>
                <c:pt idx="32" formatCode="General">
                  <c:v>394</c:v>
                </c:pt>
                <c:pt idx="33" formatCode="General">
                  <c:v>391</c:v>
                </c:pt>
                <c:pt idx="34" formatCode="General">
                  <c:v>400.61</c:v>
                </c:pt>
                <c:pt idx="35" formatCode="General">
                  <c:v>211.06800000000001</c:v>
                </c:pt>
                <c:pt idx="36" formatCode="General">
                  <c:v>215.51400000000001</c:v>
                </c:pt>
                <c:pt idx="37" formatCode="General">
                  <c:v>217.64599999999999</c:v>
                </c:pt>
                <c:pt idx="38" formatCode="General">
                  <c:v>223.28899999999999</c:v>
                </c:pt>
                <c:pt idx="39" formatCode="General">
                  <c:v>51.253999999999998</c:v>
                </c:pt>
                <c:pt idx="40" formatCode="General">
                  <c:v>53.552999999999997</c:v>
                </c:pt>
                <c:pt idx="41" formatCode="General">
                  <c:v>51.823999999999998</c:v>
                </c:pt>
              </c:numCache>
            </c:numRef>
          </c:yVal>
          <c:smooth val="0"/>
        </c:ser>
        <c:ser>
          <c:idx val="0"/>
          <c:order val="1"/>
          <c:spPr>
            <a:ln w="12700">
              <a:solidFill>
                <a:schemeClr val="tx1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graph!$L$4:$L$16</c:f>
              <c:numCache>
                <c:formatCode>General</c:formatCode>
                <c:ptCount val="13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</c:numCache>
            </c:numRef>
          </c:xVal>
          <c:yVal>
            <c:numRef>
              <c:f>graph!$M$4:$M$16</c:f>
              <c:numCache>
                <c:formatCode>General</c:formatCode>
                <c:ptCount val="13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024256"/>
        <c:axId val="119046912"/>
      </c:scatterChart>
      <c:valAx>
        <c:axId val="119024256"/>
        <c:scaling>
          <c:orientation val="minMax"/>
          <c:max val="12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Lebow thickness (nm)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9046912"/>
        <c:crosses val="autoZero"/>
        <c:crossBetween val="midCat"/>
      </c:valAx>
      <c:valAx>
        <c:axId val="119046912"/>
        <c:scaling>
          <c:orientation val="minMax"/>
          <c:max val="1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Measured thickness (nm)</a:t>
                </a:r>
              </a:p>
              <a:p>
                <a:pPr>
                  <a:defRPr sz="1400"/>
                </a:pPr>
                <a:endParaRPr lang="en-US" sz="1400"/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90242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3"/>
          <c:order val="0"/>
          <c:tx>
            <c:v>each image measured and averaged</c:v>
          </c:tx>
          <c:spPr>
            <a:ln w="28575">
              <a:noFill/>
            </a:ln>
          </c:spPr>
          <c:xVal>
            <c:numRef>
              <c:f>'M:\inj_group\MottPolarimeters\5 MeV Mott Foil thickness measurements\Reanalysis_July2015\[July_results.xlsx]old data for reproducibility'!$C$3:$C$84</c:f>
              <c:numCache>
                <c:formatCode>General</c:formatCode>
                <c:ptCount val="82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2">
                  <c:v>870</c:v>
                </c:pt>
                <c:pt idx="13">
                  <c:v>870</c:v>
                </c:pt>
                <c:pt idx="14">
                  <c:v>870</c:v>
                </c:pt>
                <c:pt idx="16">
                  <c:v>870</c:v>
                </c:pt>
                <c:pt idx="17">
                  <c:v>870</c:v>
                </c:pt>
                <c:pt idx="18">
                  <c:v>870</c:v>
                </c:pt>
                <c:pt idx="20">
                  <c:v>870</c:v>
                </c:pt>
                <c:pt idx="22">
                  <c:v>870</c:v>
                </c:pt>
                <c:pt idx="23">
                  <c:v>870</c:v>
                </c:pt>
                <c:pt idx="25">
                  <c:v>870</c:v>
                </c:pt>
                <c:pt idx="26">
                  <c:v>870</c:v>
                </c:pt>
                <c:pt idx="27">
                  <c:v>870</c:v>
                </c:pt>
                <c:pt idx="28">
                  <c:v>870</c:v>
                </c:pt>
                <c:pt idx="29">
                  <c:v>870</c:v>
                </c:pt>
                <c:pt idx="33">
                  <c:v>750</c:v>
                </c:pt>
                <c:pt idx="34">
                  <c:v>750</c:v>
                </c:pt>
                <c:pt idx="35">
                  <c:v>750</c:v>
                </c:pt>
                <c:pt idx="36">
                  <c:v>750</c:v>
                </c:pt>
                <c:pt idx="39">
                  <c:v>625</c:v>
                </c:pt>
                <c:pt idx="40">
                  <c:v>625</c:v>
                </c:pt>
                <c:pt idx="41">
                  <c:v>625</c:v>
                </c:pt>
                <c:pt idx="42">
                  <c:v>625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500</c:v>
                </c:pt>
                <c:pt idx="55">
                  <c:v>500</c:v>
                </c:pt>
                <c:pt idx="56">
                  <c:v>500</c:v>
                </c:pt>
                <c:pt idx="57">
                  <c:v>500</c:v>
                </c:pt>
                <c:pt idx="61">
                  <c:v>355</c:v>
                </c:pt>
                <c:pt idx="62">
                  <c:v>355</c:v>
                </c:pt>
                <c:pt idx="63">
                  <c:v>355</c:v>
                </c:pt>
                <c:pt idx="64">
                  <c:v>355</c:v>
                </c:pt>
                <c:pt idx="65">
                  <c:v>355</c:v>
                </c:pt>
                <c:pt idx="66">
                  <c:v>355</c:v>
                </c:pt>
                <c:pt idx="69">
                  <c:v>225</c:v>
                </c:pt>
                <c:pt idx="70">
                  <c:v>225</c:v>
                </c:pt>
                <c:pt idx="72">
                  <c:v>225</c:v>
                </c:pt>
                <c:pt idx="73">
                  <c:v>225</c:v>
                </c:pt>
                <c:pt idx="77">
                  <c:v>50</c:v>
                </c:pt>
                <c:pt idx="78">
                  <c:v>50</c:v>
                </c:pt>
                <c:pt idx="79">
                  <c:v>50</c:v>
                </c:pt>
                <c:pt idx="80">
                  <c:v>50</c:v>
                </c:pt>
                <c:pt idx="81">
                  <c:v>50</c:v>
                </c:pt>
              </c:numCache>
            </c:numRef>
          </c:xVal>
          <c:yVal>
            <c:numRef>
              <c:f>'M:\inj_group\MottPolarimeters\5 MeV Mott Foil thickness measurements\Reanalysis_July2015\[July_results.xlsx]old data for reproducibility'!$R$3:$R$84</c:f>
              <c:numCache>
                <c:formatCode>General</c:formatCode>
                <c:ptCount val="82"/>
                <c:pt idx="0">
                  <c:v>931.92724945415398</c:v>
                </c:pt>
                <c:pt idx="4">
                  <c:v>915.09985510275544</c:v>
                </c:pt>
                <c:pt idx="7">
                  <c:v>941.56492621728978</c:v>
                </c:pt>
                <c:pt idx="9">
                  <c:v>969.03638080505277</c:v>
                </c:pt>
                <c:pt idx="12">
                  <c:v>750.28284504663895</c:v>
                </c:pt>
                <c:pt idx="16">
                  <c:v>808.43413190628303</c:v>
                </c:pt>
                <c:pt idx="22">
                  <c:v>873.50868154902525</c:v>
                </c:pt>
                <c:pt idx="25">
                  <c:v>839.79800634080834</c:v>
                </c:pt>
                <c:pt idx="28">
                  <c:v>833.15491144312909</c:v>
                </c:pt>
                <c:pt idx="33">
                  <c:v>779.05410626263961</c:v>
                </c:pt>
                <c:pt idx="35">
                  <c:v>771.04795259396644</c:v>
                </c:pt>
                <c:pt idx="39">
                  <c:v>567.38488046775194</c:v>
                </c:pt>
                <c:pt idx="41">
                  <c:v>553.68008559349903</c:v>
                </c:pt>
                <c:pt idx="45">
                  <c:v>458.45205805377117</c:v>
                </c:pt>
                <c:pt idx="47">
                  <c:v>467.09471286078565</c:v>
                </c:pt>
                <c:pt idx="50">
                  <c:v>517.78471226086992</c:v>
                </c:pt>
                <c:pt idx="53">
                  <c:v>478.35587012045863</c:v>
                </c:pt>
                <c:pt idx="56">
                  <c:v>492.03236645598594</c:v>
                </c:pt>
                <c:pt idx="61">
                  <c:v>390.43030932033679</c:v>
                </c:pt>
                <c:pt idx="64">
                  <c:v>391.14184895422881</c:v>
                </c:pt>
                <c:pt idx="69">
                  <c:v>212.83277975996035</c:v>
                </c:pt>
                <c:pt idx="72">
                  <c:v>217.3945927222918</c:v>
                </c:pt>
                <c:pt idx="77">
                  <c:v>50.464741256157481</c:v>
                </c:pt>
                <c:pt idx="79">
                  <c:v>52.972131648052134</c:v>
                </c:pt>
              </c:numCache>
            </c:numRef>
          </c:yVal>
          <c:smooth val="0"/>
        </c:ser>
        <c:ser>
          <c:idx val="1"/>
          <c:order val="1"/>
          <c:tx>
            <c:v>all data included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'Error analysis reworked'!$AC$6:$AC$27</c:f>
                <c:numCache>
                  <c:formatCode>General</c:formatCode>
                  <c:ptCount val="22"/>
                  <c:pt idx="0">
                    <c:v>73.379290290396028</c:v>
                  </c:pt>
                  <c:pt idx="4">
                    <c:v>48.429432643173328</c:v>
                  </c:pt>
                  <c:pt idx="8">
                    <c:v>42.964217843051841</c:v>
                  </c:pt>
                  <c:pt idx="10">
                    <c:v>35.748440416226501</c:v>
                  </c:pt>
                  <c:pt idx="12">
                    <c:v>28.535218576100423</c:v>
                  </c:pt>
                  <c:pt idx="16">
                    <c:v>21.411882759331668</c:v>
                  </c:pt>
                  <c:pt idx="18">
                    <c:v>12.688508820842806</c:v>
                  </c:pt>
                  <c:pt idx="20">
                    <c:v>4.5779554132986329</c:v>
                  </c:pt>
                </c:numCache>
              </c:numRef>
            </c:plus>
            <c:minus>
              <c:numRef>
                <c:f>'Error analysis reworked'!$AC$6:$AC$27</c:f>
                <c:numCache>
                  <c:formatCode>General</c:formatCode>
                  <c:ptCount val="22"/>
                  <c:pt idx="0">
                    <c:v>73.379290290396028</c:v>
                  </c:pt>
                  <c:pt idx="4">
                    <c:v>48.429432643173328</c:v>
                  </c:pt>
                  <c:pt idx="8">
                    <c:v>42.964217843051841</c:v>
                  </c:pt>
                  <c:pt idx="10">
                    <c:v>35.748440416226501</c:v>
                  </c:pt>
                  <c:pt idx="12">
                    <c:v>28.535218576100423</c:v>
                  </c:pt>
                  <c:pt idx="16">
                    <c:v>21.411882759331668</c:v>
                  </c:pt>
                  <c:pt idx="18">
                    <c:v>12.688508820842806</c:v>
                  </c:pt>
                  <c:pt idx="20">
                    <c:v>4.5779554132986329</c:v>
                  </c:pt>
                </c:numCache>
              </c:numRef>
            </c:minus>
          </c:errBars>
          <c:errBars>
            <c:errDir val="x"/>
            <c:errBarType val="both"/>
            <c:errValType val="percentage"/>
            <c:noEndCap val="0"/>
            <c:val val="10"/>
          </c:errBars>
          <c:xVal>
            <c:numRef>
              <c:f>'Error analysis reworked'!$B$6:$B$27</c:f>
              <c:numCache>
                <c:formatCode>General</c:formatCode>
                <c:ptCount val="22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870</c:v>
                </c:pt>
                <c:pt idx="5">
                  <c:v>870</c:v>
                </c:pt>
                <c:pt idx="6">
                  <c:v>870</c:v>
                </c:pt>
                <c:pt idx="7">
                  <c:v>870</c:v>
                </c:pt>
                <c:pt idx="8">
                  <c:v>750</c:v>
                </c:pt>
                <c:pt idx="9">
                  <c:v>750</c:v>
                </c:pt>
                <c:pt idx="10">
                  <c:v>625</c:v>
                </c:pt>
                <c:pt idx="11">
                  <c:v>625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355</c:v>
                </c:pt>
                <c:pt idx="17">
                  <c:v>355</c:v>
                </c:pt>
                <c:pt idx="18">
                  <c:v>225</c:v>
                </c:pt>
                <c:pt idx="19">
                  <c:v>225</c:v>
                </c:pt>
                <c:pt idx="20">
                  <c:v>50</c:v>
                </c:pt>
                <c:pt idx="21">
                  <c:v>50</c:v>
                </c:pt>
              </c:numCache>
            </c:numRef>
          </c:xVal>
          <c:yVal>
            <c:numRef>
              <c:f>'Error analysis reworked'!$L$6:$L$27</c:f>
              <c:numCache>
                <c:formatCode>General</c:formatCode>
                <c:ptCount val="22"/>
                <c:pt idx="0" formatCode="0.00">
                  <c:v>943.70920684302757</c:v>
                </c:pt>
                <c:pt idx="4" formatCode="0.00">
                  <c:v>836.75801889050945</c:v>
                </c:pt>
                <c:pt idx="8" formatCode="0.00">
                  <c:v>774.56515052895634</c:v>
                </c:pt>
                <c:pt idx="10" formatCode="0.00">
                  <c:v>561.17847713696767</c:v>
                </c:pt>
                <c:pt idx="12" formatCode="0.00">
                  <c:v>487.58073632237307</c:v>
                </c:pt>
                <c:pt idx="16" formatCode="0.00">
                  <c:v>389.44371198870277</c:v>
                </c:pt>
                <c:pt idx="18" formatCode="0.00">
                  <c:v>215.1706754356743</c:v>
                </c:pt>
                <c:pt idx="20" formatCode="0.00">
                  <c:v>52.026928944137495</c:v>
                </c:pt>
              </c:numCache>
            </c:numRef>
          </c:yVal>
          <c:smooth val="0"/>
        </c:ser>
        <c:ser>
          <c:idx val="2"/>
          <c:order val="2"/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'Error analysis reworked'!$B$6:$B$27</c:f>
              <c:numCache>
                <c:formatCode>General</c:formatCode>
                <c:ptCount val="22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870</c:v>
                </c:pt>
                <c:pt idx="5">
                  <c:v>870</c:v>
                </c:pt>
                <c:pt idx="6">
                  <c:v>870</c:v>
                </c:pt>
                <c:pt idx="7">
                  <c:v>870</c:v>
                </c:pt>
                <c:pt idx="8">
                  <c:v>750</c:v>
                </c:pt>
                <c:pt idx="9">
                  <c:v>750</c:v>
                </c:pt>
                <c:pt idx="10">
                  <c:v>625</c:v>
                </c:pt>
                <c:pt idx="11">
                  <c:v>625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355</c:v>
                </c:pt>
                <c:pt idx="17">
                  <c:v>355</c:v>
                </c:pt>
                <c:pt idx="18">
                  <c:v>225</c:v>
                </c:pt>
                <c:pt idx="19">
                  <c:v>225</c:v>
                </c:pt>
                <c:pt idx="20">
                  <c:v>50</c:v>
                </c:pt>
                <c:pt idx="21">
                  <c:v>50</c:v>
                </c:pt>
              </c:numCache>
            </c:numRef>
          </c:xVal>
          <c:yVal>
            <c:numRef>
              <c:f>'Error analysis reworked'!$B$6:$B$27</c:f>
              <c:numCache>
                <c:formatCode>General</c:formatCode>
                <c:ptCount val="22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870</c:v>
                </c:pt>
                <c:pt idx="5">
                  <c:v>870</c:v>
                </c:pt>
                <c:pt idx="6">
                  <c:v>870</c:v>
                </c:pt>
                <c:pt idx="7">
                  <c:v>870</c:v>
                </c:pt>
                <c:pt idx="8">
                  <c:v>750</c:v>
                </c:pt>
                <c:pt idx="9">
                  <c:v>750</c:v>
                </c:pt>
                <c:pt idx="10">
                  <c:v>625</c:v>
                </c:pt>
                <c:pt idx="11">
                  <c:v>625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355</c:v>
                </c:pt>
                <c:pt idx="17">
                  <c:v>355</c:v>
                </c:pt>
                <c:pt idx="18">
                  <c:v>225</c:v>
                </c:pt>
                <c:pt idx="19">
                  <c:v>225</c:v>
                </c:pt>
                <c:pt idx="20">
                  <c:v>50</c:v>
                </c:pt>
                <c:pt idx="21">
                  <c:v>50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57344"/>
        <c:axId val="119263616"/>
      </c:scatterChart>
      <c:valAx>
        <c:axId val="1192573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Nominal thickness (nm)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263616"/>
        <c:crosses val="autoZero"/>
        <c:crossBetween val="midCat"/>
      </c:valAx>
      <c:valAx>
        <c:axId val="11926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FESEM measured thickness (nm)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19257344"/>
        <c:crosses val="autoZero"/>
        <c:crossBetween val="midCat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Sheet1!$J$2:$J$11</c:f>
                <c:numCache>
                  <c:formatCode>General</c:formatCode>
                  <c:ptCount val="10"/>
                  <c:pt idx="0">
                    <c:v>8.0115705051349406E-2</c:v>
                  </c:pt>
                  <c:pt idx="1">
                    <c:v>7.8214240037319402E-2</c:v>
                  </c:pt>
                  <c:pt idx="2">
                    <c:v>8.1709486936401801E-2</c:v>
                  </c:pt>
                  <c:pt idx="3">
                    <c:v>8.4039779034564194E-2</c:v>
                  </c:pt>
                  <c:pt idx="4">
                    <c:v>8.2495841352493701E-2</c:v>
                  </c:pt>
                  <c:pt idx="5">
                    <c:v>8.9675123399816897E-2</c:v>
                  </c:pt>
                  <c:pt idx="6">
                    <c:v>7.2244128940156305E-2</c:v>
                  </c:pt>
                  <c:pt idx="7">
                    <c:v>8.71577974704002E-2</c:v>
                  </c:pt>
                  <c:pt idx="8">
                    <c:v>8.2890362171617896E-2</c:v>
                  </c:pt>
                  <c:pt idx="9">
                    <c:v>8.8720769422978199E-2</c:v>
                  </c:pt>
                </c:numCache>
              </c:numRef>
            </c:plus>
            <c:minus>
              <c:numRef>
                <c:f>Sheet1!$J$2:$J$11</c:f>
                <c:numCache>
                  <c:formatCode>General</c:formatCode>
                  <c:ptCount val="10"/>
                  <c:pt idx="0">
                    <c:v>8.0115705051349406E-2</c:v>
                  </c:pt>
                  <c:pt idx="1">
                    <c:v>7.8214240037319402E-2</c:v>
                  </c:pt>
                  <c:pt idx="2">
                    <c:v>8.1709486936401801E-2</c:v>
                  </c:pt>
                  <c:pt idx="3">
                    <c:v>8.4039779034564194E-2</c:v>
                  </c:pt>
                  <c:pt idx="4">
                    <c:v>8.2495841352493701E-2</c:v>
                  </c:pt>
                  <c:pt idx="5">
                    <c:v>8.9675123399816897E-2</c:v>
                  </c:pt>
                  <c:pt idx="6">
                    <c:v>7.2244128940156305E-2</c:v>
                  </c:pt>
                  <c:pt idx="7">
                    <c:v>8.71577974704002E-2</c:v>
                  </c:pt>
                  <c:pt idx="8">
                    <c:v>8.2890362171617896E-2</c:v>
                  </c:pt>
                  <c:pt idx="9">
                    <c:v>8.8720769422978199E-2</c:v>
                  </c:pt>
                </c:numCache>
              </c:numRef>
            </c:minus>
          </c:errBars>
          <c:errBars>
            <c:errDir val="x"/>
            <c:errBarType val="both"/>
            <c:errValType val="cust"/>
            <c:noEndCap val="0"/>
            <c:plus>
              <c:numRef>
                <c:f>Sheet1!$D$2:$D$10</c:f>
                <c:numCache>
                  <c:formatCode>General</c:formatCode>
                  <c:ptCount val="9"/>
                  <c:pt idx="0">
                    <c:v>78.194354652103982</c:v>
                  </c:pt>
                  <c:pt idx="1">
                    <c:v>48.76907174932699</c:v>
                  </c:pt>
                  <c:pt idx="2">
                    <c:v>44.338968358029177</c:v>
                  </c:pt>
                  <c:pt idx="3">
                    <c:v>37.242632801245776</c:v>
                  </c:pt>
                  <c:pt idx="4">
                    <c:v>28.77662913015341</c:v>
                  </c:pt>
                  <c:pt idx="5">
                    <c:v>22.212223931514139</c:v>
                  </c:pt>
                  <c:pt idx="6">
                    <c:v>12.574532376788291</c:v>
                  </c:pt>
                  <c:pt idx="7">
                    <c:v>5.9933708684307323</c:v>
                  </c:pt>
                  <c:pt idx="8">
                    <c:v>22.212223931514139</c:v>
                  </c:pt>
                </c:numCache>
              </c:numRef>
            </c:plus>
            <c:minus>
              <c:numRef>
                <c:f>Sheet1!$D$2:$D$10</c:f>
                <c:numCache>
                  <c:formatCode>General</c:formatCode>
                  <c:ptCount val="9"/>
                  <c:pt idx="0">
                    <c:v>78.194354652103982</c:v>
                  </c:pt>
                  <c:pt idx="1">
                    <c:v>48.76907174932699</c:v>
                  </c:pt>
                  <c:pt idx="2">
                    <c:v>44.338968358029177</c:v>
                  </c:pt>
                  <c:pt idx="3">
                    <c:v>37.242632801245776</c:v>
                  </c:pt>
                  <c:pt idx="4">
                    <c:v>28.77662913015341</c:v>
                  </c:pt>
                  <c:pt idx="5">
                    <c:v>22.212223931514139</c:v>
                  </c:pt>
                  <c:pt idx="6">
                    <c:v>12.574532376788291</c:v>
                  </c:pt>
                  <c:pt idx="7">
                    <c:v>5.9933708684307323</c:v>
                  </c:pt>
                  <c:pt idx="8">
                    <c:v>22.212223931514139</c:v>
                  </c:pt>
                </c:numCache>
              </c:numRef>
            </c:minus>
          </c:errBars>
          <c:xVal>
            <c:numRef>
              <c:f>Sheet1!$C$2:$C$10</c:f>
              <c:numCache>
                <c:formatCode>0.0</c:formatCode>
                <c:ptCount val="9"/>
                <c:pt idx="0">
                  <c:v>943.70920684302757</c:v>
                </c:pt>
                <c:pt idx="1">
                  <c:v>836.75801889050945</c:v>
                </c:pt>
                <c:pt idx="2">
                  <c:v>774.56515052895634</c:v>
                </c:pt>
                <c:pt idx="3">
                  <c:v>561.17847713696767</c:v>
                </c:pt>
                <c:pt idx="4">
                  <c:v>487.58073632237307</c:v>
                </c:pt>
                <c:pt idx="5">
                  <c:v>389.44371198870277</c:v>
                </c:pt>
                <c:pt idx="6">
                  <c:v>215.1706754356743</c:v>
                </c:pt>
                <c:pt idx="7">
                  <c:v>52.026928944137495</c:v>
                </c:pt>
                <c:pt idx="8">
                  <c:v>389.44371198870277</c:v>
                </c:pt>
              </c:numCache>
            </c:numRef>
          </c:xVal>
          <c:yVal>
            <c:numRef>
              <c:f>Sheet1!$I$2:$I$11</c:f>
              <c:numCache>
                <c:formatCode>General</c:formatCode>
                <c:ptCount val="10"/>
                <c:pt idx="0">
                  <c:v>33.7739222994256</c:v>
                </c:pt>
                <c:pt idx="1">
                  <c:v>34.621759241458498</c:v>
                </c:pt>
                <c:pt idx="2">
                  <c:v>35.617712875842997</c:v>
                </c:pt>
                <c:pt idx="3">
                  <c:v>37.245561579261803</c:v>
                </c:pt>
                <c:pt idx="4">
                  <c:v>38.608389061493099</c:v>
                </c:pt>
                <c:pt idx="5">
                  <c:v>39.184777488736401</c:v>
                </c:pt>
                <c:pt idx="6">
                  <c:v>40.9585674763469</c:v>
                </c:pt>
                <c:pt idx="7">
                  <c:v>43.505575667578803</c:v>
                </c:pt>
                <c:pt idx="8">
                  <c:v>39.1820193270093</c:v>
                </c:pt>
                <c:pt idx="9">
                  <c:v>43.221495952733399</c:v>
                </c:pt>
              </c:numCache>
            </c:numRef>
          </c:yVal>
          <c:smooth val="0"/>
        </c:ser>
        <c:ser>
          <c:idx val="1"/>
          <c:order val="1"/>
          <c:tx>
            <c:v>fit to guide</c:v>
          </c:tx>
          <c:spPr>
            <a:ln w="63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Sheet1!$O$2:$O$24</c:f>
              <c:numCache>
                <c:formatCode>General</c:formatCode>
                <c:ptCount val="23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  <c:pt idx="11">
                  <c:v>550</c:v>
                </c:pt>
                <c:pt idx="12">
                  <c:v>600</c:v>
                </c:pt>
                <c:pt idx="13">
                  <c:v>650</c:v>
                </c:pt>
                <c:pt idx="14">
                  <c:v>700</c:v>
                </c:pt>
                <c:pt idx="15">
                  <c:v>750</c:v>
                </c:pt>
                <c:pt idx="16">
                  <c:v>800</c:v>
                </c:pt>
                <c:pt idx="17">
                  <c:v>850</c:v>
                </c:pt>
                <c:pt idx="18">
                  <c:v>900</c:v>
                </c:pt>
                <c:pt idx="19">
                  <c:v>950</c:v>
                </c:pt>
                <c:pt idx="20">
                  <c:v>1000</c:v>
                </c:pt>
                <c:pt idx="21">
                  <c:v>1050</c:v>
                </c:pt>
                <c:pt idx="22">
                  <c:v>1100</c:v>
                </c:pt>
              </c:numCache>
            </c:numRef>
          </c:xVal>
          <c:yVal>
            <c:numRef>
              <c:f>Sheet1!$P$2:$P$24</c:f>
              <c:numCache>
                <c:formatCode>General</c:formatCode>
                <c:ptCount val="23"/>
                <c:pt idx="0">
                  <c:v>44.03084676420896</c:v>
                </c:pt>
                <c:pt idx="1">
                  <c:v>43.345299962368301</c:v>
                </c:pt>
                <c:pt idx="2">
                  <c:v>42.680773389577205</c:v>
                </c:pt>
                <c:pt idx="3">
                  <c:v>42.036314860707719</c:v>
                </c:pt>
                <c:pt idx="4">
                  <c:v>41.411028845269428</c:v>
                </c:pt>
                <c:pt idx="5">
                  <c:v>40.804072315507845</c:v>
                </c:pt>
                <c:pt idx="6">
                  <c:v>40.214650954352386</c:v>
                </c:pt>
                <c:pt idx="7">
                  <c:v>39.642015687344959</c:v>
                </c:pt>
                <c:pt idx="8">
                  <c:v>39.085459506709746</c:v>
                </c:pt>
                <c:pt idx="9">
                  <c:v>38.544314559250708</c:v>
                </c:pt>
                <c:pt idx="10">
                  <c:v>38.017949472856927</c:v>
                </c:pt>
                <c:pt idx="11">
                  <c:v>37.505766899113929</c:v>
                </c:pt>
                <c:pt idx="12">
                  <c:v>37.007201251911887</c:v>
                </c:pt>
                <c:pt idx="13">
                  <c:v>36.521716624052416</c:v>
                </c:pt>
                <c:pt idx="14">
                  <c:v>36.048804865719752</c:v>
                </c:pt>
                <c:pt idx="15">
                  <c:v>35.587983810332254</c:v>
                </c:pt>
                <c:pt idx="16">
                  <c:v>35.13879563475281</c:v>
                </c:pt>
                <c:pt idx="17">
                  <c:v>34.700805342134835</c:v>
                </c:pt>
                <c:pt idx="18">
                  <c:v>34.273599356835646</c:v>
                </c:pt>
                <c:pt idx="19">
                  <c:v>33.856784221856685</c:v>
                </c:pt>
                <c:pt idx="20">
                  <c:v>33.449985390187592</c:v>
                </c:pt>
                <c:pt idx="21">
                  <c:v>33.052846102249752</c:v>
                </c:pt>
                <c:pt idx="22">
                  <c:v>32.665026342367753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25280"/>
        <c:axId val="43013248"/>
      </c:scatterChart>
      <c:valAx>
        <c:axId val="42625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Measured foil thickness (nm)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43013248"/>
        <c:crosses val="autoZero"/>
        <c:crossBetween val="midCat"/>
      </c:valAx>
      <c:valAx>
        <c:axId val="43013248"/>
        <c:scaling>
          <c:orientation val="minMax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Asym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6252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084669971809077E-2"/>
          <c:y val="3.7763672398093098E-2"/>
          <c:w val="0.90248323126275887"/>
          <c:h val="0.682621993679361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'stats 870nm'!$D$18</c:f>
                <c:numCache>
                  <c:formatCode>General</c:formatCode>
                  <c:ptCount val="1"/>
                  <c:pt idx="0">
                    <c:v>48.8</c:v>
                  </c:pt>
                </c:numCache>
              </c:numRef>
            </c:plus>
            <c:minus>
              <c:numRef>
                <c:f>'stats 870nm'!$D$18</c:f>
                <c:numCache>
                  <c:formatCode>General</c:formatCode>
                  <c:ptCount val="1"/>
                  <c:pt idx="0">
                    <c:v>48.8</c:v>
                  </c:pt>
                </c:numCache>
              </c:numRef>
            </c:minus>
          </c:errBars>
          <c:cat>
            <c:multiLvlStrRef>
              <c:f>'stats 870nm'!$G$3:$J$11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july</c:v>
                  </c:pt>
                  <c:pt idx="3">
                    <c:v>1</c:v>
                  </c:pt>
                  <c:pt idx="4">
                    <c:v>july</c:v>
                  </c:pt>
                  <c:pt idx="5">
                    <c:v>1</c:v>
                  </c:pt>
                  <c:pt idx="6">
                    <c:v>july</c:v>
                  </c:pt>
                  <c:pt idx="7">
                    <c:v>1</c:v>
                  </c:pt>
                  <c:pt idx="8">
                    <c:v>july</c:v>
                  </c:pt>
                </c:lvl>
                <c:lvl>
                  <c:pt idx="0">
                    <c:v>0 deg</c:v>
                  </c:pt>
                  <c:pt idx="1">
                    <c:v>0 deg</c:v>
                  </c:pt>
                  <c:pt idx="2">
                    <c:v>0 deg</c:v>
                  </c:pt>
                  <c:pt idx="3">
                    <c:v>2.5 deg</c:v>
                  </c:pt>
                  <c:pt idx="4">
                    <c:v>2.5</c:v>
                  </c:pt>
                  <c:pt idx="5">
                    <c:v>0 deg</c:v>
                  </c:pt>
                  <c:pt idx="6">
                    <c:v>0deg</c:v>
                  </c:pt>
                  <c:pt idx="7">
                    <c:v>0 deg</c:v>
                  </c:pt>
                  <c:pt idx="8">
                    <c:v>0deg</c:v>
                  </c:pt>
                </c:lvl>
                <c:lvl>
                  <c:pt idx="0">
                    <c:v>spot 1</c:v>
                  </c:pt>
                  <c:pt idx="1">
                    <c:v>spot 1</c:v>
                  </c:pt>
                  <c:pt idx="2">
                    <c:v>spot1</c:v>
                  </c:pt>
                  <c:pt idx="3">
                    <c:v>spot 2</c:v>
                  </c:pt>
                  <c:pt idx="4">
                    <c:v>spot2</c:v>
                  </c:pt>
                  <c:pt idx="5">
                    <c:v>spot 2</c:v>
                  </c:pt>
                  <c:pt idx="6">
                    <c:v>spot 2</c:v>
                  </c:pt>
                  <c:pt idx="7">
                    <c:v>spot 4</c:v>
                  </c:pt>
                  <c:pt idx="8">
                    <c:v>spot4</c:v>
                  </c:pt>
                </c:lvl>
                <c:lvl>
                  <c:pt idx="0">
                    <c:v>center </c:v>
                  </c:pt>
                  <c:pt idx="1">
                    <c:v>center </c:v>
                  </c:pt>
                  <c:pt idx="2">
                    <c:v>center </c:v>
                  </c:pt>
                  <c:pt idx="3">
                    <c:v>center </c:v>
                  </c:pt>
                  <c:pt idx="4">
                    <c:v>center </c:v>
                  </c:pt>
                  <c:pt idx="5">
                    <c:v>edge</c:v>
                  </c:pt>
                  <c:pt idx="6">
                    <c:v>edge</c:v>
                  </c:pt>
                  <c:pt idx="7">
                    <c:v>edge</c:v>
                  </c:pt>
                  <c:pt idx="8">
                    <c:v>edge</c:v>
                  </c:pt>
                </c:lvl>
              </c:multiLvlStrCache>
            </c:multiLvlStrRef>
          </c:cat>
          <c:val>
            <c:numRef>
              <c:f>'stats 870nm'!$Q$3:$Q$11</c:f>
              <c:numCache>
                <c:formatCode>0</c:formatCode>
                <c:ptCount val="9"/>
                <c:pt idx="0">
                  <c:v>749.13499999999999</c:v>
                </c:pt>
                <c:pt idx="1">
                  <c:v>752.62400000000002</c:v>
                </c:pt>
                <c:pt idx="2" formatCode="0.00">
                  <c:v>743.96100000000001</c:v>
                </c:pt>
                <c:pt idx="3">
                  <c:v>876.63800000000003</c:v>
                </c:pt>
                <c:pt idx="4" formatCode="0.00">
                  <c:v>868.33</c:v>
                </c:pt>
                <c:pt idx="5">
                  <c:v>844.42700000000002</c:v>
                </c:pt>
                <c:pt idx="6" formatCode="0.00">
                  <c:v>834.98</c:v>
                </c:pt>
                <c:pt idx="7">
                  <c:v>836.03662068965491</c:v>
                </c:pt>
                <c:pt idx="8" formatCode="0.00">
                  <c:v>828.00800000000004</c:v>
                </c:pt>
              </c:numCache>
            </c:numRef>
          </c:val>
        </c:ser>
        <c:ser>
          <c:idx val="1"/>
          <c:order val="1"/>
          <c:tx>
            <c:v>mean</c:v>
          </c:tx>
          <c:spPr>
            <a:noFill/>
            <a:ln cap="sq">
              <a:solidFill>
                <a:schemeClr val="accent1"/>
              </a:solidFill>
            </a:ln>
          </c:spPr>
          <c:invertIfNegative val="0"/>
          <c:cat>
            <c:multiLvlStrRef>
              <c:f>'stats 870nm'!$G$3:$J$11</c:f>
              <c:multiLvlStrCache>
                <c:ptCount val="9"/>
                <c:lvl>
                  <c:pt idx="0">
                    <c:v>1</c:v>
                  </c:pt>
                  <c:pt idx="1">
                    <c:v>2</c:v>
                  </c:pt>
                  <c:pt idx="2">
                    <c:v>july</c:v>
                  </c:pt>
                  <c:pt idx="3">
                    <c:v>1</c:v>
                  </c:pt>
                  <c:pt idx="4">
                    <c:v>july</c:v>
                  </c:pt>
                  <c:pt idx="5">
                    <c:v>1</c:v>
                  </c:pt>
                  <c:pt idx="6">
                    <c:v>july</c:v>
                  </c:pt>
                  <c:pt idx="7">
                    <c:v>1</c:v>
                  </c:pt>
                  <c:pt idx="8">
                    <c:v>july</c:v>
                  </c:pt>
                </c:lvl>
                <c:lvl>
                  <c:pt idx="0">
                    <c:v>0 deg</c:v>
                  </c:pt>
                  <c:pt idx="1">
                    <c:v>0 deg</c:v>
                  </c:pt>
                  <c:pt idx="2">
                    <c:v>0 deg</c:v>
                  </c:pt>
                  <c:pt idx="3">
                    <c:v>2.5 deg</c:v>
                  </c:pt>
                  <c:pt idx="4">
                    <c:v>2.5</c:v>
                  </c:pt>
                  <c:pt idx="5">
                    <c:v>0 deg</c:v>
                  </c:pt>
                  <c:pt idx="6">
                    <c:v>0deg</c:v>
                  </c:pt>
                  <c:pt idx="7">
                    <c:v>0 deg</c:v>
                  </c:pt>
                  <c:pt idx="8">
                    <c:v>0deg</c:v>
                  </c:pt>
                </c:lvl>
                <c:lvl>
                  <c:pt idx="0">
                    <c:v>spot 1</c:v>
                  </c:pt>
                  <c:pt idx="1">
                    <c:v>spot 1</c:v>
                  </c:pt>
                  <c:pt idx="2">
                    <c:v>spot1</c:v>
                  </c:pt>
                  <c:pt idx="3">
                    <c:v>spot 2</c:v>
                  </c:pt>
                  <c:pt idx="4">
                    <c:v>spot2</c:v>
                  </c:pt>
                  <c:pt idx="5">
                    <c:v>spot 2</c:v>
                  </c:pt>
                  <c:pt idx="6">
                    <c:v>spot 2</c:v>
                  </c:pt>
                  <c:pt idx="7">
                    <c:v>spot 4</c:v>
                  </c:pt>
                  <c:pt idx="8">
                    <c:v>spot4</c:v>
                  </c:pt>
                </c:lvl>
                <c:lvl>
                  <c:pt idx="0">
                    <c:v>center </c:v>
                  </c:pt>
                  <c:pt idx="1">
                    <c:v>center </c:v>
                  </c:pt>
                  <c:pt idx="2">
                    <c:v>center </c:v>
                  </c:pt>
                  <c:pt idx="3">
                    <c:v>center </c:v>
                  </c:pt>
                  <c:pt idx="4">
                    <c:v>center </c:v>
                  </c:pt>
                  <c:pt idx="5">
                    <c:v>edge</c:v>
                  </c:pt>
                  <c:pt idx="6">
                    <c:v>edge</c:v>
                  </c:pt>
                  <c:pt idx="7">
                    <c:v>edge</c:v>
                  </c:pt>
                  <c:pt idx="8">
                    <c:v>edge</c:v>
                  </c:pt>
                </c:lvl>
              </c:multiLvlStrCache>
            </c:multiLvlStrRef>
          </c:cat>
          <c:val>
            <c:numRef>
              <c:f>'stats 870nm'!$C$18</c:f>
              <c:numCache>
                <c:formatCode>General</c:formatCode>
                <c:ptCount val="1"/>
                <c:pt idx="0">
                  <c:v>836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76032"/>
        <c:axId val="45995904"/>
      </c:barChart>
      <c:catAx>
        <c:axId val="4567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5995904"/>
        <c:crosses val="autoZero"/>
        <c:auto val="1"/>
        <c:lblAlgn val="ctr"/>
        <c:lblOffset val="100"/>
        <c:noMultiLvlLbl val="0"/>
      </c:catAx>
      <c:valAx>
        <c:axId val="45995904"/>
        <c:scaling>
          <c:orientation val="minMax"/>
          <c:min val="7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Thickness</a:t>
                </a:r>
                <a:r>
                  <a:rPr lang="en-US" baseline="0"/>
                  <a:t> (nm)</a:t>
                </a:r>
                <a:endParaRPr lang="en-US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45676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0.67593</cdr:x>
      <cdr:y>0.10102</cdr:y>
    </cdr:from>
    <cdr:to>
      <cdr:x>0.82353</cdr:x>
      <cdr:y>0.27777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2600" y="457200"/>
          <a:ext cx="1214689" cy="79995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λ = </a:t>
          </a:r>
          <a:r>
            <a:rPr lang="en-US" sz="1600" dirty="0" smtClean="0"/>
            <a:t>3.16x10</a:t>
          </a:r>
          <a:r>
            <a:rPr lang="en-US" sz="1600" baseline="30000" dirty="0" smtClean="0"/>
            <a:t>-4</a:t>
          </a:r>
          <a:endParaRPr lang="en-US" sz="1600" baseline="30000" dirty="0"/>
        </a:p>
        <a:p xmlns:a="http://schemas.openxmlformats.org/drawingml/2006/main">
          <a:r>
            <a:rPr lang="en-US" sz="1600" dirty="0" err="1"/>
            <a:t>Ao</a:t>
          </a:r>
          <a:r>
            <a:rPr lang="en-US" sz="1600" baseline="0" dirty="0"/>
            <a:t> = 44.03</a:t>
          </a:r>
          <a:endParaRPr lang="en-US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0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1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0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8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2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654-2F75-4A40-8848-19436E4BA7A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69EE9-AE23-4B2D-8E59-055B82D6A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Foil thickness measurements</a:t>
            </a:r>
            <a:br>
              <a:rPr lang="en-US" dirty="0" smtClean="0"/>
            </a:br>
            <a:r>
              <a:rPr lang="en-US" dirty="0" smtClean="0"/>
              <a:t>more uncertainties captured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29July2015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Incorporating more sources of uncertainty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2236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73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705626"/>
              </p:ext>
            </p:extLst>
          </p:nvPr>
        </p:nvGraphicFramePr>
        <p:xfrm>
          <a:off x="457200" y="1600201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Foil “870 nm” looked at again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24384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Mean: 836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895600"/>
            <a:ext cx="7391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t Brace 9"/>
          <p:cNvSpPr/>
          <p:nvPr/>
        </p:nvSpPr>
        <p:spPr>
          <a:xfrm rot="16200000">
            <a:off x="2171700" y="4305300"/>
            <a:ext cx="381000" cy="24384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4284175" y="4742506"/>
            <a:ext cx="381000" cy="1524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72836" y="5709717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analyses of the same image are grouped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 rot="16200000">
            <a:off x="5960575" y="4768534"/>
            <a:ext cx="381000" cy="1524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7581900" y="4768910"/>
            <a:ext cx="381000" cy="15240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 slide: First pass at data error bars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154813"/>
              </p:ext>
            </p:extLst>
          </p:nvPr>
        </p:nvGraphicFramePr>
        <p:xfrm>
          <a:off x="3048000" y="1600200"/>
          <a:ext cx="5410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08158"/>
              </p:ext>
            </p:extLst>
          </p:nvPr>
        </p:nvGraphicFramePr>
        <p:xfrm>
          <a:off x="609600" y="2209800"/>
          <a:ext cx="20574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Foil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Lebow</a:t>
                      </a:r>
                      <a:r>
                        <a:rPr lang="en-US" sz="1400" dirty="0" smtClean="0"/>
                        <a:t> (nm)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5385B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3057C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870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5134B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7028B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5275C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5613A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7029B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6809B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9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uncertainty in measurement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Inherent </a:t>
            </a:r>
            <a:r>
              <a:rPr lang="en-US" dirty="0"/>
              <a:t>limitations of the sample preparation and measurement in the FESEM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FESEM resolution: 1.2 nm machine specifications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/>
              <a:t>Image tilt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Uncertainty in magnification/working distance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Limitations on analyzing the image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/>
              <a:t>Pixel resolution: ± 4 pixels estimated, varies from ± 2.5 – 40 nm depending on scale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/>
              <a:t>Reproducibility between different analyses of same image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Differences between images that should be the same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Differences between images that should be similar (tilt, translation)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Errors or problems introduced in the preparation of the samples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Sample mounting flatness, uniformity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Any deformation during cleaving? Did it snap nicely or pull?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Uncertainties that have to be bounded by </a:t>
            </a:r>
            <a:r>
              <a:rPr lang="en-US" dirty="0" err="1"/>
              <a:t>Lebow</a:t>
            </a:r>
            <a:r>
              <a:rPr lang="en-US" dirty="0"/>
              <a:t> specifications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/>
              <a:t>Uniformity across entire sample: quote &lt;= 2%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Uniformity between samples within a batch: quote &lt;= 5%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0200" y="6368534"/>
            <a:ext cx="34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Boldface items included previously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FESEM measurement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1b: </a:t>
            </a:r>
            <a:endParaRPr lang="en-US" dirty="0" smtClean="0"/>
          </a:p>
          <a:p>
            <a:r>
              <a:rPr lang="en-US" dirty="0" smtClean="0"/>
              <a:t>Tilt (pitch) of ±5</a:t>
            </a:r>
            <a:r>
              <a:rPr lang="en-US" dirty="0"/>
              <a:t>° </a:t>
            </a:r>
            <a:r>
              <a:rPr lang="en-US" dirty="0" smtClean="0"/>
              <a:t>introduced – none of the images appear to have pitch greater than </a:t>
            </a:r>
            <a:r>
              <a:rPr lang="en-US" dirty="0"/>
              <a:t>±5°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tilt of ±5°, we’d expect to measure 99.6% of the actual thickness of the foil. </a:t>
            </a:r>
            <a:endParaRPr lang="en-US" dirty="0" smtClean="0"/>
          </a:p>
          <a:p>
            <a:r>
              <a:rPr lang="en-US" dirty="0" smtClean="0"/>
              <a:t>0.4% uncertainty added to all for possible misalignments in tilt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1c: </a:t>
            </a:r>
            <a:endParaRPr lang="en-US" dirty="0" smtClean="0"/>
          </a:p>
          <a:p>
            <a:r>
              <a:rPr lang="en-US" dirty="0" smtClean="0"/>
              <a:t>Tilting can change the working distance of the edge of the foil. </a:t>
            </a:r>
          </a:p>
          <a:p>
            <a:r>
              <a:rPr lang="en-US" dirty="0" smtClean="0"/>
              <a:t>Calculated for sample stage 25 mm, hinged at back edge. Change in working distance no more than 0.1 mm for tilts of ±</a:t>
            </a:r>
            <a:r>
              <a:rPr lang="en-US" dirty="0"/>
              <a:t>5</a:t>
            </a:r>
            <a:r>
              <a:rPr lang="en-US" dirty="0" smtClean="0"/>
              <a:t>°, or ~1% of ~10 mm working distance</a:t>
            </a:r>
          </a:p>
          <a:p>
            <a:r>
              <a:rPr lang="en-US" dirty="0" smtClean="0"/>
              <a:t>Tilt induced working distance uncertainty of 1% added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1d: </a:t>
            </a:r>
            <a:endParaRPr lang="en-US" dirty="0" smtClean="0"/>
          </a:p>
          <a:p>
            <a:r>
              <a:rPr lang="en-US" dirty="0" smtClean="0"/>
              <a:t>Working distance knob specifies working distance to 0.1 mm.  This adjusts focus</a:t>
            </a:r>
          </a:p>
          <a:p>
            <a:r>
              <a:rPr lang="en-US" dirty="0" smtClean="0"/>
              <a:t>Out of focus images can be about 1 “click” of the focus knob off. </a:t>
            </a:r>
          </a:p>
          <a:p>
            <a:r>
              <a:rPr lang="en-US" dirty="0" smtClean="0"/>
              <a:t>This accounted for by 0.1 mm/working distance for each image ~1%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0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analysis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2a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Line length assumed to be no better than ±2 pixels at each end, </a:t>
            </a:r>
          </a:p>
          <a:p>
            <a:r>
              <a:rPr lang="en-US" dirty="0" smtClean="0"/>
              <a:t>Pixel – nm conversion for each image used</a:t>
            </a:r>
          </a:p>
          <a:p>
            <a:r>
              <a:rPr lang="en-US" dirty="0" smtClean="0"/>
              <a:t>**</a:t>
            </a:r>
            <a:r>
              <a:rPr lang="en-US" dirty="0"/>
              <a:t>Note – this has been assumed constant across images with different magnifications and still needs to be addressed**</a:t>
            </a:r>
          </a:p>
          <a:p>
            <a:pPr marL="0" indent="0">
              <a:buNone/>
            </a:pPr>
            <a:r>
              <a:rPr lang="en-US" dirty="0"/>
              <a:t>2b: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same image was analyzed </a:t>
            </a:r>
            <a:r>
              <a:rPr lang="en-US" dirty="0" smtClean="0"/>
              <a:t>2-3 times typically.</a:t>
            </a:r>
          </a:p>
          <a:p>
            <a:r>
              <a:rPr lang="en-US" dirty="0" smtClean="0"/>
              <a:t>Each measurement has an uncertainty</a:t>
            </a:r>
          </a:p>
          <a:p>
            <a:r>
              <a:rPr lang="en-US" dirty="0" smtClean="0"/>
              <a:t>Percent uncertainty for each measurement were used, average percent uncertainty of the weighted mean of the measurements is quoted here to get one number for each foil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2c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foils have </a:t>
            </a:r>
            <a:r>
              <a:rPr lang="en-US" u="sng" dirty="0"/>
              <a:t>multiple</a:t>
            </a:r>
            <a:r>
              <a:rPr lang="en-US" dirty="0"/>
              <a:t> images of the same area at nominally the same tilt and location: perhaps focus or magnification was changed, but these should yield the same value since it is the same foil.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standard deviation </a:t>
            </a:r>
            <a:r>
              <a:rPr lang="en-US" dirty="0" smtClean="0"/>
              <a:t>of data sets in nominally identically conditions used here (smaller set of data than in 2d).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2d: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foils have images made of different </a:t>
            </a:r>
            <a:r>
              <a:rPr lang="en-US" dirty="0" smtClean="0"/>
              <a:t>spots: different samples (center, edge) or translations along one sample. </a:t>
            </a:r>
          </a:p>
          <a:p>
            <a:r>
              <a:rPr lang="en-US" dirty="0" smtClean="0"/>
              <a:t>The standard deviation of all the data sets at different locations is used to get this uncertainty</a:t>
            </a:r>
          </a:p>
        </p:txBody>
      </p:sp>
    </p:spTree>
    <p:extLst>
      <p:ext uri="{BB962C8B-B14F-4D97-AF65-F5344CB8AC3E}">
        <p14:creationId xmlns:p14="http://schemas.microsoft.com/office/powerpoint/2010/main" val="67433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prep and </a:t>
            </a:r>
            <a:r>
              <a:rPr lang="en-US" dirty="0" err="1" smtClean="0"/>
              <a:t>Lebow</a:t>
            </a:r>
            <a:r>
              <a:rPr lang="en-US" dirty="0" smtClean="0"/>
              <a:t>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3a: Sample mounting flatness and uniformity need to be considered and assigned an uncertainty.  Not sure how to quantify this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3b</a:t>
            </a:r>
            <a:r>
              <a:rPr lang="en-US" dirty="0"/>
              <a:t>: if we are systematically stretching or pulling the foil when we try to cleave the gold along with the silicon substrate, we should assign a value to this: it will only make them thinner, and we see a trend toward all the thicker foils measuring thinner than the </a:t>
            </a:r>
            <a:r>
              <a:rPr lang="en-US" dirty="0" err="1"/>
              <a:t>Lebow</a:t>
            </a:r>
            <a:r>
              <a:rPr lang="en-US" dirty="0"/>
              <a:t> quote.  This systematic could affect the fit of the line.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4a</a:t>
            </a:r>
            <a:r>
              <a:rPr lang="en-US" dirty="0"/>
              <a:t>: </a:t>
            </a:r>
            <a:r>
              <a:rPr lang="en-US" dirty="0" err="1"/>
              <a:t>Lebow</a:t>
            </a:r>
            <a:r>
              <a:rPr lang="en-US" dirty="0"/>
              <a:t> quotes the non-uniformity across each foil at less than 2%.  If we are getting non-uniformities in 2d greater than 2%, it is likely our technique rather than the foils and we need to reconcile these numbers. </a:t>
            </a:r>
          </a:p>
          <a:p>
            <a:pPr marL="0" indent="0">
              <a:buNone/>
            </a:pPr>
            <a:r>
              <a:rPr lang="en-US" dirty="0"/>
              <a:t>4b: </a:t>
            </a:r>
            <a:r>
              <a:rPr lang="en-US" dirty="0" err="1"/>
              <a:t>Lebow</a:t>
            </a:r>
            <a:r>
              <a:rPr lang="en-US" dirty="0"/>
              <a:t> only guarantees that sibling foils are identical to less than 5%.  We could have cases where this could be our leading cause, and if we find elastic rates that deviate significantly from the FESEM measurements, this could be a factor.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44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616550"/>
              </p:ext>
            </p:extLst>
          </p:nvPr>
        </p:nvGraphicFramePr>
        <p:xfrm>
          <a:off x="457201" y="1838928"/>
          <a:ext cx="8229598" cy="2820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399"/>
                <a:gridCol w="609600"/>
                <a:gridCol w="533400"/>
                <a:gridCol w="457200"/>
                <a:gridCol w="457200"/>
                <a:gridCol w="685800"/>
                <a:gridCol w="838200"/>
                <a:gridCol w="457200"/>
                <a:gridCol w="533400"/>
                <a:gridCol w="609600"/>
                <a:gridCol w="609600"/>
                <a:gridCol w="609600"/>
                <a:gridCol w="609599"/>
                <a:gridCol w="685800"/>
              </a:tblGrid>
              <a:tr h="11377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foil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Lebow (nm)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Meas (nm)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1a: FE-SEM res.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1b: tilt </a:t>
                      </a:r>
                      <a:r>
                        <a:rPr lang="en-US" sz="1200" dirty="0" smtClean="0">
                          <a:effectLst/>
                        </a:rPr>
                        <a:t>0.4</a:t>
                      </a:r>
                      <a:r>
                        <a:rPr lang="en-US" sz="1200" dirty="0">
                          <a:effectLst/>
                        </a:rPr>
                        <a:t>% </a:t>
                      </a:r>
                      <a:r>
                        <a:rPr lang="en-US" sz="1200" dirty="0" err="1" smtClean="0">
                          <a:effectLst/>
                        </a:rPr>
                        <a:t>meathick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1c: working distance due to tilt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1d: working distance or focus – 0.1 mm/ WD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2a: pixel res.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2b: re-analy. same image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2c: diff btwn similar images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2d: </a:t>
                      </a:r>
                      <a:r>
                        <a:rPr lang="en-US" sz="1200" dirty="0" err="1">
                          <a:effectLst/>
                        </a:rPr>
                        <a:t>varia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r>
                        <a:rPr lang="en-US" sz="1200" dirty="0" err="1">
                          <a:effectLst/>
                        </a:rPr>
                        <a:t>btwn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diff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</a:rPr>
                        <a:t>configs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3: ??? stretch, foil </a:t>
                      </a:r>
                      <a:r>
                        <a:rPr lang="en-US" sz="1200" dirty="0" err="1" smtClean="0">
                          <a:effectLst/>
                        </a:rPr>
                        <a:t>mnt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4a: lebow foil uniform 2%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4b: Lebow batch uniform. 5%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5385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943.7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3057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836.8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43.5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5134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774.6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7028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561.2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31.3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5275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487.6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5613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389.4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7.1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17.8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7029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215.2</a:t>
                      </a:r>
                      <a:endParaRPr lang="en-US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2.7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18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6809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52.0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2.6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3.2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  <a:latin typeface="Calibri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3424" y="1447800"/>
            <a:ext cx="246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measurements in nm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3213108" y="3822708"/>
            <a:ext cx="304800" cy="24129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524500" y="3924300"/>
            <a:ext cx="3048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7905736" y="4425952"/>
            <a:ext cx="304801" cy="12064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32038" y="5225533"/>
            <a:ext cx="1466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FESEM </a:t>
            </a:r>
          </a:p>
          <a:p>
            <a:pPr algn="ctr"/>
            <a:r>
              <a:rPr lang="en-US" dirty="0" smtClean="0"/>
              <a:t>uncertainties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8861" y="5225534"/>
            <a:ext cx="1596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Image analysis </a:t>
            </a:r>
          </a:p>
          <a:p>
            <a:pPr algn="ctr"/>
            <a:r>
              <a:rPr lang="en-US" dirty="0" smtClean="0"/>
              <a:t>uncertainties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7502" y="5196689"/>
            <a:ext cx="1821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Quoted batch 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sibling uniformity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40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uncertainties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093664"/>
              </p:ext>
            </p:extLst>
          </p:nvPr>
        </p:nvGraphicFramePr>
        <p:xfrm>
          <a:off x="457200" y="1752600"/>
          <a:ext cx="8458198" cy="3962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314"/>
                <a:gridCol w="1208314"/>
                <a:gridCol w="1208314"/>
                <a:gridCol w="1208314"/>
                <a:gridCol w="1208314"/>
                <a:gridCol w="1208314"/>
                <a:gridCol w="1208314"/>
              </a:tblGrid>
              <a:tr h="11129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Target ladder position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foil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Meas (nm)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FESEM (all from section 1)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image anayl (all from section 2)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Lebow (from section 4: larger only)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Total uncertainty (nm)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5385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943.7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13.1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58.7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50.0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78.2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3057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836.8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12.3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18.3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43.5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48.8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5134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774.6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10.9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21.0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37.5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44.3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7028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561.2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7.7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18.7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31.3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37.2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5275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487.6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6.9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12.5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25.0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28.8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8, 14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5613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389.4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12.1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17.8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22.2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7029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215.2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11.3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12.6</a:t>
                      </a:r>
                      <a:endParaRPr lang="en-US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1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6809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52.0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2.5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6.0</a:t>
                      </a:r>
                      <a:endParaRPr lang="en-US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88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Incorporating more sources of uncertainty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072745"/>
              </p:ext>
            </p:extLst>
          </p:nvPr>
        </p:nvGraphicFramePr>
        <p:xfrm>
          <a:off x="914400" y="1600200"/>
          <a:ext cx="7772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050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1089</Words>
  <Application>Microsoft Office PowerPoint</Application>
  <PresentationFormat>On-screen Show (4:3)</PresentationFormat>
  <Paragraphs>279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Foil thickness measurements more uncertainties captured</vt:lpstr>
      <vt:lpstr>Old slide: First pass at data error bars</vt:lpstr>
      <vt:lpstr>Sources of uncertainty in measurement</vt:lpstr>
      <vt:lpstr>FESEM measurement uncertainties</vt:lpstr>
      <vt:lpstr>Image analysis uncertainties</vt:lpstr>
      <vt:lpstr>Sample prep and Lebow consistency</vt:lpstr>
      <vt:lpstr>Error contributions</vt:lpstr>
      <vt:lpstr>Combining uncertainties</vt:lpstr>
      <vt:lpstr>Incorporating more sources of uncertainty</vt:lpstr>
      <vt:lpstr>Incorporating more sources of uncertainty</vt:lpstr>
      <vt:lpstr>Foil “870 nm” looked at again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Marcy Stutzman</dc:creator>
  <cp:lastModifiedBy>Marcy Stutzman</cp:lastModifiedBy>
  <cp:revision>23</cp:revision>
  <dcterms:created xsi:type="dcterms:W3CDTF">2015-06-05T13:41:13Z</dcterms:created>
  <dcterms:modified xsi:type="dcterms:W3CDTF">2015-07-29T15:52:07Z</dcterms:modified>
</cp:coreProperties>
</file>