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2" r:id="rId3"/>
    <p:sldId id="265" r:id="rId4"/>
    <p:sldId id="294" r:id="rId5"/>
    <p:sldId id="273" r:id="rId6"/>
    <p:sldId id="283" r:id="rId7"/>
    <p:sldId id="284" r:id="rId8"/>
    <p:sldId id="285" r:id="rId9"/>
    <p:sldId id="275" r:id="rId10"/>
    <p:sldId id="286" r:id="rId11"/>
    <p:sldId id="287" r:id="rId12"/>
    <p:sldId id="289" r:id="rId13"/>
    <p:sldId id="278" r:id="rId14"/>
    <p:sldId id="280" r:id="rId15"/>
    <p:sldId id="281" r:id="rId16"/>
    <p:sldId id="290" r:id="rId17"/>
    <p:sldId id="279" r:id="rId18"/>
    <p:sldId id="291" r:id="rId19"/>
    <p:sldId id="292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362" autoAdjust="0"/>
    <p:restoredTop sz="99875" autoAdjust="0"/>
  </p:normalViewPr>
  <p:slideViewPr>
    <p:cSldViewPr snapToGrid="0" snapToObjects="1" showGuides="1">
      <p:cViewPr>
        <p:scale>
          <a:sx n="90" d="100"/>
          <a:sy n="90" d="100"/>
        </p:scale>
        <p:origin x="-608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11/2/16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PREx</a:t>
            </a:r>
            <a:r>
              <a:rPr lang="en-US" dirty="0" smtClean="0"/>
              <a:t>-II Collaboration Meeting, February 26, 2016, Jefferson Lab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1470025"/>
          </a:xfrm>
        </p:spPr>
        <p:txBody>
          <a:bodyPr/>
          <a:lstStyle/>
          <a:p>
            <a:r>
              <a:rPr lang="en-US" dirty="0" smtClean="0"/>
              <a:t>CEBAF Source and Injector Upgrade Status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Moller Collaboration Meeting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November 11-12, 2016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Joe Grames</a:t>
            </a:r>
          </a:p>
          <a:p>
            <a:r>
              <a:rPr lang="en-US" dirty="0" smtClean="0"/>
              <a:t>Center for Injectors and Sources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Gun2 Operation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44899"/>
            <a:ext cx="904522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Gun HV power supply may now remain ON in Power Permit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May anticipate improved reliability, monitoring and charge lifetime</a:t>
            </a:r>
          </a:p>
        </p:txBody>
      </p:sp>
      <p:pic>
        <p:nvPicPr>
          <p:cNvPr id="7" name="Picture 6" descr="16113064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9357" r="14557" b="7613"/>
          <a:stretch/>
        </p:blipFill>
        <p:spPr>
          <a:xfrm>
            <a:off x="2586690" y="2173111"/>
            <a:ext cx="5475111" cy="4219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757" y="2723897"/>
            <a:ext cx="210964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Spring 2016 Run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32" y="5007075"/>
            <a:ext cx="199285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Fall 2016 Run</a:t>
            </a:r>
          </a:p>
        </p:txBody>
      </p:sp>
    </p:spTree>
    <p:extLst>
      <p:ext uri="{BB962C8B-B14F-4D97-AF65-F5344CB8AC3E}">
        <p14:creationId xmlns:p14="http://schemas.microsoft.com/office/powerpoint/2010/main" val="94770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smtClean="0"/>
              <a:t>Delivering Spin in 12 </a:t>
            </a:r>
            <a:r>
              <a:rPr lang="en-US" sz="3600" b="1" dirty="0" err="1" smtClean="0"/>
              <a:t>GeV</a:t>
            </a:r>
            <a:r>
              <a:rPr lang="en-US" sz="3600" b="1" dirty="0" smtClean="0"/>
              <a:t> era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844899"/>
            <a:ext cx="9045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Spring 2016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Elegant model w/ synchrotron radiation to predict energy @ dipoles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Hall A arc energy measurement (+0.23% above machine value)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Integrated spin precession from injector to Hall A</a:t>
            </a:r>
          </a:p>
        </p:txBody>
      </p:sp>
      <p:pic>
        <p:nvPicPr>
          <p:cNvPr id="9" name="Picture 8" descr="160317438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399405"/>
            <a:ext cx="4719846" cy="3583708"/>
          </a:xfrm>
          <a:prstGeom prst="rect">
            <a:avLst/>
          </a:prstGeom>
        </p:spPr>
      </p:pic>
      <p:pic>
        <p:nvPicPr>
          <p:cNvPr id="10" name="Picture 9" descr="160317438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0" y="2452016"/>
            <a:ext cx="4543778" cy="35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0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smtClean="0"/>
              <a:t>Delivering Spin in 12 </a:t>
            </a:r>
            <a:r>
              <a:rPr lang="en-US" sz="3600" b="1" dirty="0" err="1" smtClean="0"/>
              <a:t>GeV</a:t>
            </a:r>
            <a:r>
              <a:rPr lang="en-US" sz="3600" b="1" dirty="0" smtClean="0"/>
              <a:t> era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844899"/>
            <a:ext cx="90452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Fall 2016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LINACS reduced 4% to 1050 MeV for gradient headroom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Hall A arc energy measurement (+0.19% above machine value)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Elegant model and spin precession for Hall A @ 4</a:t>
            </a:r>
            <a:r>
              <a:rPr lang="en-US" sz="2400" baseline="30000" dirty="0" smtClean="0">
                <a:solidFill>
                  <a:prstClr val="black"/>
                </a:solidFill>
              </a:rPr>
              <a:t>th</a:t>
            </a:r>
            <a:r>
              <a:rPr lang="en-US" sz="2400" dirty="0" smtClean="0">
                <a:solidFill>
                  <a:prstClr val="black"/>
                </a:solidFill>
              </a:rPr>
              <a:t> pass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Without spin dance Moller measurement indicate high polarization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Investigation about discrepancy in LINAC/ARC energy calibration</a:t>
            </a:r>
          </a:p>
        </p:txBody>
      </p:sp>
      <p:pic>
        <p:nvPicPr>
          <p:cNvPr id="8" name="Picture 7" descr="Screen Shot 2016-11-02 at 1.2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40" y="3305355"/>
            <a:ext cx="5659138" cy="2911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00" y="4173399"/>
            <a:ext cx="189514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Hall A Moller @ 4</a:t>
            </a:r>
            <a:r>
              <a:rPr lang="en-US" sz="2400" baseline="30000" dirty="0" smtClean="0">
                <a:latin typeface="Arial"/>
                <a:cs typeface="Arial"/>
              </a:rPr>
              <a:t>th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pass 8516 MeV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(11/1/16)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45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2192" r="721" b="13184"/>
          <a:stretch/>
        </p:blipFill>
        <p:spPr bwMode="auto">
          <a:xfrm>
            <a:off x="-11784" y="854189"/>
            <a:ext cx="9146030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11508" r="38677" b="11660"/>
          <a:stretch/>
        </p:blipFill>
        <p:spPr bwMode="auto">
          <a:xfrm>
            <a:off x="420939" y="3728093"/>
            <a:ext cx="8285615" cy="255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6692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CEBAF Upgrade Testing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auto">
          <a:xfrm>
            <a:off x="145011" y="3312594"/>
            <a:ext cx="295943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TESTING MORE ROBUST (&gt;300KV</a:t>
            </a:r>
            <a:r>
              <a:rPr lang="en-US" b="1" dirty="0">
                <a:solidFill>
                  <a:srgbClr val="FF0000"/>
                </a:solidFill>
                <a:latin typeface="Helvetica" pitchFamily="34" charset="0"/>
              </a:rPr>
              <a:t>)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INVERTED GUN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57778" y="3932239"/>
            <a:ext cx="522111" cy="9595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r="6665"/>
          <a:stretch/>
        </p:blipFill>
        <p:spPr>
          <a:xfrm>
            <a:off x="6060729" y="4313239"/>
            <a:ext cx="2547050" cy="1871559"/>
          </a:xfrm>
          <a:prstGeom prst="rect">
            <a:avLst/>
          </a:prstGeom>
        </p:spPr>
      </p:pic>
      <p:sp>
        <p:nvSpPr>
          <p:cNvPr id="13" name="Rectangle 68"/>
          <p:cNvSpPr>
            <a:spLocks noChangeArrowheads="1"/>
          </p:cNvSpPr>
          <p:nvPr/>
        </p:nvSpPr>
        <p:spPr bwMode="auto">
          <a:xfrm>
            <a:off x="6060729" y="3653874"/>
            <a:ext cx="295943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COMMISSIONING NEW 2/7 CELL CRYOUNIT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23667" y="4209238"/>
            <a:ext cx="134179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3683001" y="3589593"/>
            <a:ext cx="1923467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TEST 200KV WIEN FILTER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979333" y="4209238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8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- CEBAF/ILC 200 kV Inverted Gun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011" y="989506"/>
            <a:ext cx="878732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Developed and ready for installation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/>
                <a:cs typeface="Arial"/>
              </a:rPr>
              <a:t>Commissioned at Test Cave to 225 kV w/o field emission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/>
                <a:cs typeface="Arial"/>
              </a:rPr>
              <a:t>Large grain </a:t>
            </a:r>
            <a:r>
              <a:rPr lang="en-US" sz="2400" dirty="0" err="1" smtClean="0">
                <a:latin typeface="Arial"/>
                <a:cs typeface="Arial"/>
              </a:rPr>
              <a:t>Niboium</a:t>
            </a:r>
            <a:r>
              <a:rPr lang="en-US" sz="2400" dirty="0" smtClean="0">
                <a:latin typeface="Arial"/>
                <a:cs typeface="Arial"/>
              </a:rPr>
              <a:t> electrode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80213" y="2929864"/>
            <a:ext cx="4263787" cy="3269448"/>
            <a:chOff x="3652974" y="3449669"/>
            <a:chExt cx="4263787" cy="3124200"/>
          </a:xfrm>
        </p:grpSpPr>
        <p:grpSp>
          <p:nvGrpSpPr>
            <p:cNvPr id="7" name="Group 10"/>
            <p:cNvGrpSpPr/>
            <p:nvPr/>
          </p:nvGrpSpPr>
          <p:grpSpPr>
            <a:xfrm>
              <a:off x="3652974" y="3449669"/>
              <a:ext cx="3505200" cy="3124200"/>
              <a:chOff x="3352800" y="1371600"/>
              <a:chExt cx="3505200" cy="31242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3352800" y="1371600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3" name="Group 20"/>
                <p:cNvGrpSpPr/>
                <p:nvPr/>
              </p:nvGrpSpPr>
              <p:grpSpPr>
                <a:xfrm>
                  <a:off x="3352800" y="1371600"/>
                  <a:ext cx="3505200" cy="3124200"/>
                  <a:chOff x="5257800" y="3505200"/>
                  <a:chExt cx="3505200" cy="3124200"/>
                </a:xfrm>
              </p:grpSpPr>
              <p:pic>
                <p:nvPicPr>
                  <p:cNvPr id="1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505200"/>
                    <a:ext cx="3505200" cy="30787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6" name="Rectangle 15"/>
                  <p:cNvSpPr/>
                  <p:nvPr/>
                </p:nvSpPr>
                <p:spPr>
                  <a:xfrm>
                    <a:off x="8153400" y="6248400"/>
                    <a:ext cx="533400" cy="381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4" name="TextBox 13"/>
                <p:cNvSpPr txBox="1"/>
                <p:nvPr/>
              </p:nvSpPr>
              <p:spPr>
                <a:xfrm>
                  <a:off x="4391968" y="2384809"/>
                  <a:ext cx="6976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0070C0"/>
                      </a:solidFill>
                      <a:latin typeface="Calibri" pitchFamily="34" charset="0"/>
                    </a:rPr>
                    <a:t>-200kV</a:t>
                  </a:r>
                  <a:endParaRPr lang="en-US" sz="1400" dirty="0">
                    <a:solidFill>
                      <a:srgbClr val="0070C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2" name="Right Arrow 11"/>
              <p:cNvSpPr/>
              <p:nvPr/>
            </p:nvSpPr>
            <p:spPr bwMode="auto">
              <a:xfrm>
                <a:off x="5638800" y="2895600"/>
                <a:ext cx="1066800" cy="152400"/>
              </a:xfrm>
              <a:prstGeom prst="rightArrow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smtClean="0">
                  <a:solidFill>
                    <a:prstClr val="black"/>
                  </a:solidFill>
                  <a:latin typeface="Time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219134" y="4743023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</a:rPr>
                <a:t>light in</a:t>
              </a:r>
              <a:endParaRPr lang="en-US" sz="1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21237" y="4896534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9BBB59">
                      <a:lumMod val="50000"/>
                    </a:srgbClr>
                  </a:solidFill>
                  <a:latin typeface="Calibri" pitchFamily="34" charset="0"/>
                </a:rPr>
                <a:t>e</a:t>
              </a:r>
              <a:r>
                <a:rPr lang="en-US" sz="1400" b="1" dirty="0" smtClean="0">
                  <a:solidFill>
                    <a:srgbClr val="9BBB59">
                      <a:lumMod val="50000"/>
                    </a:srgbClr>
                  </a:solidFill>
                  <a:latin typeface="Calibri" pitchFamily="34" charset="0"/>
                </a:rPr>
                <a:t>- out</a:t>
              </a:r>
              <a:endParaRPr lang="en-US" sz="1400" b="1" dirty="0">
                <a:solidFill>
                  <a:srgbClr val="9BBB59">
                    <a:lumMod val="50000"/>
                  </a:srgbClr>
                </a:solidFill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97610" y="6188255"/>
              <a:ext cx="1231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latin typeface="Calibri" pitchFamily="34" charset="0"/>
                </a:rPr>
                <a:t>photocathode</a:t>
              </a:r>
              <a:endParaRPr lang="en-US" sz="1400" b="1" dirty="0">
                <a:solidFill>
                  <a:srgbClr val="7030A0"/>
                </a:solidFill>
                <a:latin typeface="Calibri" pitchFamily="34" charset="0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 bwMode="auto">
          <a:xfrm flipH="1">
            <a:off x="6826857" y="4569557"/>
            <a:ext cx="1033347" cy="161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6752380" y="4576564"/>
            <a:ext cx="0" cy="16244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endCxn id="12" idx="1"/>
          </p:cNvCxnSpPr>
          <p:nvPr/>
        </p:nvCxnSpPr>
        <p:spPr>
          <a:xfrm rot="16200000" flipV="1">
            <a:off x="7063597" y="4707076"/>
            <a:ext cx="1171560" cy="966328"/>
          </a:xfrm>
          <a:prstGeom prst="curvedConnector4">
            <a:avLst>
              <a:gd name="adj1" fmla="val 46597"/>
              <a:gd name="adj2" fmla="val 123657"/>
            </a:avLst>
          </a:prstGeom>
          <a:ln w="9525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11" y="2857078"/>
            <a:ext cx="4347705" cy="3260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53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99898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- Higher Voltage Polarized Source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7310573" y="3864196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46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9" y="2062872"/>
            <a:ext cx="5833399" cy="43750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5677" y="966052"/>
            <a:ext cx="2818323" cy="3046909"/>
            <a:chOff x="14501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1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5011" y="836606"/>
            <a:ext cx="5679109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Benefits of higher gun voltage will be tested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Stiffer beam leads to less loss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Higher voltage reduces improves QE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Rapid energy gain reduces ionization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36489" y="2342983"/>
            <a:ext cx="16815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450kV HVPS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Tested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20059" y="5218827"/>
            <a:ext cx="204414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HV Chamber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Baked ~2E-12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4716" y="2342983"/>
            <a:ext cx="26571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Prep Chamber ready for activation</a:t>
            </a:r>
          </a:p>
        </p:txBody>
      </p:sp>
    </p:spTree>
    <p:extLst>
      <p:ext uri="{BB962C8B-B14F-4D97-AF65-F5344CB8AC3E}">
        <p14:creationId xmlns:p14="http://schemas.microsoft.com/office/powerpoint/2010/main" val="359747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200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keV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 Wien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48394"/>
            <a:ext cx="90545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UITF will provide opportunity for </a:t>
            </a:r>
            <a:r>
              <a:rPr lang="en-US" sz="2400" dirty="0" smtClean="0">
                <a:latin typeface="Arial"/>
                <a:cs typeface="Arial"/>
              </a:rPr>
              <a:t>200 </a:t>
            </a:r>
            <a:r>
              <a:rPr lang="en-US" sz="2400" dirty="0" err="1" smtClean="0">
                <a:latin typeface="Arial"/>
                <a:cs typeface="Arial"/>
              </a:rPr>
              <a:t>keV</a:t>
            </a:r>
            <a:r>
              <a:rPr lang="en-US" sz="2400" dirty="0" smtClean="0">
                <a:latin typeface="Arial"/>
                <a:cs typeface="Arial"/>
              </a:rPr>
              <a:t> Wien characterization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10A magnet limits 200 </a:t>
            </a:r>
            <a:r>
              <a:rPr lang="en-US" sz="2000" dirty="0" err="1" smtClean="0">
                <a:latin typeface="Arial"/>
                <a:cs typeface="Arial"/>
              </a:rPr>
              <a:t>keV</a:t>
            </a:r>
            <a:r>
              <a:rPr lang="en-US" sz="2000" dirty="0" smtClean="0">
                <a:latin typeface="Arial"/>
                <a:cs typeface="Arial"/>
              </a:rPr>
              <a:t> spin precession to ~65 </a:t>
            </a:r>
            <a:r>
              <a:rPr lang="en-US" sz="2000" dirty="0" err="1" smtClean="0">
                <a:latin typeface="Arial"/>
                <a:cs typeface="Arial"/>
              </a:rPr>
              <a:t>deg</a:t>
            </a:r>
            <a:endParaRPr lang="en-US" sz="2000" dirty="0" smtClean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Jay proposed (JLAB-TN-15-032) to retrofit new 20A magnet coils to extend capability to higher beam energy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Successfully tested HV feed thru to 20kV and polished the electrodes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8" y="3012528"/>
            <a:ext cx="6688667" cy="335158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56274"/>
              </p:ext>
            </p:extLst>
          </p:nvPr>
        </p:nvGraphicFramePr>
        <p:xfrm>
          <a:off x="5324246" y="2864420"/>
          <a:ext cx="3494982" cy="1624992"/>
        </p:xfrm>
        <a:graphic>
          <a:graphicData uri="http://schemas.openxmlformats.org/drawingml/2006/table">
            <a:tbl>
              <a:tblPr/>
              <a:tblGrid>
                <a:gridCol w="1740192"/>
                <a:gridCol w="527626"/>
                <a:gridCol w="613582"/>
                <a:gridCol w="613582"/>
              </a:tblGrid>
              <a:tr h="27083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6788.51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Magnet Current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- New CEBAF Injector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Cryounit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M:\asd\asddata\CryomoduleAssembly\pictures\QCM\DSC_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4" y="2908617"/>
            <a:ext cx="3924510" cy="25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452" y="918949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2016 Commissioning at Test Lab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Summer – Cryostat assembled + </a:t>
            </a:r>
            <a:r>
              <a:rPr lang="en-US" sz="2400" dirty="0" err="1" smtClean="0">
                <a:latin typeface="Arial"/>
                <a:cs typeface="Arial"/>
              </a:rPr>
              <a:t>cryo</a:t>
            </a:r>
            <a:r>
              <a:rPr lang="en-US" sz="2400" dirty="0" smtClean="0">
                <a:latin typeface="Arial"/>
                <a:cs typeface="Arial"/>
              </a:rPr>
              <a:t> @ UITF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Fall – SRF commissioned to 20 MV/m @ CMTF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Winter – Install @ UITF, planned up to ~8 MeV (klystrons)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567" y="5731103"/>
            <a:ext cx="822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Installation timeline at CEBAF in advance of Moller TBD</a:t>
            </a:r>
            <a:endParaRPr lang="en-US" sz="2800" i="1" dirty="0"/>
          </a:p>
        </p:txBody>
      </p:sp>
      <p:pic>
        <p:nvPicPr>
          <p:cNvPr id="2" name="Picture 1" descr="IMG_462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5843" r="15586" b="24074"/>
          <a:stretch/>
        </p:blipFill>
        <p:spPr>
          <a:xfrm>
            <a:off x="4352084" y="2646275"/>
            <a:ext cx="4435237" cy="30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Photocathode R&amp;D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452" y="918949"/>
            <a:ext cx="8871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Testing benefits of Standard vs. DBR </a:t>
            </a:r>
            <a:r>
              <a:rPr lang="en-US" sz="2400" dirty="0" err="1" smtClean="0">
                <a:latin typeface="Arial"/>
                <a:cs typeface="Arial"/>
              </a:rPr>
              <a:t>GaAs</a:t>
            </a:r>
            <a:r>
              <a:rPr lang="en-US" sz="2400" dirty="0" smtClean="0">
                <a:latin typeface="Arial"/>
                <a:cs typeface="Arial"/>
              </a:rPr>
              <a:t>/</a:t>
            </a:r>
            <a:r>
              <a:rPr lang="en-US" sz="2400" dirty="0" err="1" smtClean="0">
                <a:latin typeface="Arial"/>
                <a:cs typeface="Arial"/>
              </a:rPr>
              <a:t>GaAsP</a:t>
            </a:r>
            <a:r>
              <a:rPr lang="en-US" sz="2400" dirty="0" smtClean="0">
                <a:latin typeface="Arial"/>
                <a:cs typeface="Arial"/>
              </a:rPr>
              <a:t> SSL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Standard photocathode: </a:t>
            </a:r>
            <a:r>
              <a:rPr lang="en-US" sz="2000" dirty="0"/>
              <a:t>absorption in the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&lt; 5%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DBR </a:t>
            </a:r>
            <a:r>
              <a:rPr lang="en-US" sz="2000" dirty="0"/>
              <a:t>photocathode : absorption in the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&gt;20</a:t>
            </a:r>
            <a:r>
              <a:rPr lang="en-US" sz="2000" dirty="0" smtClean="0"/>
              <a:t>%</a:t>
            </a:r>
            <a:endParaRPr lang="en-US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1222248" y="2233136"/>
            <a:ext cx="664167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9493" y="5846802"/>
            <a:ext cx="241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Non-DBR photocathode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3784" y="5835610"/>
            <a:ext cx="195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DBR photocathode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– Photocathode R&amp;D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06" y="938050"/>
            <a:ext cx="8871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High polarization photocathodes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Standard high QE photocathode w/ polarization &gt; 90%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Test DBR photocathode for reliability and lifetime before CEBAF option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28120" y="2303937"/>
            <a:ext cx="5633862" cy="4035213"/>
            <a:chOff x="2494139" y="2683933"/>
            <a:chExt cx="4421011" cy="2903502"/>
          </a:xfrm>
        </p:grpSpPr>
        <p:pic>
          <p:nvPicPr>
            <p:cNvPr id="9" name="Picture 8" descr="J:\JLab\my paper\DBR SL\GaAs-GaAsP with DBR study_latex_letter version\experiment_resul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40"/>
            <a:stretch/>
          </p:blipFill>
          <p:spPr bwMode="auto">
            <a:xfrm>
              <a:off x="2508250" y="5277555"/>
              <a:ext cx="4406900" cy="30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J:\JLab\my paper\DBR SL\GaAs-GaAsP with DBR study_latex_letter version\experiment_resul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56"/>
            <a:stretch/>
          </p:blipFill>
          <p:spPr bwMode="auto">
            <a:xfrm>
              <a:off x="2494139" y="2683933"/>
              <a:ext cx="4406900" cy="25512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17982" y="2515603"/>
            <a:ext cx="3794760" cy="21269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latin typeface="+mn-lt"/>
              </a:rPr>
              <a:t>At 776 nm:</a:t>
            </a:r>
          </a:p>
          <a:p>
            <a:r>
              <a:rPr lang="en-US" sz="2400" dirty="0" smtClean="0">
                <a:latin typeface="+mn-lt"/>
              </a:rPr>
              <a:t>Standard</a:t>
            </a:r>
          </a:p>
          <a:p>
            <a:pPr lvl="1"/>
            <a:r>
              <a:rPr lang="en-US" sz="2200" dirty="0" smtClean="0">
                <a:latin typeface="+mn-lt"/>
              </a:rPr>
              <a:t>QE = 0.89%</a:t>
            </a:r>
          </a:p>
          <a:p>
            <a:pPr lvl="1"/>
            <a:r>
              <a:rPr lang="en-US" sz="2200" dirty="0" smtClean="0">
                <a:latin typeface="+mn-lt"/>
              </a:rPr>
              <a:t>Polarization = 92%</a:t>
            </a:r>
          </a:p>
          <a:p>
            <a:r>
              <a:rPr lang="en-US" sz="2400" dirty="0" smtClean="0">
                <a:latin typeface="+mn-lt"/>
              </a:rPr>
              <a:t>DBR</a:t>
            </a:r>
          </a:p>
          <a:p>
            <a:pPr lvl="1"/>
            <a:r>
              <a:rPr lang="en-US" sz="2200" dirty="0" smtClean="0">
                <a:latin typeface="+mn-lt"/>
              </a:rPr>
              <a:t>QE = 6.4%</a:t>
            </a:r>
          </a:p>
          <a:p>
            <a:pPr lvl="1"/>
            <a:r>
              <a:rPr lang="en-US" sz="2200" dirty="0" smtClean="0">
                <a:latin typeface="+mn-lt"/>
              </a:rPr>
              <a:t>Polarization = 84%</a:t>
            </a:r>
          </a:p>
        </p:txBody>
      </p:sp>
    </p:spTree>
    <p:extLst>
      <p:ext uri="{BB962C8B-B14F-4D97-AF65-F5344CB8AC3E}">
        <p14:creationId xmlns:p14="http://schemas.microsoft.com/office/powerpoint/2010/main" val="3169678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8444" y="1086555"/>
            <a:ext cx="5442516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CEBAF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4-Hall Laser Upgrade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Gun2 Operation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Delivering Spin in 12 </a:t>
            </a:r>
            <a:r>
              <a:rPr lang="en-US" sz="3200" dirty="0" err="1" smtClean="0"/>
              <a:t>GeV</a:t>
            </a:r>
            <a:r>
              <a:rPr lang="en-US" sz="3200" dirty="0" smtClean="0"/>
              <a:t> era</a:t>
            </a:r>
          </a:p>
          <a:p>
            <a:endParaRPr lang="en-US" sz="3200" dirty="0"/>
          </a:p>
          <a:p>
            <a:r>
              <a:rPr lang="en-US" sz="3200" dirty="0" smtClean="0"/>
              <a:t>UITF – CEBAF Injector Upgrade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Gun Status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200 </a:t>
            </a:r>
            <a:r>
              <a:rPr lang="en-US" sz="3200" dirty="0" err="1" smtClean="0"/>
              <a:t>keV</a:t>
            </a:r>
            <a:r>
              <a:rPr lang="en-US" sz="3200" dirty="0" smtClean="0"/>
              <a:t> Wien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Upgrade </a:t>
            </a:r>
            <a:r>
              <a:rPr lang="en-US" sz="3200" dirty="0" err="1" smtClean="0"/>
              <a:t>Cryounit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Photocathode R&amp;D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38" y="6692"/>
            <a:ext cx="8332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Summary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8" y="1001480"/>
            <a:ext cx="91341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CEBAF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Source is operating reliability w/ high polarization and QE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Charge lifetime is good at typical Moller current, possible gain from HVPS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4-Laser upgrade went well, will complete LLRF this Winter, then test delivery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000" b="1" dirty="0" smtClean="0"/>
              <a:t>UITF Injector Upgrade Activities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CEBAF Upgrade 200 </a:t>
            </a:r>
            <a:r>
              <a:rPr lang="en-US" sz="2000" dirty="0"/>
              <a:t>kV “tee” inverted gun is </a:t>
            </a:r>
            <a:r>
              <a:rPr lang="en-US" sz="2000" dirty="0" smtClean="0"/>
              <a:t>ready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Higher voltage polarized gun w/ spherical electrode soon tested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200kV Wien filter modification in </a:t>
            </a:r>
            <a:r>
              <a:rPr lang="en-US" sz="2000" dirty="0" smtClean="0"/>
              <a:t>progress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New </a:t>
            </a:r>
            <a:r>
              <a:rPr lang="en-US" sz="2000" dirty="0" err="1" smtClean="0"/>
              <a:t>cryounit</a:t>
            </a:r>
            <a:r>
              <a:rPr lang="en-US" sz="2000" dirty="0" smtClean="0"/>
              <a:t> assembled and SRF commissioning completed, install soon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000" b="1" dirty="0" smtClean="0"/>
              <a:t>Not to forget</a:t>
            </a:r>
            <a:r>
              <a:rPr lang="is-IS" sz="2000" b="1" dirty="0" smtClean="0"/>
              <a:t>…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Final pass of Mott calibration before publication early 2017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Stewart platform development can </a:t>
            </a:r>
            <a:r>
              <a:rPr lang="en-US" sz="2000" dirty="0" smtClean="0"/>
              <a:t>proceed if test “owner” identified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Maybe some interest to test a 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 quad for spot size sensitivity?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PQB tests at UITF e.g. low-noise </a:t>
            </a:r>
            <a:r>
              <a:rPr lang="en-US" sz="2000"/>
              <a:t>receiver </a:t>
            </a:r>
            <a:r>
              <a:rPr lang="en-US" sz="2000" smtClean="0"/>
              <a:t>may be </a:t>
            </a:r>
            <a:r>
              <a:rPr lang="en-US" sz="2000" dirty="0"/>
              <a:t>considered</a:t>
            </a:r>
          </a:p>
        </p:txBody>
      </p:sp>
    </p:spTree>
    <p:extLst>
      <p:ext uri="{BB962C8B-B14F-4D97-AF65-F5344CB8AC3E}">
        <p14:creationId xmlns:p14="http://schemas.microsoft.com/office/powerpoint/2010/main" val="322882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333065"/>
              </p:ext>
            </p:extLst>
          </p:nvPr>
        </p:nvGraphicFramePr>
        <p:xfrm>
          <a:off x="620889" y="982601"/>
          <a:ext cx="7845779" cy="5158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465"/>
                <a:gridCol w="704504"/>
                <a:gridCol w="500721"/>
                <a:gridCol w="496608"/>
                <a:gridCol w="786266"/>
                <a:gridCol w="1068891"/>
                <a:gridCol w="776261"/>
                <a:gridCol w="791839"/>
                <a:gridCol w="951954"/>
                <a:gridCol w="76927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200" b="1" spc="-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Beam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Pol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(Length)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100" b="1" spc="-100" baseline="-25000" dirty="0" err="1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100" b="1" spc="-100" baseline="-25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100" b="1" spc="-10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err="1" smtClean="0">
                          <a:solidFill>
                            <a:schemeClr val="tx1"/>
                          </a:solidFill>
                        </a:rPr>
                        <a:t>Charg</a:t>
                      </a:r>
                      <a:endParaRPr lang="en-US" sz="11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 Asym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Position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Angle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100" b="1" spc="-100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100" b="1" spc="-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85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HAPPEx-I </a:t>
                      </a:r>
                      <a:endParaRPr lang="en-US" sz="1200" b="1" spc="-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(Achieved</a:t>
                      </a: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38.8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68.8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(15 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15,050</a:t>
                      </a:r>
                    </a:p>
                  </a:txBody>
                  <a:tcPr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G0-</a:t>
                      </a: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Forward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73.7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H </a:t>
                      </a:r>
                      <a:endParaRPr lang="en-US" sz="1100" b="1" spc="-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20 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3,000-40,000</a:t>
                      </a:r>
                    </a:p>
                  </a:txBody>
                  <a:tcPr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300±300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7±4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>
                          <a:latin typeface="+mn-lt"/>
                          <a:ea typeface="Times New Roman"/>
                          <a:cs typeface="Times New Roman"/>
                        </a:rPr>
                        <a:t>3±1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3.0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87.1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55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1,580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ym typeface="Wingdings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2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spc="-100" baseline="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3.484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89.4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100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23,800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>
                        <a:sym typeface="Wingdings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ym typeface="Wingdings"/>
                        </a:rPr>
                        <a:t>200±10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>
                          <a:sym typeface="Wingdings"/>
                        </a:rPr>
                        <a:t>3</a:t>
                      </a: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>
                          <a:sym typeface="Wingdings"/>
                        </a:rPr>
                        <a:t>0.5±0.1</a:t>
                      </a:r>
                      <a:endParaRPr lang="en-US" sz="1100" b="1" spc="-1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&lt;10</a:t>
                      </a:r>
                      <a:r>
                        <a:rPr lang="en-US" sz="1100" b="1" spc="-1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015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PREx-</a:t>
                      </a: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Achieved)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1.056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89.2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(0.5 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mm)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657±60</a:t>
                      </a:r>
                    </a:p>
                  </a:txBody>
                  <a:tcPr marL="75259" marR="75259" marT="37630" marB="37630"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85±1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&lt;10</a:t>
                      </a:r>
                      <a:r>
                        <a:rPr lang="en-US" sz="1100" b="1" spc="-1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QWeak-I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1.155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89.0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180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(35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281±46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8±15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sym typeface="Wingdings"/>
                        </a:rPr>
                        <a:t>5±1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0.1±0.02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</a:t>
                      </a:r>
                      <a:r>
                        <a:rPr lang="en-US" sz="1100" b="1" spc="-100" baseline="30000" dirty="0" smtClean="0"/>
                        <a:t>-4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15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1.162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90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180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(35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234±5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&lt;2</a:t>
                      </a:r>
                      <a:r>
                        <a:rPr lang="en-US" sz="1100" b="1" spc="-100" dirty="0" smtClean="0">
                          <a:sym typeface="Wingdings"/>
                        </a:rPr>
                        <a:t>±1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&lt;30±3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</a:t>
                      </a:r>
                      <a:r>
                        <a:rPr lang="en-US" sz="1100" b="1" spc="-100" baseline="30000" dirty="0" smtClean="0"/>
                        <a:t>-4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56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200" b="1" spc="-100" dirty="0">
                          <a:latin typeface="+mn-lt"/>
                          <a:ea typeface="Times New Roman"/>
                          <a:cs typeface="Times New Roman"/>
                        </a:rPr>
                        <a:t>PREx-II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0.5mm)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>
                          <a:latin typeface="+mn-lt"/>
                          <a:ea typeface="Times New Roman"/>
                          <a:cs typeface="Times New Roman"/>
                        </a:rPr>
                        <a:t>500±15</a:t>
                      </a:r>
                    </a:p>
                  </a:txBody>
                  <a:tcPr marL="75259" marR="75259" marT="37630" marB="37630" anchor="ctr">
                    <a:cell3D prstMaterial="dkEdge">
                      <a:bevel w="114300" prst="artDeco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100±10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1±1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0.3±0.1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100" b="1" spc="-1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100" b="1" spc="-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</a:tr>
              <a:tr h="2428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spc="-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spc="-100" dirty="0" smtClean="0">
                          <a:solidFill>
                            <a:schemeClr val="tx1"/>
                          </a:solidFill>
                        </a:rPr>
                        <a:t>MOLLER</a:t>
                      </a:r>
                      <a:endParaRPr lang="en-US" sz="1200" b="1" spc="-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11.0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90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85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baseline="30000" dirty="0" smtClean="0"/>
                        <a:t>1</a:t>
                      </a:r>
                      <a:r>
                        <a:rPr lang="en-US" sz="1100" b="1" spc="-100" dirty="0" smtClean="0"/>
                        <a:t>H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dirty="0" smtClean="0"/>
                        <a:t>35.6±0.74</a:t>
                      </a:r>
                    </a:p>
                  </a:txBody>
                  <a:tcPr>
                    <a:cell3D prstMaterial="dkEdge">
                      <a:bevel w="114300" prst="artDeco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sym typeface="Wingdings"/>
                        </a:rPr>
                        <a:t>0.5±0.5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sym typeface="Wingdings"/>
                        </a:rPr>
                        <a:t>0.05±0.05</a:t>
                      </a:r>
                      <a:endParaRPr lang="en-US" sz="1100" b="1" spc="-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1" spc="-100" dirty="0" smtClean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spc="-100" dirty="0" smtClean="0"/>
                        <a:t>&lt;</a:t>
                      </a:r>
                      <a:r>
                        <a:rPr lang="en-US" sz="1100" b="1" spc="-100" dirty="0" smtClean="0">
                          <a:sym typeface="Wingdings"/>
                        </a:rPr>
                        <a:t>10</a:t>
                      </a:r>
                      <a:r>
                        <a:rPr lang="en-US" sz="1100" b="1" spc="-100" baseline="30000" dirty="0" smtClean="0">
                          <a:sym typeface="Wingdings"/>
                        </a:rPr>
                        <a:t>-4</a:t>
                      </a:r>
                      <a:endParaRPr lang="en-US" sz="1100" b="1" spc="-1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45012" y="0"/>
            <a:ext cx="7135762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CEBAF Polarized Electron Injector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572" y="5714997"/>
            <a:ext cx="7876463" cy="451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7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MOLLER Injector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pic>
        <p:nvPicPr>
          <p:cNvPr id="6" name="Picture 5" descr="C:\Users\jhenry\Desktop\print_screen\ScreenShot728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19" y="3154683"/>
            <a:ext cx="3967685" cy="19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Multiply 7"/>
          <p:cNvSpPr/>
          <p:nvPr/>
        </p:nvSpPr>
        <p:spPr bwMode="auto">
          <a:xfrm>
            <a:off x="6309341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155" y="2606049"/>
            <a:ext cx="4449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Replace 130kV gun with 200kV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Replace ¼ CM with an improved ¼ CM having an SRF capture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</a:t>
            </a:r>
            <a:r>
              <a:rPr lang="en-US" sz="2400" dirty="0" err="1" smtClean="0"/>
              <a:t>prebuncher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Upgrade Wien to 200 </a:t>
            </a:r>
            <a:r>
              <a:rPr lang="en-US" sz="2400" dirty="0" err="1" smtClean="0"/>
              <a:t>keV</a:t>
            </a:r>
            <a:r>
              <a:rPr lang="en-US" sz="2400" dirty="0" smtClean="0"/>
              <a:t> and improve spin flipper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More attention paid to </a:t>
            </a:r>
            <a:r>
              <a:rPr lang="en-US" sz="2400" dirty="0" err="1" smtClean="0"/>
              <a:t>beamline</a:t>
            </a:r>
            <a:r>
              <a:rPr lang="en-US" sz="2400" dirty="0" smtClean="0"/>
              <a:t> vacuum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3649" y="5094240"/>
            <a:ext cx="4444999" cy="1477328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Our new “1/4 </a:t>
            </a:r>
            <a:r>
              <a:rPr lang="en-US" dirty="0" err="1" smtClean="0"/>
              <a:t>cryomodule</a:t>
            </a:r>
            <a:r>
              <a:rPr lang="en-US" dirty="0" smtClean="0"/>
              <a:t>”:</a:t>
            </a:r>
          </a:p>
          <a:p>
            <a:pPr algn="ctr"/>
            <a:r>
              <a:rPr lang="en-US" dirty="0" smtClean="0"/>
              <a:t>2 cell capture section + 7 cell cavity,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hould provide 10 MeV beam and introduce no x/y coupling, allow better matching, more adiabatic damping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Laser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451555" y="1058168"/>
            <a:ext cx="8396112" cy="512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5929" y="1178832"/>
            <a:ext cx="21177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Summer 2016</a:t>
            </a:r>
          </a:p>
        </p:txBody>
      </p:sp>
    </p:spTree>
    <p:extLst>
      <p:ext uri="{BB962C8B-B14F-4D97-AF65-F5344CB8AC3E}">
        <p14:creationId xmlns:p14="http://schemas.microsoft.com/office/powerpoint/2010/main" val="248292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Laser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87779"/>
            <a:ext cx="89434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Fall 2016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Each laser is manually configurable to a 249.5 or 499 MHz RF spigot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Ops can ‘assign’ any laser to any hall e.g. now : Laser C =&gt; Hall 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Only 3 RF spigots presently available</a:t>
            </a:r>
          </a:p>
        </p:txBody>
      </p:sp>
      <p:pic>
        <p:nvPicPr>
          <p:cNvPr id="7" name="Picture 6" descr="laser_fre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4439"/>
            <a:ext cx="9144000" cy="3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Laser Upgrade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" y="1254668"/>
            <a:ext cx="90845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January 2017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New LLRF system with 4-spigots, one per laser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Remote control to change laser rep rate (laser + RF)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Provide phase control at each frequency (now all done at 499 MHz)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Spring 2017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Planned simultaneous 4-Hall beam test (if all Halls ready)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We anticipate 3-beam chopper will be limiting factor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Injector group (</a:t>
            </a:r>
            <a:r>
              <a:rPr lang="en-US" sz="2400" dirty="0" err="1" smtClean="0"/>
              <a:t>Kazimi</a:t>
            </a:r>
            <a:r>
              <a:rPr lang="en-US" sz="2400" dirty="0" smtClean="0"/>
              <a:t>) is working on scheme for new 4-Hall chopper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010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Gun2 Operation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44" y="943677"/>
            <a:ext cx="881554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Spring/Fall </a:t>
            </a:r>
            <a:r>
              <a:rPr lang="en-US" sz="2400" b="1" dirty="0">
                <a:solidFill>
                  <a:prstClr val="black"/>
                </a:solidFill>
              </a:rPr>
              <a:t>2016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cs typeface="Arial"/>
              </a:rPr>
              <a:t>SSL </a:t>
            </a:r>
            <a:r>
              <a:rPr lang="en-US" sz="2400" dirty="0" err="1" smtClean="0">
                <a:cs typeface="Arial"/>
              </a:rPr>
              <a:t>GaAs</a:t>
            </a:r>
            <a:r>
              <a:rPr lang="en-US" sz="2400" dirty="0" smtClean="0">
                <a:cs typeface="Arial"/>
              </a:rPr>
              <a:t>/</a:t>
            </a:r>
            <a:r>
              <a:rPr lang="en-US" sz="2400" dirty="0" err="1" smtClean="0">
                <a:cs typeface="Arial"/>
              </a:rPr>
              <a:t>GaAsP</a:t>
            </a:r>
            <a:r>
              <a:rPr lang="en-US" sz="2400" dirty="0" smtClean="0">
                <a:cs typeface="Arial"/>
              </a:rPr>
              <a:t> SVT #5756</a:t>
            </a:r>
            <a:r>
              <a:rPr lang="en-US" sz="2400" dirty="0">
                <a:cs typeface="Arial"/>
              </a:rPr>
              <a:t>-</a:t>
            </a:r>
            <a:r>
              <a:rPr lang="en-US" sz="2400" dirty="0" smtClean="0">
                <a:cs typeface="Arial"/>
              </a:rPr>
              <a:t>4  (Polarization ~ 87%)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cs typeface="Arial"/>
              </a:rPr>
              <a:t>No heat/activation over Summer SAD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pic>
        <p:nvPicPr>
          <p:cNvPr id="9" name="Picture 8" descr="qeTool-gp_outPkqDiU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24022" b="16050"/>
          <a:stretch/>
        </p:blipFill>
        <p:spPr>
          <a:xfrm>
            <a:off x="4412876" y="2832842"/>
            <a:ext cx="4674361" cy="3446600"/>
          </a:xfrm>
          <a:prstGeom prst="rect">
            <a:avLst/>
          </a:prstGeom>
        </p:spPr>
      </p:pic>
      <p:pic>
        <p:nvPicPr>
          <p:cNvPr id="10" name="Picture 9" descr="qeTool-gp_outpiHap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3251" r="2263" b="16050"/>
          <a:stretch/>
        </p:blipFill>
        <p:spPr>
          <a:xfrm>
            <a:off x="71012" y="2790509"/>
            <a:ext cx="4346222" cy="344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745" y="2762287"/>
            <a:ext cx="10289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Jun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34" y="2762287"/>
            <a:ext cx="10632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Sep 2016</a:t>
            </a:r>
          </a:p>
        </p:txBody>
      </p:sp>
    </p:spTree>
    <p:extLst>
      <p:ext uri="{BB962C8B-B14F-4D97-AF65-F5344CB8AC3E}">
        <p14:creationId xmlns:p14="http://schemas.microsoft.com/office/powerpoint/2010/main" val="115665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Gun2 Operation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444" y="943677"/>
            <a:ext cx="881554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Gun2 operating at -130 kV without any problems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Charge lifetime &gt;100C with average current 70-80 </a:t>
            </a:r>
            <a:r>
              <a:rPr lang="en-US" sz="24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A</a:t>
            </a:r>
          </a:p>
        </p:txBody>
      </p:sp>
      <p:pic>
        <p:nvPicPr>
          <p:cNvPr id="16" name="Picture 15" descr="161022185.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45869" r="67228" b="12442"/>
          <a:stretch/>
        </p:blipFill>
        <p:spPr>
          <a:xfrm>
            <a:off x="384946" y="2302790"/>
            <a:ext cx="8208720" cy="3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3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977</TotalTime>
  <Words>1278</Words>
  <Application>Microsoft Macintosh PowerPoint</Application>
  <PresentationFormat>On-screen Show (4:3)</PresentationFormat>
  <Paragraphs>365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JLabPowerPointMain-3</vt:lpstr>
      <vt:lpstr>CEBAF Source and Injector Upgrade Status  Moller Collaboration Meeting November 11-12, 2016</vt:lpstr>
      <vt:lpstr>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Joe Grames</cp:lastModifiedBy>
  <cp:revision>126</cp:revision>
  <dcterms:created xsi:type="dcterms:W3CDTF">2016-01-11T21:08:07Z</dcterms:created>
  <dcterms:modified xsi:type="dcterms:W3CDTF">2016-11-02T20:15:31Z</dcterms:modified>
</cp:coreProperties>
</file>