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309" r:id="rId2"/>
    <p:sldId id="308" r:id="rId3"/>
    <p:sldId id="319" r:id="rId4"/>
    <p:sldId id="318" r:id="rId5"/>
    <p:sldId id="326" r:id="rId6"/>
    <p:sldId id="320" r:id="rId7"/>
    <p:sldId id="321" r:id="rId8"/>
    <p:sldId id="322" r:id="rId9"/>
    <p:sldId id="323" r:id="rId10"/>
    <p:sldId id="324" r:id="rId11"/>
    <p:sldId id="325" r:id="rId12"/>
    <p:sldId id="327" r:id="rId13"/>
    <p:sldId id="328" r:id="rId14"/>
    <p:sldId id="329" r:id="rId15"/>
    <p:sldId id="330" r:id="rId16"/>
    <p:sldId id="332" r:id="rId17"/>
    <p:sldId id="333" r:id="rId18"/>
    <p:sldId id="33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4" autoAdjust="0"/>
    <p:restoredTop sz="96405" autoAdjust="0"/>
  </p:normalViewPr>
  <p:slideViewPr>
    <p:cSldViewPr snapToGrid="0" snapToObjects="1">
      <p:cViewPr varScale="1">
        <p:scale>
          <a:sx n="81" d="100"/>
          <a:sy n="81" d="100"/>
        </p:scale>
        <p:origin x="144" y="66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January 3,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January 3,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January 3,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jeffersonlab.sharepoint.com/sites/OpsDocs/Docs/fast_feedback_restore_proc.pdf" TargetMode="External"/><Relationship Id="rId2" Type="http://schemas.openxmlformats.org/officeDocument/2006/relationships/hyperlink" Target="https://tasklists.jlab.org/bslist/tasks/11006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3" y="1720793"/>
            <a:ext cx="3722400" cy="3246670"/>
          </a:xfrm>
        </p:spPr>
        <p:txBody>
          <a:bodyPr/>
          <a:lstStyle/>
          <a:p>
            <a:r>
              <a:rPr lang="en-US" dirty="0"/>
              <a:t>Quick review of test from December 19, 2023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dirty="0"/>
              <a:t>2024/01/03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Ryan Bodenstein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23ED420-10F5-14E0-377E-8704387AB7A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68" t="-168" r="1082" b="11127"/>
          <a:stretch/>
        </p:blipFill>
        <p:spPr>
          <a:xfrm>
            <a:off x="4165582" y="2399239"/>
            <a:ext cx="7410333" cy="272749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3E6E4C-72BD-DF36-C4B4-312E2CA2FD25}"/>
              </a:ext>
            </a:extLst>
          </p:cNvPr>
          <p:cNvSpPr txBox="1"/>
          <p:nvPr/>
        </p:nvSpPr>
        <p:spPr>
          <a:xfrm>
            <a:off x="4767625" y="5126730"/>
            <a:ext cx="6206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tasklists.jlab.org</a:t>
            </a:r>
            <a:r>
              <a:rPr lang="en-US" dirty="0"/>
              <a:t>/</a:t>
            </a:r>
            <a:r>
              <a:rPr lang="en-US" dirty="0" err="1"/>
              <a:t>bslist</a:t>
            </a:r>
            <a:r>
              <a:rPr lang="en-US" dirty="0"/>
              <a:t>/tasks/110062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569446B-B993-B5B5-5F8D-73B7052E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12" y="966047"/>
            <a:ext cx="5429492" cy="509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After selecting BPMs (3C07 and 3C16)</a:t>
            </a:r>
          </a:p>
          <a:p>
            <a:pPr lvl="1"/>
            <a:r>
              <a:rPr lang="en-US" dirty="0"/>
              <a:t>After turning on RF Feedback (3C12)</a:t>
            </a:r>
          </a:p>
          <a:p>
            <a:pPr lvl="1"/>
            <a:r>
              <a:rPr lang="en-US" dirty="0"/>
              <a:t>After ramping to 10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Ramping to 15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20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25 </a:t>
            </a:r>
            <a:r>
              <a:rPr lang="en-US" dirty="0" err="1"/>
              <a:t>uA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59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E611DAA-AA8F-E59D-9095-0688BA08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10" y="966046"/>
            <a:ext cx="5429493" cy="509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After selecting BPMs (3C07 and 3C16)</a:t>
            </a:r>
          </a:p>
          <a:p>
            <a:pPr lvl="1"/>
            <a:r>
              <a:rPr lang="en-US" dirty="0"/>
              <a:t>After turning on RF Feedback (3C12)</a:t>
            </a:r>
          </a:p>
          <a:p>
            <a:pPr lvl="1"/>
            <a:r>
              <a:rPr lang="en-US" dirty="0"/>
              <a:t>After ramping to 10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Ramping to 15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20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25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30 </a:t>
            </a:r>
            <a:r>
              <a:rPr lang="en-US" dirty="0" err="1"/>
              <a:t>uA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0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more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2914967" cy="5381694"/>
          </a:xfrm>
        </p:spPr>
        <p:txBody>
          <a:bodyPr/>
          <a:lstStyle/>
          <a:p>
            <a:r>
              <a:rPr lang="en-US" dirty="0"/>
              <a:t>Current ramping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86AB393-CE5E-F72B-09AA-A81C496DE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56" y="1220350"/>
            <a:ext cx="8579845" cy="47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591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729FA1F-59F6-6D31-42E6-F3F2A9822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53" y="1220348"/>
            <a:ext cx="8579847" cy="475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more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2914967" cy="5381694"/>
          </a:xfrm>
        </p:spPr>
        <p:txBody>
          <a:bodyPr/>
          <a:lstStyle/>
          <a:p>
            <a:r>
              <a:rPr lang="en-US" dirty="0"/>
              <a:t>BPM Readings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51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CFC6029-0326-417A-73BE-7BA93034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52" y="1220347"/>
            <a:ext cx="8579848" cy="47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more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2914967" cy="5381694"/>
          </a:xfrm>
        </p:spPr>
        <p:txBody>
          <a:bodyPr/>
          <a:lstStyle/>
          <a:p>
            <a:r>
              <a:rPr lang="en-US" dirty="0"/>
              <a:t>Current ramping</a:t>
            </a:r>
          </a:p>
          <a:p>
            <a:r>
              <a:rPr lang="en-US" dirty="0"/>
              <a:t>BPM Readings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6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C07B116A-246F-058E-91A1-19F52C32B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50" y="1220347"/>
            <a:ext cx="8579849" cy="47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more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2914967" cy="5381694"/>
          </a:xfrm>
        </p:spPr>
        <p:txBody>
          <a:bodyPr/>
          <a:lstStyle/>
          <a:p>
            <a:r>
              <a:rPr lang="en-US" dirty="0"/>
              <a:t>Energy Locks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04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23B41DF-7D7E-ADAC-7E49-9B40158A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49" y="1220345"/>
            <a:ext cx="8579850" cy="475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more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2914967" cy="5381694"/>
          </a:xfrm>
        </p:spPr>
        <p:txBody>
          <a:bodyPr/>
          <a:lstStyle/>
          <a:p>
            <a:r>
              <a:rPr lang="en-US" dirty="0"/>
              <a:t>Energy Locks</a:t>
            </a:r>
          </a:p>
          <a:p>
            <a:r>
              <a:rPr lang="en-US" dirty="0"/>
              <a:t>Upon turning on, see small difference with 2A </a:t>
            </a:r>
            <a:r>
              <a:rPr lang="en-US" dirty="0" err="1"/>
              <a:t>dp</a:t>
            </a:r>
            <a:r>
              <a:rPr lang="en-US" dirty="0"/>
              <a:t>/p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63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634DE8C-FF75-6B14-355F-C5D212D39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47" y="1220344"/>
            <a:ext cx="8579852" cy="475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more details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9F551B-74C4-E415-CD1D-97278E61141A}"/>
              </a:ext>
            </a:extLst>
          </p:cNvPr>
          <p:cNvSpPr txBox="1">
            <a:spLocks/>
          </p:cNvSpPr>
          <p:nvPr/>
        </p:nvSpPr>
        <p:spPr>
          <a:xfrm>
            <a:off x="411893" y="966055"/>
            <a:ext cx="2914967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Energy Locks</a:t>
            </a:r>
          </a:p>
          <a:p>
            <a:r>
              <a:rPr lang="en-US" dirty="0"/>
              <a:t>Upon turning on, see small difference with 2A </a:t>
            </a:r>
            <a:r>
              <a:rPr lang="en-US" dirty="0" err="1"/>
              <a:t>dp</a:t>
            </a:r>
            <a:r>
              <a:rPr lang="en-US" dirty="0"/>
              <a:t>/p</a:t>
            </a:r>
          </a:p>
          <a:p>
            <a:r>
              <a:rPr lang="en-US" dirty="0"/>
              <a:t>As ramping current, energy feedback persists</a:t>
            </a:r>
          </a:p>
        </p:txBody>
      </p:sp>
    </p:spTree>
    <p:extLst>
      <p:ext uri="{BB962C8B-B14F-4D97-AF65-F5344CB8AC3E}">
        <p14:creationId xmlns:p14="http://schemas.microsoft.com/office/powerpoint/2010/main" val="2854819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perform the FFTs and other analysis available through the FFB system.	</a:t>
            </a:r>
          </a:p>
          <a:p>
            <a:pPr lvl="1"/>
            <a:r>
              <a:rPr lang="en-US" dirty="0"/>
              <a:t>This test only focused on the startup procedure to make sure things worked. </a:t>
            </a:r>
          </a:p>
          <a:p>
            <a:pPr lvl="1"/>
            <a:endParaRPr lang="en-US" dirty="0"/>
          </a:p>
          <a:p>
            <a:r>
              <a:rPr lang="en-US" dirty="0"/>
              <a:t>Should run FFB during regular operations.</a:t>
            </a:r>
          </a:p>
          <a:p>
            <a:pPr lvl="1"/>
            <a:r>
              <a:rPr lang="en-US" dirty="0"/>
              <a:t>This will give insights into long-operation performance of the hardware</a:t>
            </a:r>
          </a:p>
          <a:p>
            <a:pPr lvl="1"/>
            <a:r>
              <a:rPr lang="en-US" dirty="0"/>
              <a:t>Will allow for analysis of system (FFTs,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lvl="1"/>
            <a:r>
              <a:rPr lang="en-US" dirty="0"/>
              <a:t>Should allow for more stable beam to halls</a:t>
            </a:r>
          </a:p>
          <a:p>
            <a:endParaRPr lang="en-US" dirty="0"/>
          </a:p>
          <a:p>
            <a:r>
              <a:rPr lang="en-US" dirty="0"/>
              <a:t>Should run with Hall A, and take relevant data to be sure background levels are appropriate.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1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Test?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Essentially, go through the restoration procedures and make sure it works.</a:t>
            </a:r>
          </a:p>
          <a:p>
            <a:r>
              <a:rPr lang="en-US" dirty="0">
                <a:hlinkClick r:id="rId2"/>
              </a:rPr>
              <a:t>https://tasklists.jlab.org/bslist/tasks/110062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Note: we had to run in Hall C instead, as it was the only hall available for the tests.</a:t>
            </a:r>
          </a:p>
          <a:p>
            <a:r>
              <a:rPr lang="en-US" dirty="0"/>
              <a:t>The procedure is here:</a:t>
            </a:r>
          </a:p>
          <a:p>
            <a:pPr lvl="1"/>
            <a:r>
              <a:rPr lang="en-US" dirty="0">
                <a:hlinkClick r:id="rId3"/>
              </a:rPr>
              <a:t>https://jeffersonlab.sharepoint.com/sites/OpsDocs/Docs/fast_feedback_restore_proc.pdf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A2C58-953C-EE95-D592-87A4C8F93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6050" y="3204543"/>
            <a:ext cx="6059386" cy="290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8889B3-3B4D-46AC-5F47-7757B04FD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0" y="966055"/>
            <a:ext cx="5429487" cy="509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04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After selecting BPMs (3C07 and 3C16)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3586F94-A235-E9D3-4C3E-477AB83E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83" y="1508119"/>
            <a:ext cx="5938724" cy="38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240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0E01ECC7-60F7-7041-F041-2FCC33AE7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19" y="966055"/>
            <a:ext cx="5429487" cy="509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After selecting BPMs (3C07 and 3C16)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09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6C91754-394B-6E13-B761-28B4BDC6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18" y="966053"/>
            <a:ext cx="5429488" cy="50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After selecting BPMs (3C07 and 3C16)</a:t>
            </a:r>
          </a:p>
          <a:p>
            <a:pPr lvl="1"/>
            <a:r>
              <a:rPr lang="en-US" dirty="0"/>
              <a:t>After turning on RF Feedback (3C12)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21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0AEE523-89AF-60D1-ECE4-15C2FBB51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16" y="966052"/>
            <a:ext cx="5429489" cy="509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After selecting BPMs (3C07 and 3C16)</a:t>
            </a:r>
          </a:p>
          <a:p>
            <a:pPr lvl="1"/>
            <a:r>
              <a:rPr lang="en-US" dirty="0"/>
              <a:t>After turning on RF Feedback (3C12)</a:t>
            </a:r>
          </a:p>
          <a:p>
            <a:pPr lvl="1"/>
            <a:r>
              <a:rPr lang="en-US" dirty="0"/>
              <a:t>After ramping to 10 </a:t>
            </a:r>
            <a:r>
              <a:rPr lang="en-US" dirty="0" err="1"/>
              <a:t>uA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7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3260FED8-80DE-3A84-ED25-E6D9A77A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15" y="966050"/>
            <a:ext cx="5429490" cy="509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After selecting BPMs (3C07 and 3C16)</a:t>
            </a:r>
          </a:p>
          <a:p>
            <a:pPr lvl="1"/>
            <a:r>
              <a:rPr lang="en-US" dirty="0"/>
              <a:t>After turning on RF Feedback (3C12)</a:t>
            </a:r>
          </a:p>
          <a:p>
            <a:pPr lvl="1"/>
            <a:r>
              <a:rPr lang="en-US" dirty="0"/>
              <a:t>After ramping to 10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Ramping to 15 </a:t>
            </a:r>
            <a:r>
              <a:rPr lang="en-US" dirty="0" err="1"/>
              <a:t>uA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74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7CE74C8-BEC3-A2B0-E690-A980429C9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13" y="966049"/>
            <a:ext cx="5429491" cy="50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How’d it go?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3" y="966055"/>
            <a:ext cx="5541436" cy="5381694"/>
          </a:xfrm>
        </p:spPr>
        <p:txBody>
          <a:bodyPr/>
          <a:lstStyle/>
          <a:p>
            <a:r>
              <a:rPr lang="en-US" dirty="0"/>
              <a:t>Swimmingly. There were a few parts of the restoration document that needed updating, but because Dennis Turner was present, we could go through the process pretty quickly.</a:t>
            </a:r>
          </a:p>
          <a:p>
            <a:r>
              <a:rPr lang="en-US" dirty="0"/>
              <a:t>Beam was set up by OPS as required in the procedure</a:t>
            </a:r>
          </a:p>
          <a:p>
            <a:pPr lvl="1"/>
            <a:r>
              <a:rPr lang="en-US" dirty="0"/>
              <a:t>CW beam to Hall C dump, 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After selecting BPMs (3C07 and 3C16)</a:t>
            </a:r>
          </a:p>
          <a:p>
            <a:pPr lvl="1"/>
            <a:r>
              <a:rPr lang="en-US" dirty="0"/>
              <a:t>After turning on RF Feedback (3C12)</a:t>
            </a:r>
          </a:p>
          <a:p>
            <a:pPr lvl="1"/>
            <a:r>
              <a:rPr lang="en-US" dirty="0"/>
              <a:t>After ramping to 10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Ramping to 15 </a:t>
            </a:r>
            <a:r>
              <a:rPr lang="en-US" dirty="0" err="1"/>
              <a:t>uA</a:t>
            </a:r>
            <a:endParaRPr lang="en-US" dirty="0"/>
          </a:p>
          <a:p>
            <a:pPr lvl="1"/>
            <a:r>
              <a:rPr lang="en-US" dirty="0"/>
              <a:t>20 </a:t>
            </a:r>
            <a:r>
              <a:rPr lang="en-US" dirty="0" err="1"/>
              <a:t>uA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Fast Feedback – Hall C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87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A882A44-BD45-E54C-97A2-21335EC1098D}" vid="{9B562076-44CF-284B-B4D4-036FBABD82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199</TotalTime>
  <Words>1046</Words>
  <Application>Microsoft Office PowerPoint</Application>
  <PresentationFormat>Widescreen</PresentationFormat>
  <Paragraphs>136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.PingFangSC-Regular</vt:lpstr>
      <vt:lpstr>Arial</vt:lpstr>
      <vt:lpstr>Calibri</vt:lpstr>
      <vt:lpstr>PingFangSC-Regular</vt:lpstr>
      <vt:lpstr>Office Theme</vt:lpstr>
      <vt:lpstr>Fast Feedback – Hall C Test</vt:lpstr>
      <vt:lpstr>What was the Test?</vt:lpstr>
      <vt:lpstr>How’d it go?</vt:lpstr>
      <vt:lpstr>How’d it go?</vt:lpstr>
      <vt:lpstr>How’d it go?</vt:lpstr>
      <vt:lpstr>How’d it go?</vt:lpstr>
      <vt:lpstr>How’d it go?</vt:lpstr>
      <vt:lpstr>How’d it go?</vt:lpstr>
      <vt:lpstr>How’d it go?</vt:lpstr>
      <vt:lpstr>How’d it go?</vt:lpstr>
      <vt:lpstr>How’d it go?</vt:lpstr>
      <vt:lpstr>A few more details</vt:lpstr>
      <vt:lpstr>A few more details</vt:lpstr>
      <vt:lpstr>A few more details</vt:lpstr>
      <vt:lpstr>A few more details</vt:lpstr>
      <vt:lpstr>A few more details</vt:lpstr>
      <vt:lpstr>A few more details</vt:lpstr>
      <vt:lpstr>What’s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Feedback – Hall C Test</dc:title>
  <dc:creator>Ryan Bodenstein</dc:creator>
  <cp:lastModifiedBy>Riad Suleiman</cp:lastModifiedBy>
  <cp:revision>20</cp:revision>
  <dcterms:created xsi:type="dcterms:W3CDTF">2024-01-02T16:39:51Z</dcterms:created>
  <dcterms:modified xsi:type="dcterms:W3CDTF">2024-01-03T14:11:59Z</dcterms:modified>
</cp:coreProperties>
</file>