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8" r:id="rId6"/>
    <p:sldId id="257" r:id="rId7"/>
    <p:sldId id="267" r:id="rId8"/>
    <p:sldId id="268" r:id="rId9"/>
    <p:sldId id="269" r:id="rId10"/>
    <p:sldId id="270" r:id="rId11"/>
    <p:sldId id="277" r:id="rId12"/>
    <p:sldId id="272" r:id="rId13"/>
    <p:sldId id="276" r:id="rId14"/>
    <p:sldId id="274" r:id="rId15"/>
    <p:sldId id="275" r:id="rId16"/>
    <p:sldId id="264" r:id="rId17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989" autoAdjust="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 HABET" userId="4b95c22b-4c75-40e1-a2b3-5b679cf79235" providerId="ADAL" clId="{1E307592-AD60-473C-AAB2-AED56E3BEC20}"/>
    <pc:docChg chg="undo redo custSel modSld">
      <pc:chgData name="Sami HABET" userId="4b95c22b-4c75-40e1-a2b3-5b679cf79235" providerId="ADAL" clId="{1E307592-AD60-473C-AAB2-AED56E3BEC20}" dt="2022-11-16T15:40:20.477" v="49" actId="20577"/>
      <pc:docMkLst>
        <pc:docMk/>
      </pc:docMkLst>
      <pc:sldChg chg="modSp">
        <pc:chgData name="Sami HABET" userId="4b95c22b-4c75-40e1-a2b3-5b679cf79235" providerId="ADAL" clId="{1E307592-AD60-473C-AAB2-AED56E3BEC20}" dt="2022-11-16T15:40:20.477" v="49" actId="20577"/>
        <pc:sldMkLst>
          <pc:docMk/>
          <pc:sldMk cId="3735797634" sldId="257"/>
        </pc:sldMkLst>
        <pc:spChg chg="mod">
          <ac:chgData name="Sami HABET" userId="4b95c22b-4c75-40e1-a2b3-5b679cf79235" providerId="ADAL" clId="{1E307592-AD60-473C-AAB2-AED56E3BEC20}" dt="2022-11-16T15:40:20.477" v="49" actId="20577"/>
          <ac:spMkLst>
            <pc:docMk/>
            <pc:sldMk cId="3735797634" sldId="257"/>
            <ac:spMk id="5" creationId="{A0FA9982-CC48-87C8-808C-D8DA52B5A89A}"/>
          </ac:spMkLst>
        </pc:spChg>
      </pc:sldChg>
      <pc:sldChg chg="modSp">
        <pc:chgData name="Sami HABET" userId="4b95c22b-4c75-40e1-a2b3-5b679cf79235" providerId="ADAL" clId="{1E307592-AD60-473C-AAB2-AED56E3BEC20}" dt="2022-11-16T15:37:24.549" v="1" actId="790"/>
        <pc:sldMkLst>
          <pc:docMk/>
          <pc:sldMk cId="4023965012" sldId="264"/>
        </pc:sldMkLst>
        <pc:spChg chg="mod">
          <ac:chgData name="Sami HABET" userId="4b95c22b-4c75-40e1-a2b3-5b679cf79235" providerId="ADAL" clId="{1E307592-AD60-473C-AAB2-AED56E3BEC20}" dt="2022-11-16T15:37:24.549" v="1" actId="790"/>
          <ac:spMkLst>
            <pc:docMk/>
            <pc:sldMk cId="4023965012" sldId="264"/>
            <ac:spMk id="6" creationId="{91134EBA-1908-4B0F-9B3E-28CA155DE8DA}"/>
          </ac:spMkLst>
        </pc:spChg>
      </pc:sldChg>
      <pc:sldChg chg="modSp">
        <pc:chgData name="Sami HABET" userId="4b95c22b-4c75-40e1-a2b3-5b679cf79235" providerId="ADAL" clId="{1E307592-AD60-473C-AAB2-AED56E3BEC20}" dt="2022-11-16T15:38:58.189" v="13" actId="20577"/>
        <pc:sldMkLst>
          <pc:docMk/>
          <pc:sldMk cId="1871827102" sldId="278"/>
        </pc:sldMkLst>
        <pc:spChg chg="mod">
          <ac:chgData name="Sami HABET" userId="4b95c22b-4c75-40e1-a2b3-5b679cf79235" providerId="ADAL" clId="{1E307592-AD60-473C-AAB2-AED56E3BEC20}" dt="2022-11-16T15:38:58.189" v="13" actId="20577"/>
          <ac:spMkLst>
            <pc:docMk/>
            <pc:sldMk cId="1871827102" sldId="278"/>
            <ac:spMk id="3" creationId="{404F13B8-B65A-46E4-B559-9AB13598CC3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000F1-48C6-4366-B2BB-7A3A51D4930C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FB9138-C9F4-4347-98C8-E18D169EE998}">
      <dgm:prSet/>
      <dgm:spPr/>
      <dgm:t>
        <a:bodyPr/>
        <a:lstStyle/>
        <a:p>
          <a:r>
            <a:rPr lang="fr-FR" dirty="0"/>
            <a:t>The </a:t>
          </a:r>
          <a:r>
            <a:rPr lang="fr-FR" dirty="0" err="1"/>
            <a:t>same</a:t>
          </a:r>
          <a:r>
            <a:rPr lang="fr-FR" dirty="0"/>
            <a:t> </a:t>
          </a:r>
          <a:r>
            <a:rPr lang="fr-FR" dirty="0" err="1"/>
            <a:t>parameters</a:t>
          </a:r>
          <a:r>
            <a:rPr lang="fr-FR" dirty="0"/>
            <a:t> </a:t>
          </a:r>
          <a:r>
            <a:rPr lang="fr-FR" dirty="0" err="1"/>
            <a:t>than</a:t>
          </a:r>
          <a:r>
            <a:rPr lang="fr-FR" dirty="0"/>
            <a:t> in ELEGANT</a:t>
          </a:r>
          <a:endParaRPr lang="en-US" dirty="0"/>
        </a:p>
      </dgm:t>
    </dgm:pt>
    <dgm:pt modelId="{CE4BCF0D-F6BA-4A24-A006-D84CD2118CD6}" type="parTrans" cxnId="{45393A1F-5AE7-4CDC-B630-9417B3EFC56A}">
      <dgm:prSet/>
      <dgm:spPr/>
      <dgm:t>
        <a:bodyPr/>
        <a:lstStyle/>
        <a:p>
          <a:endParaRPr lang="en-US"/>
        </a:p>
      </dgm:t>
    </dgm:pt>
    <dgm:pt modelId="{CBB2A13E-46A1-4788-85D8-6CE40F86C0D7}" type="sibTrans" cxnId="{45393A1F-5AE7-4CDC-B630-9417B3EFC56A}">
      <dgm:prSet/>
      <dgm:spPr/>
      <dgm:t>
        <a:bodyPr/>
        <a:lstStyle/>
        <a:p>
          <a:endParaRPr lang="en-US"/>
        </a:p>
      </dgm:t>
    </dgm:pt>
    <dgm:pt modelId="{957B9C09-F3F3-47DC-89ED-D981425C6B85}">
      <dgm:prSet/>
      <dgm:spPr/>
      <dgm:t>
        <a:bodyPr/>
        <a:lstStyle/>
        <a:p>
          <a:r>
            <a:rPr lang="fr-FR" dirty="0"/>
            <a:t>The </a:t>
          </a:r>
          <a:r>
            <a:rPr lang="fr-FR" dirty="0" err="1"/>
            <a:t>magnetic</a:t>
          </a:r>
          <a:r>
            <a:rPr lang="fr-FR" dirty="0"/>
            <a:t> </a:t>
          </a:r>
          <a:r>
            <a:rPr lang="fr-FR" dirty="0" err="1"/>
            <a:t>field</a:t>
          </a:r>
          <a:r>
            <a:rPr lang="fr-FR" dirty="0"/>
            <a:t> </a:t>
          </a:r>
          <a:r>
            <a:rPr lang="fr-FR" dirty="0" err="1"/>
            <a:t>used</a:t>
          </a:r>
          <a:r>
            <a:rPr lang="fr-FR" dirty="0"/>
            <a:t> in the </a:t>
          </a:r>
          <a:r>
            <a:rPr lang="fr-FR" dirty="0" err="1"/>
            <a:t>optimization</a:t>
          </a:r>
          <a:r>
            <a:rPr lang="fr-FR" dirty="0"/>
            <a:t> </a:t>
          </a:r>
          <a:r>
            <a:rPr lang="fr-FR" dirty="0" err="1"/>
            <a:t>is</a:t>
          </a:r>
          <a:r>
            <a:rPr lang="fr-FR" dirty="0"/>
            <a:t> a hard </a:t>
          </a:r>
          <a:r>
            <a:rPr lang="fr-FR" dirty="0" err="1"/>
            <a:t>edge</a:t>
          </a:r>
          <a:r>
            <a:rPr lang="fr-FR" dirty="0"/>
            <a:t> model</a:t>
          </a:r>
          <a:endParaRPr lang="en-US" dirty="0"/>
        </a:p>
      </dgm:t>
    </dgm:pt>
    <dgm:pt modelId="{BB04190F-4D63-4EA8-A085-E568C1B3FC81}" type="parTrans" cxnId="{3160CCBE-7420-4933-B5B8-13C26E9DCB71}">
      <dgm:prSet/>
      <dgm:spPr/>
      <dgm:t>
        <a:bodyPr/>
        <a:lstStyle/>
        <a:p>
          <a:endParaRPr lang="en-US"/>
        </a:p>
      </dgm:t>
    </dgm:pt>
    <dgm:pt modelId="{33F87469-E1E8-40C0-9B0E-BE52793C1748}" type="sibTrans" cxnId="{3160CCBE-7420-4933-B5B8-13C26E9DCB71}">
      <dgm:prSet/>
      <dgm:spPr/>
      <dgm:t>
        <a:bodyPr/>
        <a:lstStyle/>
        <a:p>
          <a:endParaRPr lang="en-US"/>
        </a:p>
      </dgm:t>
    </dgm:pt>
    <dgm:pt modelId="{DBA42E4B-6771-490B-8B1C-F734C394D838}">
      <dgm:prSet/>
      <dgm:spPr/>
      <dgm:t>
        <a:bodyPr/>
        <a:lstStyle/>
        <a:p>
          <a:r>
            <a:rPr lang="fr-FR" dirty="0" err="1"/>
            <a:t>Cannot</a:t>
          </a:r>
          <a:r>
            <a:rPr lang="fr-FR" dirty="0"/>
            <a:t> use the </a:t>
          </a:r>
          <a:r>
            <a:rPr lang="fr-FR" dirty="0" err="1"/>
            <a:t>field</a:t>
          </a:r>
          <a:r>
            <a:rPr lang="fr-FR" dirty="0"/>
            <a:t> </a:t>
          </a:r>
          <a:r>
            <a:rPr lang="fr-FR" dirty="0" err="1"/>
            <a:t>map</a:t>
          </a:r>
          <a:r>
            <a:rPr lang="fr-FR" dirty="0"/>
            <a:t> in </a:t>
          </a:r>
          <a:r>
            <a:rPr lang="fr-FR" dirty="0" err="1"/>
            <a:t>elegant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cavities</a:t>
          </a:r>
          <a:endParaRPr lang="en-US" dirty="0"/>
        </a:p>
      </dgm:t>
    </dgm:pt>
    <dgm:pt modelId="{600BDA4C-80E7-41B9-9040-5C97F07AD5F6}" type="parTrans" cxnId="{B37A5392-57CE-4C9D-AB79-4774B905E8F7}">
      <dgm:prSet/>
      <dgm:spPr/>
      <dgm:t>
        <a:bodyPr/>
        <a:lstStyle/>
        <a:p>
          <a:endParaRPr lang="en-US"/>
        </a:p>
      </dgm:t>
    </dgm:pt>
    <dgm:pt modelId="{7E5F6BC8-602E-417B-A240-BB82E15B2928}" type="sibTrans" cxnId="{B37A5392-57CE-4C9D-AB79-4774B905E8F7}">
      <dgm:prSet/>
      <dgm:spPr/>
      <dgm:t>
        <a:bodyPr/>
        <a:lstStyle/>
        <a:p>
          <a:endParaRPr lang="en-US"/>
        </a:p>
      </dgm:t>
    </dgm:pt>
    <dgm:pt modelId="{AF72E99A-66F3-4B4E-B382-77F49402796B}">
      <dgm:prSet/>
      <dgm:spPr/>
      <dgm:t>
        <a:bodyPr/>
        <a:lstStyle/>
        <a:p>
          <a:r>
            <a:rPr lang="fr-FR" dirty="0"/>
            <a:t>The Traveling </a:t>
          </a:r>
          <a:r>
            <a:rPr lang="fr-FR" dirty="0" err="1"/>
            <a:t>wave</a:t>
          </a:r>
          <a:r>
            <a:rPr lang="fr-FR" dirty="0"/>
            <a:t> </a:t>
          </a:r>
          <a:r>
            <a:rPr lang="fr-FR" dirty="0" err="1"/>
            <a:t>element</a:t>
          </a:r>
          <a:r>
            <a:rPr lang="fr-FR" dirty="0"/>
            <a:t> in </a:t>
          </a:r>
          <a:r>
            <a:rPr lang="fr-FR" dirty="0" err="1"/>
            <a:t>elegant</a:t>
          </a:r>
          <a:r>
            <a:rPr lang="fr-FR" dirty="0"/>
            <a:t> use the hard </a:t>
          </a:r>
          <a:r>
            <a:rPr lang="fr-FR" dirty="0" err="1"/>
            <a:t>edge</a:t>
          </a:r>
          <a:r>
            <a:rPr lang="fr-FR" dirty="0"/>
            <a:t> model</a:t>
          </a:r>
          <a:endParaRPr lang="en-US" dirty="0"/>
        </a:p>
      </dgm:t>
    </dgm:pt>
    <dgm:pt modelId="{ED58A4C9-A99E-47B5-B9D3-E55CF03492EB}" type="parTrans" cxnId="{E8CC02AD-740A-42FB-8939-9A9363E456E1}">
      <dgm:prSet/>
      <dgm:spPr/>
      <dgm:t>
        <a:bodyPr/>
        <a:lstStyle/>
        <a:p>
          <a:endParaRPr lang="en-US"/>
        </a:p>
      </dgm:t>
    </dgm:pt>
    <dgm:pt modelId="{5B41CB46-01B5-4E44-8953-1181CD94E078}" type="sibTrans" cxnId="{E8CC02AD-740A-42FB-8939-9A9363E456E1}">
      <dgm:prSet/>
      <dgm:spPr/>
      <dgm:t>
        <a:bodyPr/>
        <a:lstStyle/>
        <a:p>
          <a:endParaRPr lang="en-US"/>
        </a:p>
      </dgm:t>
    </dgm:pt>
    <dgm:pt modelId="{D8B9377C-7A98-4F94-9074-3D6D211BAAD2}">
      <dgm:prSet/>
      <dgm:spPr/>
      <dgm:t>
        <a:bodyPr/>
        <a:lstStyle/>
        <a:p>
          <a:r>
            <a:rPr lang="fr-FR"/>
            <a:t>What’s the equivalent magnetic field in GPT?</a:t>
          </a:r>
          <a:endParaRPr lang="en-US"/>
        </a:p>
      </dgm:t>
    </dgm:pt>
    <dgm:pt modelId="{8E4048EB-D4CA-4F31-BB62-989D3CA218D0}" type="parTrans" cxnId="{AB7F0BAD-BDA2-464D-B411-331D35D51159}">
      <dgm:prSet/>
      <dgm:spPr/>
      <dgm:t>
        <a:bodyPr/>
        <a:lstStyle/>
        <a:p>
          <a:endParaRPr lang="en-US"/>
        </a:p>
      </dgm:t>
    </dgm:pt>
    <dgm:pt modelId="{ED5A4566-7386-4655-BC38-340EF9F5AE3D}" type="sibTrans" cxnId="{AB7F0BAD-BDA2-464D-B411-331D35D51159}">
      <dgm:prSet/>
      <dgm:spPr/>
      <dgm:t>
        <a:bodyPr/>
        <a:lstStyle/>
        <a:p>
          <a:endParaRPr lang="en-US"/>
        </a:p>
      </dgm:t>
    </dgm:pt>
    <dgm:pt modelId="{3BC921EA-3C23-C64A-8B33-4703ADD5EACF}" type="pres">
      <dgm:prSet presAssocID="{85F000F1-48C6-4366-B2BB-7A3A51D4930C}" presName="diagram" presStyleCnt="0">
        <dgm:presLayoutVars>
          <dgm:dir/>
          <dgm:resizeHandles val="exact"/>
        </dgm:presLayoutVars>
      </dgm:prSet>
      <dgm:spPr/>
    </dgm:pt>
    <dgm:pt modelId="{C81F3085-8EF2-5746-9BE0-032F49E8A1BC}" type="pres">
      <dgm:prSet presAssocID="{2BFB9138-C9F4-4347-98C8-E18D169EE998}" presName="node" presStyleLbl="node1" presStyleIdx="0" presStyleCnt="5">
        <dgm:presLayoutVars>
          <dgm:bulletEnabled val="1"/>
        </dgm:presLayoutVars>
      </dgm:prSet>
      <dgm:spPr/>
    </dgm:pt>
    <dgm:pt modelId="{27341012-0F49-E540-AEF1-9DDD0CC47280}" type="pres">
      <dgm:prSet presAssocID="{CBB2A13E-46A1-4788-85D8-6CE40F86C0D7}" presName="sibTrans" presStyleCnt="0"/>
      <dgm:spPr/>
    </dgm:pt>
    <dgm:pt modelId="{A0C7EE60-69F0-C847-9666-4BE13E5D6792}" type="pres">
      <dgm:prSet presAssocID="{957B9C09-F3F3-47DC-89ED-D981425C6B85}" presName="node" presStyleLbl="node1" presStyleIdx="1" presStyleCnt="5">
        <dgm:presLayoutVars>
          <dgm:bulletEnabled val="1"/>
        </dgm:presLayoutVars>
      </dgm:prSet>
      <dgm:spPr/>
    </dgm:pt>
    <dgm:pt modelId="{779AC01D-18E1-3E46-BCCC-43C0346281BA}" type="pres">
      <dgm:prSet presAssocID="{33F87469-E1E8-40C0-9B0E-BE52793C1748}" presName="sibTrans" presStyleCnt="0"/>
      <dgm:spPr/>
    </dgm:pt>
    <dgm:pt modelId="{E6C3D30E-02E8-B347-8F2F-F47D9877424D}" type="pres">
      <dgm:prSet presAssocID="{DBA42E4B-6771-490B-8B1C-F734C394D838}" presName="node" presStyleLbl="node1" presStyleIdx="2" presStyleCnt="5">
        <dgm:presLayoutVars>
          <dgm:bulletEnabled val="1"/>
        </dgm:presLayoutVars>
      </dgm:prSet>
      <dgm:spPr/>
    </dgm:pt>
    <dgm:pt modelId="{F8863114-9FA7-E149-8FB1-E6F8D2B34DF6}" type="pres">
      <dgm:prSet presAssocID="{7E5F6BC8-602E-417B-A240-BB82E15B2928}" presName="sibTrans" presStyleCnt="0"/>
      <dgm:spPr/>
    </dgm:pt>
    <dgm:pt modelId="{C969FACC-81AC-3B4D-A006-E3BB6899451C}" type="pres">
      <dgm:prSet presAssocID="{AF72E99A-66F3-4B4E-B382-77F49402796B}" presName="node" presStyleLbl="node1" presStyleIdx="3" presStyleCnt="5">
        <dgm:presLayoutVars>
          <dgm:bulletEnabled val="1"/>
        </dgm:presLayoutVars>
      </dgm:prSet>
      <dgm:spPr/>
    </dgm:pt>
    <dgm:pt modelId="{8A08C636-B44F-D743-A77F-B10B21EB6A09}" type="pres">
      <dgm:prSet presAssocID="{5B41CB46-01B5-4E44-8953-1181CD94E078}" presName="sibTrans" presStyleCnt="0"/>
      <dgm:spPr/>
    </dgm:pt>
    <dgm:pt modelId="{47C9BFD9-5ECB-1242-8E06-FA1F03F056B7}" type="pres">
      <dgm:prSet presAssocID="{D8B9377C-7A98-4F94-9074-3D6D211BAAD2}" presName="node" presStyleLbl="node1" presStyleIdx="4" presStyleCnt="5">
        <dgm:presLayoutVars>
          <dgm:bulletEnabled val="1"/>
        </dgm:presLayoutVars>
      </dgm:prSet>
      <dgm:spPr/>
    </dgm:pt>
  </dgm:ptLst>
  <dgm:cxnLst>
    <dgm:cxn modelId="{132EF314-3033-7E43-A967-708E6699C90F}" type="presOf" srcId="{957B9C09-F3F3-47DC-89ED-D981425C6B85}" destId="{A0C7EE60-69F0-C847-9666-4BE13E5D6792}" srcOrd="0" destOrd="0" presId="urn:microsoft.com/office/officeart/2005/8/layout/default"/>
    <dgm:cxn modelId="{45393A1F-5AE7-4CDC-B630-9417B3EFC56A}" srcId="{85F000F1-48C6-4366-B2BB-7A3A51D4930C}" destId="{2BFB9138-C9F4-4347-98C8-E18D169EE998}" srcOrd="0" destOrd="0" parTransId="{CE4BCF0D-F6BA-4A24-A006-D84CD2118CD6}" sibTransId="{CBB2A13E-46A1-4788-85D8-6CE40F86C0D7}"/>
    <dgm:cxn modelId="{32983727-AD64-0E42-903A-772763A82069}" type="presOf" srcId="{D8B9377C-7A98-4F94-9074-3D6D211BAAD2}" destId="{47C9BFD9-5ECB-1242-8E06-FA1F03F056B7}" srcOrd="0" destOrd="0" presId="urn:microsoft.com/office/officeart/2005/8/layout/default"/>
    <dgm:cxn modelId="{9E11A061-9DF2-964B-99E7-71B8577EF090}" type="presOf" srcId="{AF72E99A-66F3-4B4E-B382-77F49402796B}" destId="{C969FACC-81AC-3B4D-A006-E3BB6899451C}" srcOrd="0" destOrd="0" presId="urn:microsoft.com/office/officeart/2005/8/layout/default"/>
    <dgm:cxn modelId="{B37A5392-57CE-4C9D-AB79-4774B905E8F7}" srcId="{85F000F1-48C6-4366-B2BB-7A3A51D4930C}" destId="{DBA42E4B-6771-490B-8B1C-F734C394D838}" srcOrd="2" destOrd="0" parTransId="{600BDA4C-80E7-41B9-9040-5C97F07AD5F6}" sibTransId="{7E5F6BC8-602E-417B-A240-BB82E15B2928}"/>
    <dgm:cxn modelId="{E8CC02AD-740A-42FB-8939-9A9363E456E1}" srcId="{85F000F1-48C6-4366-B2BB-7A3A51D4930C}" destId="{AF72E99A-66F3-4B4E-B382-77F49402796B}" srcOrd="3" destOrd="0" parTransId="{ED58A4C9-A99E-47B5-B9D3-E55CF03492EB}" sibTransId="{5B41CB46-01B5-4E44-8953-1181CD94E078}"/>
    <dgm:cxn modelId="{AB7F0BAD-BDA2-464D-B411-331D35D51159}" srcId="{85F000F1-48C6-4366-B2BB-7A3A51D4930C}" destId="{D8B9377C-7A98-4F94-9074-3D6D211BAAD2}" srcOrd="4" destOrd="0" parTransId="{8E4048EB-D4CA-4F31-BB62-989D3CA218D0}" sibTransId="{ED5A4566-7386-4655-BC38-340EF9F5AE3D}"/>
    <dgm:cxn modelId="{3160CCBE-7420-4933-B5B8-13C26E9DCB71}" srcId="{85F000F1-48C6-4366-B2BB-7A3A51D4930C}" destId="{957B9C09-F3F3-47DC-89ED-D981425C6B85}" srcOrd="1" destOrd="0" parTransId="{BB04190F-4D63-4EA8-A085-E568C1B3FC81}" sibTransId="{33F87469-E1E8-40C0-9B0E-BE52793C1748}"/>
    <dgm:cxn modelId="{C830F5CE-191A-434C-8625-D74362B64F11}" type="presOf" srcId="{DBA42E4B-6771-490B-8B1C-F734C394D838}" destId="{E6C3D30E-02E8-B347-8F2F-F47D9877424D}" srcOrd="0" destOrd="0" presId="urn:microsoft.com/office/officeart/2005/8/layout/default"/>
    <dgm:cxn modelId="{CCE4BFD3-EE0D-0E45-8CDC-495A43D67F74}" type="presOf" srcId="{85F000F1-48C6-4366-B2BB-7A3A51D4930C}" destId="{3BC921EA-3C23-C64A-8B33-4703ADD5EACF}" srcOrd="0" destOrd="0" presId="urn:microsoft.com/office/officeart/2005/8/layout/default"/>
    <dgm:cxn modelId="{D6C682EA-D7C0-D446-8C13-CE768EF5459C}" type="presOf" srcId="{2BFB9138-C9F4-4347-98C8-E18D169EE998}" destId="{C81F3085-8EF2-5746-9BE0-032F49E8A1BC}" srcOrd="0" destOrd="0" presId="urn:microsoft.com/office/officeart/2005/8/layout/default"/>
    <dgm:cxn modelId="{0789C14D-3365-324A-BD87-1F9E15025683}" type="presParOf" srcId="{3BC921EA-3C23-C64A-8B33-4703ADD5EACF}" destId="{C81F3085-8EF2-5746-9BE0-032F49E8A1BC}" srcOrd="0" destOrd="0" presId="urn:microsoft.com/office/officeart/2005/8/layout/default"/>
    <dgm:cxn modelId="{167D936F-E098-7C49-B1DA-5F9535DBD571}" type="presParOf" srcId="{3BC921EA-3C23-C64A-8B33-4703ADD5EACF}" destId="{27341012-0F49-E540-AEF1-9DDD0CC47280}" srcOrd="1" destOrd="0" presId="urn:microsoft.com/office/officeart/2005/8/layout/default"/>
    <dgm:cxn modelId="{E569E437-6BE5-6549-8CF6-2A6C90D37FF4}" type="presParOf" srcId="{3BC921EA-3C23-C64A-8B33-4703ADD5EACF}" destId="{A0C7EE60-69F0-C847-9666-4BE13E5D6792}" srcOrd="2" destOrd="0" presId="urn:microsoft.com/office/officeart/2005/8/layout/default"/>
    <dgm:cxn modelId="{21FCFCB9-A2D7-8148-91B9-0464826C219E}" type="presParOf" srcId="{3BC921EA-3C23-C64A-8B33-4703ADD5EACF}" destId="{779AC01D-18E1-3E46-BCCC-43C0346281BA}" srcOrd="3" destOrd="0" presId="urn:microsoft.com/office/officeart/2005/8/layout/default"/>
    <dgm:cxn modelId="{9A434A74-73D0-2642-9FF3-BA550C25AA58}" type="presParOf" srcId="{3BC921EA-3C23-C64A-8B33-4703ADD5EACF}" destId="{E6C3D30E-02E8-B347-8F2F-F47D9877424D}" srcOrd="4" destOrd="0" presId="urn:microsoft.com/office/officeart/2005/8/layout/default"/>
    <dgm:cxn modelId="{1ED26525-FB0C-9C4F-A7C4-2C5852E7F90F}" type="presParOf" srcId="{3BC921EA-3C23-C64A-8B33-4703ADD5EACF}" destId="{F8863114-9FA7-E149-8FB1-E6F8D2B34DF6}" srcOrd="5" destOrd="0" presId="urn:microsoft.com/office/officeart/2005/8/layout/default"/>
    <dgm:cxn modelId="{3D5FF893-1FED-5E46-9B8A-AC4400D8EE13}" type="presParOf" srcId="{3BC921EA-3C23-C64A-8B33-4703ADD5EACF}" destId="{C969FACC-81AC-3B4D-A006-E3BB6899451C}" srcOrd="6" destOrd="0" presId="urn:microsoft.com/office/officeart/2005/8/layout/default"/>
    <dgm:cxn modelId="{F5F95D39-395B-EB45-A043-DA1F3979DB60}" type="presParOf" srcId="{3BC921EA-3C23-C64A-8B33-4703ADD5EACF}" destId="{8A08C636-B44F-D743-A77F-B10B21EB6A09}" srcOrd="7" destOrd="0" presId="urn:microsoft.com/office/officeart/2005/8/layout/default"/>
    <dgm:cxn modelId="{41F4D688-602A-AD47-A5CF-3CA85C2CE865}" type="presParOf" srcId="{3BC921EA-3C23-C64A-8B33-4703ADD5EACF}" destId="{47C9BFD9-5ECB-1242-8E06-FA1F03F056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F3085-8EF2-5746-9BE0-032F49E8A1BC}">
      <dsp:nvSpPr>
        <dsp:cNvPr id="0" name=""/>
        <dsp:cNvSpPr/>
      </dsp:nvSpPr>
      <dsp:spPr>
        <a:xfrm>
          <a:off x="225102" y="2172"/>
          <a:ext cx="2860678" cy="1716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The </a:t>
          </a:r>
          <a:r>
            <a:rPr lang="fr-FR" sz="2800" kern="1200" dirty="0" err="1"/>
            <a:t>same</a:t>
          </a:r>
          <a:r>
            <a:rPr lang="fr-FR" sz="2800" kern="1200" dirty="0"/>
            <a:t> </a:t>
          </a:r>
          <a:r>
            <a:rPr lang="fr-FR" sz="2800" kern="1200" dirty="0" err="1"/>
            <a:t>parameters</a:t>
          </a:r>
          <a:r>
            <a:rPr lang="fr-FR" sz="2800" kern="1200" dirty="0"/>
            <a:t> </a:t>
          </a:r>
          <a:r>
            <a:rPr lang="fr-FR" sz="2800" kern="1200" dirty="0" err="1"/>
            <a:t>than</a:t>
          </a:r>
          <a:r>
            <a:rPr lang="fr-FR" sz="2800" kern="1200" dirty="0"/>
            <a:t> in ELEGANT</a:t>
          </a:r>
          <a:endParaRPr lang="en-US" sz="2800" kern="1200" dirty="0"/>
        </a:p>
      </dsp:txBody>
      <dsp:txXfrm>
        <a:off x="225102" y="2172"/>
        <a:ext cx="2860678" cy="1716406"/>
      </dsp:txXfrm>
    </dsp:sp>
    <dsp:sp modelId="{A0C7EE60-69F0-C847-9666-4BE13E5D6792}">
      <dsp:nvSpPr>
        <dsp:cNvPr id="0" name=""/>
        <dsp:cNvSpPr/>
      </dsp:nvSpPr>
      <dsp:spPr>
        <a:xfrm>
          <a:off x="3371848" y="2172"/>
          <a:ext cx="2860678" cy="1716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The </a:t>
          </a:r>
          <a:r>
            <a:rPr lang="fr-FR" sz="2800" kern="1200" dirty="0" err="1"/>
            <a:t>magnetic</a:t>
          </a:r>
          <a:r>
            <a:rPr lang="fr-FR" sz="2800" kern="1200" dirty="0"/>
            <a:t> </a:t>
          </a:r>
          <a:r>
            <a:rPr lang="fr-FR" sz="2800" kern="1200" dirty="0" err="1"/>
            <a:t>field</a:t>
          </a:r>
          <a:r>
            <a:rPr lang="fr-FR" sz="2800" kern="1200" dirty="0"/>
            <a:t> </a:t>
          </a:r>
          <a:r>
            <a:rPr lang="fr-FR" sz="2800" kern="1200" dirty="0" err="1"/>
            <a:t>used</a:t>
          </a:r>
          <a:r>
            <a:rPr lang="fr-FR" sz="2800" kern="1200" dirty="0"/>
            <a:t> in the </a:t>
          </a:r>
          <a:r>
            <a:rPr lang="fr-FR" sz="2800" kern="1200" dirty="0" err="1"/>
            <a:t>optimization</a:t>
          </a:r>
          <a:r>
            <a:rPr lang="fr-FR" sz="2800" kern="1200" dirty="0"/>
            <a:t> </a:t>
          </a:r>
          <a:r>
            <a:rPr lang="fr-FR" sz="2800" kern="1200" dirty="0" err="1"/>
            <a:t>is</a:t>
          </a:r>
          <a:r>
            <a:rPr lang="fr-FR" sz="2800" kern="1200" dirty="0"/>
            <a:t> a hard </a:t>
          </a:r>
          <a:r>
            <a:rPr lang="fr-FR" sz="2800" kern="1200" dirty="0" err="1"/>
            <a:t>edge</a:t>
          </a:r>
          <a:r>
            <a:rPr lang="fr-FR" sz="2800" kern="1200" dirty="0"/>
            <a:t> model</a:t>
          </a:r>
          <a:endParaRPr lang="en-US" sz="2800" kern="1200" dirty="0"/>
        </a:p>
      </dsp:txBody>
      <dsp:txXfrm>
        <a:off x="3371848" y="2172"/>
        <a:ext cx="2860678" cy="1716406"/>
      </dsp:txXfrm>
    </dsp:sp>
    <dsp:sp modelId="{E6C3D30E-02E8-B347-8F2F-F47D9877424D}">
      <dsp:nvSpPr>
        <dsp:cNvPr id="0" name=""/>
        <dsp:cNvSpPr/>
      </dsp:nvSpPr>
      <dsp:spPr>
        <a:xfrm>
          <a:off x="6518594" y="2172"/>
          <a:ext cx="2860678" cy="1716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/>
            <a:t>Cannot</a:t>
          </a:r>
          <a:r>
            <a:rPr lang="fr-FR" sz="2800" kern="1200" dirty="0"/>
            <a:t> use the </a:t>
          </a:r>
          <a:r>
            <a:rPr lang="fr-FR" sz="2800" kern="1200" dirty="0" err="1"/>
            <a:t>field</a:t>
          </a:r>
          <a:r>
            <a:rPr lang="fr-FR" sz="2800" kern="1200" dirty="0"/>
            <a:t> </a:t>
          </a:r>
          <a:r>
            <a:rPr lang="fr-FR" sz="2800" kern="1200" dirty="0" err="1"/>
            <a:t>map</a:t>
          </a:r>
          <a:r>
            <a:rPr lang="fr-FR" sz="2800" kern="1200" dirty="0"/>
            <a:t> in </a:t>
          </a:r>
          <a:r>
            <a:rPr lang="fr-FR" sz="2800" kern="1200" dirty="0" err="1"/>
            <a:t>elegant</a:t>
          </a:r>
          <a:r>
            <a:rPr lang="fr-FR" sz="2800" kern="1200" dirty="0"/>
            <a:t> </a:t>
          </a:r>
          <a:r>
            <a:rPr lang="fr-FR" sz="2800" kern="1200" dirty="0" err="1"/>
            <a:t>with</a:t>
          </a:r>
          <a:r>
            <a:rPr lang="fr-FR" sz="2800" kern="1200" dirty="0"/>
            <a:t> </a:t>
          </a:r>
          <a:r>
            <a:rPr lang="fr-FR" sz="2800" kern="1200" dirty="0" err="1"/>
            <a:t>cavities</a:t>
          </a:r>
          <a:endParaRPr lang="en-US" sz="2800" kern="1200" dirty="0"/>
        </a:p>
      </dsp:txBody>
      <dsp:txXfrm>
        <a:off x="6518594" y="2172"/>
        <a:ext cx="2860678" cy="1716406"/>
      </dsp:txXfrm>
    </dsp:sp>
    <dsp:sp modelId="{C969FACC-81AC-3B4D-A006-E3BB6899451C}">
      <dsp:nvSpPr>
        <dsp:cNvPr id="0" name=""/>
        <dsp:cNvSpPr/>
      </dsp:nvSpPr>
      <dsp:spPr>
        <a:xfrm>
          <a:off x="1798475" y="2004647"/>
          <a:ext cx="2860678" cy="1716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The Traveling </a:t>
          </a:r>
          <a:r>
            <a:rPr lang="fr-FR" sz="2800" kern="1200" dirty="0" err="1"/>
            <a:t>wave</a:t>
          </a:r>
          <a:r>
            <a:rPr lang="fr-FR" sz="2800" kern="1200" dirty="0"/>
            <a:t> </a:t>
          </a:r>
          <a:r>
            <a:rPr lang="fr-FR" sz="2800" kern="1200" dirty="0" err="1"/>
            <a:t>element</a:t>
          </a:r>
          <a:r>
            <a:rPr lang="fr-FR" sz="2800" kern="1200" dirty="0"/>
            <a:t> in </a:t>
          </a:r>
          <a:r>
            <a:rPr lang="fr-FR" sz="2800" kern="1200" dirty="0" err="1"/>
            <a:t>elegant</a:t>
          </a:r>
          <a:r>
            <a:rPr lang="fr-FR" sz="2800" kern="1200" dirty="0"/>
            <a:t> use the hard </a:t>
          </a:r>
          <a:r>
            <a:rPr lang="fr-FR" sz="2800" kern="1200" dirty="0" err="1"/>
            <a:t>edge</a:t>
          </a:r>
          <a:r>
            <a:rPr lang="fr-FR" sz="2800" kern="1200" dirty="0"/>
            <a:t> model</a:t>
          </a:r>
          <a:endParaRPr lang="en-US" sz="2800" kern="1200" dirty="0"/>
        </a:p>
      </dsp:txBody>
      <dsp:txXfrm>
        <a:off x="1798475" y="2004647"/>
        <a:ext cx="2860678" cy="1716406"/>
      </dsp:txXfrm>
    </dsp:sp>
    <dsp:sp modelId="{47C9BFD9-5ECB-1242-8E06-FA1F03F056B7}">
      <dsp:nvSpPr>
        <dsp:cNvPr id="0" name=""/>
        <dsp:cNvSpPr/>
      </dsp:nvSpPr>
      <dsp:spPr>
        <a:xfrm>
          <a:off x="4945221" y="2004647"/>
          <a:ext cx="2860678" cy="1716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What’s the equivalent magnetic field in GPT?</a:t>
          </a:r>
          <a:endParaRPr lang="en-US" sz="2800" kern="1200"/>
        </a:p>
      </dsp:txBody>
      <dsp:txXfrm>
        <a:off x="4945221" y="2004647"/>
        <a:ext cx="2860678" cy="1716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19F53EA-F482-478C-A149-AC1FFE07C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DD54A1-E3D8-4068-A21E-CA4F310DB0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7FF3D-C5F5-4AC3-8F18-E8B53B43BF30}" type="datetime1">
              <a:rPr lang="fr-FR" smtClean="0"/>
              <a:t>15/11/2022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4AAA2CD-8B31-40E2-9C28-63CE51E7F9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FABA94-0B94-490D-822B-7DC6B3A9E4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8D298-A79E-416D-8301-EE0BFB96C4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081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EC79-C634-472A-AE71-2FB2E246F3A4}" type="datetime1">
              <a:rPr lang="fr-FR" smtClean="0"/>
              <a:pPr/>
              <a:t>15/11/2022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1D08-A544-4DEF-9451-4774D4FA6D9C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8188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61D08-A544-4DEF-9451-4774D4FA6D9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CB228C-EF1F-4920-9494-709A53769A52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C7854F-F5D8-4DF9-88AF-B95C867C07E6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0BB2E1-6F74-4D9D-B390-DC6360267DF6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E078CC-60ED-4E98-BE8B-D9F158CDA348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33" name="Connecteur droit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946FF-A091-47C4-B909-49247B84F023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13F872-B07E-4D3D-9FF5-95882E508B02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35" name="Connecteur droit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CF3E7-8327-4338-819B-EA552EED6D71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29" name="Connecteur droit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9657E-0662-4D79-8828-DA9139323C80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25" name="Connecteur droit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8AFE6F-10DA-46C3-A49E-27F68F071EC8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F6281-5ACC-43E8-B61C-C1BECF115942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17" name="Connecteur droit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DFC6E80-1E63-44AB-A42A-92EC9C13D265}" type="datetime1">
              <a:rPr lang="fr-FR" noProof="0" smtClean="0"/>
              <a:t>15/11/2022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31" name="Connecteur droit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C99894C-1F98-4697-B9D6-894BE514B1DC}" type="datetime1">
              <a:rPr lang="fr-FR" noProof="0" smtClean="0"/>
              <a:t>15/11/2022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fr-FR" noProof="0" smtClean="0"/>
              <a:pPr rtl="0"/>
              <a:t>‹#›</a:t>
            </a:fld>
            <a:endParaRPr lang="fr-FR" noProof="0"/>
          </a:p>
        </p:txBody>
      </p:sp>
      <p:cxnSp>
        <p:nvCxnSpPr>
          <p:cNvPr id="10" name="Connecteur droit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/>
              <a:t>QWT for </a:t>
            </a:r>
            <a:r>
              <a:rPr lang="fr-FR" dirty="0" err="1"/>
              <a:t>unpolarized</a:t>
            </a:r>
            <a:r>
              <a:rPr lang="fr-FR" dirty="0"/>
              <a:t> mode in GPT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fr-FR" dirty="0"/>
              <a:t>Sami </a:t>
            </a:r>
            <a:r>
              <a:rPr lang="fr-FR" dirty="0" err="1"/>
              <a:t>habet</a:t>
            </a:r>
            <a:endParaRPr lang="fr-FR" dirty="0"/>
          </a:p>
          <a:p>
            <a:r>
              <a:rPr lang="fr-FR" dirty="0" err="1"/>
              <a:t>November</a:t>
            </a:r>
            <a:r>
              <a:rPr lang="fr-FR" dirty="0"/>
              <a:t> 16</a:t>
            </a:r>
            <a:r>
              <a:rPr lang="fr-FR" baseline="30000" dirty="0"/>
              <a:t>th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90E1B8-EA02-6C0B-C1C4-2795356F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D40-CE3E-4D24-8F73-439694FA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GPT : </a:t>
            </a:r>
            <a:r>
              <a:rPr lang="fr-FR" dirty="0" err="1"/>
              <a:t>Normalized</a:t>
            </a:r>
            <a:r>
              <a:rPr lang="fr-FR" dirty="0"/>
              <a:t> Transverse </a:t>
            </a:r>
            <a:r>
              <a:rPr lang="fr-FR" dirty="0" err="1"/>
              <a:t>emittance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CB89B-09CA-4190-9A36-79E323D2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10</a:t>
            </a:fld>
            <a:endParaRPr lang="fr-FR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6974B-10F6-42CA-B8F3-4A2C86220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64" y="1927125"/>
            <a:ext cx="8336472" cy="47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5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570B-4470-4AA7-9744-DF6040CE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GPT : </a:t>
            </a:r>
            <a:r>
              <a:rPr lang="fr-FR" dirty="0" err="1"/>
              <a:t>Normalized</a:t>
            </a:r>
            <a:r>
              <a:rPr lang="fr-FR" dirty="0"/>
              <a:t> transverse </a:t>
            </a:r>
            <a:r>
              <a:rPr lang="fr-FR" dirty="0" err="1"/>
              <a:t>emittance</a:t>
            </a:r>
            <a:r>
              <a:rPr lang="fr-FR" dirty="0"/>
              <a:t> Vs ILC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D8981-5767-49D2-9429-6D4BDF41E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7705" y="2539549"/>
                <a:ext cx="9603275" cy="3450613"/>
              </a:xfrm>
            </p:spPr>
            <p:txBody>
              <a:bodyPr/>
              <a:lstStyle/>
              <a:p>
                <a:r>
                  <a:rPr lang="fr-FR" dirty="0"/>
                  <a:t>ILC </a:t>
                </a:r>
                <a:r>
                  <a:rPr lang="fr-FR" dirty="0" err="1"/>
                  <a:t>Normalized</a:t>
                </a:r>
                <a:r>
                  <a:rPr lang="fr-FR" dirty="0"/>
                  <a:t> </a:t>
                </a:r>
                <a:r>
                  <a:rPr lang="fr-FR" dirty="0" err="1"/>
                  <a:t>emittance</a:t>
                </a:r>
                <a:r>
                  <a:rPr lang="fr-FR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𝑁𝑥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𝑁𝑌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&lt;0.07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dirty="0"/>
              </a:p>
              <a:p>
                <a:r>
                  <a:rPr lang="fr-FR" dirty="0"/>
                  <a:t>A</a:t>
                </a:r>
                <a:r>
                  <a:rPr lang="en-US" dirty="0"/>
                  <a:t>t the exit of the long solenoid I get : 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𝑁𝑥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𝑁𝑌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&lt;0.0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fr-FR" dirty="0"/>
                  <a:t>T</a:t>
                </a:r>
                <a:r>
                  <a:rPr lang="en-US" dirty="0" err="1"/>
                  <a:t>ransmission</a:t>
                </a:r>
                <a:r>
                  <a:rPr lang="en-US" dirty="0"/>
                  <a:t> &gt; 90 </a:t>
                </a:r>
                <a:r>
                  <a:rPr lang="fr-FR" dirty="0"/>
                  <a:t>%</a:t>
                </a:r>
                <a:endParaRPr lang="en-US" dirty="0"/>
              </a:p>
              <a:p>
                <a:pPr lvl="1">
                  <a:buFont typeface="Wingdings" panose="05000000000000000000" pitchFamily="2" charset="2"/>
                  <a:buChar char="v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1D8981-5767-49D2-9429-6D4BDF41E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705" y="2539549"/>
                <a:ext cx="9603275" cy="3450613"/>
              </a:xfrm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EC2F2-AE73-41C5-A995-32D9BB3B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11</a:t>
            </a:fld>
            <a:endParaRPr lang="fr-FR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77DA6-BC59-4C16-872B-8E34246F3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605" y="1943543"/>
            <a:ext cx="7073889" cy="39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7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7C61-BDE9-4E5F-A741-709576AC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GPT : Longitudinal </a:t>
            </a:r>
            <a:r>
              <a:rPr lang="fr-FR" dirty="0" err="1"/>
              <a:t>emittance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04CF0-E98F-4A28-AE9A-A2ACD4D0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12</a:t>
            </a:fld>
            <a:endParaRPr lang="fr-FR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C4FBACE-E247-494D-918C-A9BB0D11DC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602868"/>
                <a:ext cx="4770682" cy="34506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/>
                  <a:t>Longitudinal </a:t>
                </a:r>
                <a:r>
                  <a:rPr lang="fr-FR" dirty="0" err="1"/>
                  <a:t>emittance</a:t>
                </a:r>
                <a:r>
                  <a:rPr lang="fr-FR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𝑅𝑀𝑆</m:t>
                            </m:r>
                          </m:sub>
                        </m:sSub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fr-FR" b="0" i="1" baseline="-25000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b="0" i="1" baseline="-2500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&gt;&lt;</m:t>
                        </m:r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fr-FR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e>
                    </m:rad>
                  </m:oMath>
                </a14:m>
                <a:endParaRPr lang="fr-FR" b="0" baseline="-25000" dirty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fr-FR" dirty="0" err="1"/>
                  <a:t>Where</a:t>
                </a:r>
                <a:r>
                  <a:rPr lang="en-US" dirty="0"/>
                  <a:t>: 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fr-FR" b="0" i="0" baseline="-2500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𝑡𝑚𝑒𝑎</m:t>
                        </m:r>
                        <m:r>
                          <a:rPr lang="fr-FR" i="1" baseline="-25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𝑚𝑒𝑎𝑛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C4FBACE-E247-494D-918C-A9BB0D11D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2868"/>
                <a:ext cx="4770682" cy="3450613"/>
              </a:xfrm>
              <a:prstGeom prst="rect">
                <a:avLst/>
              </a:prstGeom>
              <a:blipFill>
                <a:blip r:embed="rId2"/>
                <a:stretch>
                  <a:fillRect l="-1149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9631A97-908C-4E8F-9D20-6AE5A1FF2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82" y="2018892"/>
            <a:ext cx="7066145" cy="40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9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443A6-1B2E-7EA8-73D5-4F686FB0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43905"/>
            <a:ext cx="9603275" cy="1049235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AC489F-179E-B39C-5C12-AB34BD77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fr-FR" noProof="0" smtClean="0"/>
              <a:t>13</a:t>
            </a:fld>
            <a:endParaRPr lang="fr-FR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34EBA-1908-4B0F-9B3E-28CA155DE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/>
              <a:t>length</a:t>
            </a:r>
            <a:r>
              <a:rPr lang="fr-FR" dirty="0"/>
              <a:t> of the first </a:t>
            </a:r>
            <a:r>
              <a:rPr lang="fr-FR" dirty="0" err="1"/>
              <a:t>solenoid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longer </a:t>
            </a:r>
            <a:r>
              <a:rPr lang="en-US" dirty="0"/>
              <a:t>than</a:t>
            </a:r>
            <a:r>
              <a:rPr lang="fr-FR" dirty="0"/>
              <a:t> </a:t>
            </a:r>
            <a:r>
              <a:rPr lang="fr-FR" dirty="0" err="1"/>
              <a:t>expected</a:t>
            </a:r>
            <a:endParaRPr lang="fr-FR" dirty="0"/>
          </a:p>
          <a:p>
            <a:r>
              <a:rPr lang="fr-FR" dirty="0" err="1"/>
              <a:t>GPT’s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are consistant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en-US" dirty="0"/>
              <a:t>previous</a:t>
            </a:r>
            <a:r>
              <a:rPr lang="fr-FR" dirty="0"/>
              <a:t> QWT </a:t>
            </a:r>
            <a:r>
              <a:rPr lang="fr-FR" dirty="0" err="1"/>
              <a:t>optimization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in ELEGANT</a:t>
            </a:r>
          </a:p>
          <a:p>
            <a:r>
              <a:rPr lang="fr-FR" dirty="0"/>
              <a:t>The transmission over 10 </a:t>
            </a:r>
            <a:r>
              <a:rPr lang="fr-FR" dirty="0" err="1"/>
              <a:t>meters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about 90% in GPT</a:t>
            </a:r>
          </a:p>
          <a:p>
            <a:r>
              <a:rPr lang="fr-FR" dirty="0"/>
              <a:t>Next </a:t>
            </a:r>
            <a:r>
              <a:rPr lang="fr-FR" dirty="0" err="1"/>
              <a:t>steps</a:t>
            </a:r>
            <a:r>
              <a:rPr lang="fr-FR" dirty="0"/>
              <a:t>:</a:t>
            </a:r>
          </a:p>
          <a:p>
            <a:pPr marL="800100" lvl="1" indent="-342900">
              <a:buFont typeface="+mj-lt"/>
              <a:buAutoNum type="arabicParenR"/>
            </a:pPr>
            <a:r>
              <a:rPr lang="fr-FR" dirty="0" err="1"/>
              <a:t>Send</a:t>
            </a:r>
            <a:r>
              <a:rPr lang="fr-FR" dirty="0"/>
              <a:t> the </a:t>
            </a:r>
            <a:r>
              <a:rPr lang="fr-FR" dirty="0" err="1"/>
              <a:t>whole</a:t>
            </a:r>
            <a:r>
              <a:rPr lang="fr-FR" dirty="0"/>
              <a:t> distribution in GPT (in </a:t>
            </a:r>
            <a:r>
              <a:rPr lang="fr-FR" dirty="0" err="1"/>
              <a:t>progress</a:t>
            </a:r>
            <a:r>
              <a:rPr lang="fr-FR" dirty="0"/>
              <a:t>…).</a:t>
            </a:r>
          </a:p>
          <a:p>
            <a:pPr marL="800100" lvl="1" indent="-342900">
              <a:buFont typeface="+mj-lt"/>
              <a:buAutoNum type="arabicParenR"/>
            </a:pPr>
            <a:r>
              <a:rPr lang="fr-FR" dirty="0"/>
              <a:t>Compare the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ELEGANT </a:t>
            </a:r>
            <a:r>
              <a:rPr lang="fr-FR" dirty="0" err="1"/>
              <a:t>results</a:t>
            </a:r>
            <a:r>
              <a:rPr lang="fr-FR" dirty="0"/>
              <a:t>.</a:t>
            </a:r>
          </a:p>
          <a:p>
            <a:pPr marL="800100" lvl="1" indent="-342900">
              <a:buFont typeface="+mj-lt"/>
              <a:buAutoNum type="arabicParenR"/>
            </a:pPr>
            <a:r>
              <a:rPr lang="fr-FR" dirty="0" err="1"/>
              <a:t>Estimate</a:t>
            </a:r>
            <a:r>
              <a:rPr lang="fr-FR" dirty="0"/>
              <a:t> the </a:t>
            </a:r>
            <a:r>
              <a:rPr lang="fr-FR" dirty="0" err="1"/>
              <a:t>the</a:t>
            </a:r>
            <a:r>
              <a:rPr lang="fr-FR" dirty="0"/>
              <a:t> total </a:t>
            </a:r>
            <a:r>
              <a:rPr lang="fr-FR" dirty="0" err="1"/>
              <a:t>number</a:t>
            </a:r>
            <a:r>
              <a:rPr lang="fr-FR" dirty="0"/>
              <a:t> of positrons </a:t>
            </a:r>
            <a:r>
              <a:rPr lang="fr-FR" dirty="0" err="1"/>
              <a:t>reaching</a:t>
            </a:r>
            <a:r>
              <a:rPr lang="fr-FR" dirty="0"/>
              <a:t> the exit of the </a:t>
            </a:r>
            <a:r>
              <a:rPr lang="fr-FR" dirty="0" err="1"/>
              <a:t>accelerating</a:t>
            </a:r>
            <a:r>
              <a:rPr lang="fr-FR" dirty="0"/>
              <a:t>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6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214-FB45-4AE8-BC60-45769402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13B8-B65A-46E4-B559-9AB13598C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QWT </a:t>
            </a:r>
            <a:r>
              <a:rPr lang="fr-FR" dirty="0" err="1"/>
              <a:t>optimization</a:t>
            </a:r>
            <a:r>
              <a:rPr lang="fr-FR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 err="1"/>
              <a:t>Decrease</a:t>
            </a:r>
            <a:r>
              <a:rPr lang="fr-FR" sz="2000" dirty="0"/>
              <a:t> the </a:t>
            </a:r>
            <a:r>
              <a:rPr lang="fr-FR" sz="2000" dirty="0" err="1"/>
              <a:t>angular</a:t>
            </a:r>
            <a:r>
              <a:rPr lang="fr-FR" sz="2000" dirty="0"/>
              <a:t> </a:t>
            </a:r>
            <a:r>
              <a:rPr lang="fr-FR" sz="2000" dirty="0" err="1"/>
              <a:t>trasnverse</a:t>
            </a:r>
            <a:r>
              <a:rPr lang="fr-FR" sz="2000" dirty="0"/>
              <a:t> </a:t>
            </a:r>
            <a:r>
              <a:rPr lang="fr-FR" sz="2000" dirty="0" err="1"/>
              <a:t>momentum</a:t>
            </a:r>
            <a:r>
              <a:rPr lang="fr-FR" sz="2000" dirty="0"/>
              <a:t> spread.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 err="1"/>
              <a:t>Collect</a:t>
            </a:r>
            <a:r>
              <a:rPr lang="fr-FR" sz="2000" dirty="0"/>
              <a:t> positrons at a </a:t>
            </a:r>
            <a:r>
              <a:rPr lang="fr-FR" sz="2000" dirty="0" err="1"/>
              <a:t>given</a:t>
            </a:r>
            <a:r>
              <a:rPr lang="fr-FR" sz="2000" dirty="0"/>
              <a:t> </a:t>
            </a:r>
            <a:r>
              <a:rPr lang="fr-FR" sz="2000" dirty="0" err="1"/>
              <a:t>momentum</a:t>
            </a:r>
            <a:r>
              <a:rPr lang="fr-FR" sz="2000" dirty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/>
              <a:t>Compare the </a:t>
            </a:r>
            <a:r>
              <a:rPr lang="fr-FR" sz="2000" dirty="0" err="1"/>
              <a:t>accuracy</a:t>
            </a:r>
            <a:r>
              <a:rPr lang="fr-FR" sz="2000" dirty="0"/>
              <a:t> of </a:t>
            </a:r>
            <a:r>
              <a:rPr lang="fr-FR" sz="2000" dirty="0" err="1"/>
              <a:t>my</a:t>
            </a:r>
            <a:r>
              <a:rPr lang="fr-FR" sz="2000" dirty="0"/>
              <a:t> </a:t>
            </a:r>
            <a:r>
              <a:rPr lang="fr-FR" sz="2000" dirty="0" err="1"/>
              <a:t>previous</a:t>
            </a:r>
            <a:r>
              <a:rPr lang="fr-FR" sz="2000" dirty="0"/>
              <a:t> </a:t>
            </a:r>
            <a:r>
              <a:rPr lang="fr-FR" sz="2000" dirty="0" err="1"/>
              <a:t>results</a:t>
            </a:r>
            <a:r>
              <a:rPr lang="fr-FR" sz="2000" dirty="0"/>
              <a:t> in ELEGANT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000" dirty="0" err="1"/>
              <a:t>Estimate</a:t>
            </a:r>
            <a:r>
              <a:rPr lang="fr-FR" sz="2000" dirty="0"/>
              <a:t> the </a:t>
            </a:r>
            <a:r>
              <a:rPr lang="fr-FR" sz="2000" dirty="0" err="1"/>
              <a:t>beam</a:t>
            </a:r>
            <a:r>
              <a:rPr lang="fr-FR" sz="2000" dirty="0"/>
              <a:t> </a:t>
            </a:r>
            <a:r>
              <a:rPr lang="fr-FR" sz="2000" dirty="0" err="1"/>
              <a:t>dynamics</a:t>
            </a:r>
            <a:r>
              <a:rPr lang="fr-FR" sz="2000" dirty="0"/>
              <a:t> </a:t>
            </a:r>
            <a:r>
              <a:rPr lang="fr-FR" sz="2000" dirty="0" err="1"/>
              <a:t>quantities</a:t>
            </a:r>
            <a:r>
              <a:rPr lang="fr-FR" sz="2000" dirty="0"/>
              <a:t> at the exit of the QWT.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fr-FR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FC385-7D6C-4757-92BE-CFED281C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2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7182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54D54-6A7F-1EDC-9AD8-AD7BBFCF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70724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P</a:t>
            </a:r>
            <a:r>
              <a:rPr lang="en-US" dirty="0"/>
              <a:t>previously : unpolarized mode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0FA9982-CC48-87C8-808C-D8DA52B5A89A}"/>
              </a:ext>
            </a:extLst>
          </p:cNvPr>
          <p:cNvSpPr txBox="1"/>
          <p:nvPr/>
        </p:nvSpPr>
        <p:spPr>
          <a:xfrm>
            <a:off x="123007" y="1874682"/>
            <a:ext cx="4158849" cy="34506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baseline="-25000" dirty="0"/>
              <a:t>1 </a:t>
            </a:r>
            <a:r>
              <a:rPr lang="en-US" dirty="0"/>
              <a:t>= 1.9 T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 = 0.2 T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sz="1100" dirty="0"/>
              <a:t>1</a:t>
            </a:r>
            <a:r>
              <a:rPr lang="en-US" dirty="0"/>
              <a:t> = 0.11 m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L2 = 9.1 m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/>
              <a:t>F </a:t>
            </a:r>
            <a:r>
              <a:rPr lang="en-US" dirty="0"/>
              <a:t>= 500 MHz, E = 4 </a:t>
            </a:r>
            <a:r>
              <a:rPr lang="en-US" dirty="0" err="1"/>
              <a:t>Mv</a:t>
            </a:r>
            <a:r>
              <a:rPr lang="en-US" dirty="0"/>
              <a:t>/m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Central momentum 18 – 22 MeV/c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Ellipse 16">
            <a:extLst>
              <a:ext uri="{FF2B5EF4-FFF2-40B4-BE49-F238E27FC236}">
                <a16:creationId xmlns:a16="http://schemas.microsoft.com/office/drawing/2014/main" id="{3203D3CB-BC43-01A5-35E3-C61FDD105B52}"/>
              </a:ext>
            </a:extLst>
          </p:cNvPr>
          <p:cNvSpPr/>
          <p:nvPr/>
        </p:nvSpPr>
        <p:spPr>
          <a:xfrm flipV="1">
            <a:off x="9206179" y="4518544"/>
            <a:ext cx="125394" cy="163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5691386D-AB87-8ABD-67EA-59415D37A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565178"/>
            <a:ext cx="811019" cy="503578"/>
          </a:xfrm>
        </p:spPr>
        <p:txBody>
          <a:bodyPr/>
          <a:lstStyle/>
          <a:p>
            <a:fld id="{6D22F896-40B5-4ADD-8801-0D06FADFA095}" type="slidenum">
              <a:rPr lang="fr-FR" noProof="0" smtClean="0"/>
              <a:t>3</a:t>
            </a:fld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89AA25-DCD2-4713-946A-082A7C1E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2" y="4487603"/>
            <a:ext cx="5579563" cy="21848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CD3CEF-4EB9-4C3C-85F9-FF35EAB93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680" y="1913010"/>
            <a:ext cx="5497106" cy="41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35359C-0DED-4B38-8845-03DBED39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/>
              <a:t>GPT :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63DCB-675D-46CC-B93F-9A225B44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6D22F896-40B5-4ADD-8801-0D06FADFA095}" type="slidenum">
              <a:rPr lang="fr-FR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r-FR" noProof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A0F2595-1C06-260A-A8B1-F1C4F86C1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428375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5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7383-0FBA-4718-891B-34B018EB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GPT : Magnetic profile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3E0DB-58CE-4EBB-8A2A-DB2FE7281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magnetic</a:t>
                </a:r>
                <a:r>
                  <a:rPr lang="fr-FR" dirty="0"/>
                  <a:t>  profile </a:t>
                </a:r>
                <a:r>
                  <a:rPr lang="fr-FR" dirty="0" err="1"/>
                  <a:t>along</a:t>
                </a:r>
                <a:r>
                  <a:rPr lang="fr-FR" dirty="0"/>
                  <a:t> the first </a:t>
                </a:r>
                <a:r>
                  <a:rPr lang="fr-FR" dirty="0" err="1"/>
                  <a:t>solenoid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described</a:t>
                </a:r>
                <a:r>
                  <a:rPr lang="fr-FR" dirty="0"/>
                  <a:t> by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𝑛𝐼</m:t>
                    </m:r>
                    <m:d>
                      <m:dPr>
                        <m:begChr m:val="["/>
                        <m:endChr m:val="]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fr-FR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fr-FR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fr-FR" dirty="0"/>
                  <a:t>R</a:t>
                </a:r>
                <a:r>
                  <a:rPr lang="en-US" dirty="0"/>
                  <a:t> is the solenoid radius</a:t>
                </a:r>
              </a:p>
              <a:p>
                <a:r>
                  <a:rPr lang="fr-FR" dirty="0"/>
                  <a:t>L</a:t>
                </a:r>
                <a:r>
                  <a:rPr lang="en-US" dirty="0"/>
                  <a:t> is the solenoid length</a:t>
                </a:r>
              </a:p>
              <a:p>
                <a:r>
                  <a:rPr lang="fr-FR" dirty="0"/>
                  <a:t>n</a:t>
                </a:r>
                <a:r>
                  <a:rPr lang="en-US" dirty="0"/>
                  <a:t>I : Ampere turns per meter [A]</a:t>
                </a:r>
              </a:p>
              <a:p>
                <a:r>
                  <a:rPr lang="fr-FR" dirty="0" err="1"/>
                  <a:t>Using</a:t>
                </a:r>
                <a:r>
                  <a:rPr lang="fr-FR" dirty="0"/>
                  <a:t> the </a:t>
                </a:r>
                <a:r>
                  <a:rPr lang="fr-FR" dirty="0" err="1"/>
                  <a:t>previous</a:t>
                </a:r>
                <a:r>
                  <a:rPr lang="fr-FR" dirty="0"/>
                  <a:t> </a:t>
                </a:r>
                <a:r>
                  <a:rPr lang="fr-FR" dirty="0" err="1"/>
                  <a:t>solenoid</a:t>
                </a:r>
                <a:r>
                  <a:rPr lang="fr-FR" dirty="0"/>
                  <a:t> </a:t>
                </a:r>
                <a:r>
                  <a:rPr lang="fr-FR" dirty="0" err="1"/>
                  <a:t>parameters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3E0DB-58CE-4EBB-8A2A-DB2FE7281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44" t="-883" b="-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AA879-5E68-4775-8784-33729357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5</a:t>
            </a:fld>
            <a:endParaRPr lang="fr-FR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60E90-D52C-4027-8DBD-F569C634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68" y="2411756"/>
            <a:ext cx="4620186" cy="36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7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6F309-7662-48FD-8A01-B923EE0CB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GPT : Magnetic profile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FB3BD-2271-4929-AA08-215EB0323B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51579" y="2015732"/>
                <a:ext cx="9603275" cy="3450613"/>
              </a:xfrm>
            </p:spPr>
            <p:txBody>
              <a:bodyPr/>
              <a:lstStyle/>
              <a:p>
                <a:r>
                  <a:rPr lang="fr-FR" dirty="0"/>
                  <a:t>Results </a:t>
                </a:r>
                <a:r>
                  <a:rPr lang="fr-FR" dirty="0" err="1"/>
                  <a:t>from</a:t>
                </a:r>
                <a:r>
                  <a:rPr lang="fr-FR" dirty="0"/>
                  <a:t> GPT are not consistent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ELEGANT’s</a:t>
                </a:r>
                <a:r>
                  <a:rPr lang="fr-FR" dirty="0"/>
                  <a:t> </a:t>
                </a:r>
                <a:r>
                  <a:rPr lang="fr-FR" dirty="0" err="1"/>
                  <a:t>results</a:t>
                </a:r>
                <a:endParaRPr lang="fr-FR" dirty="0"/>
              </a:p>
              <a:p>
                <a:r>
                  <a:rPr lang="fr-FR" dirty="0"/>
                  <a:t>How to fix </a:t>
                </a:r>
                <a:r>
                  <a:rPr lang="fr-FR" dirty="0" err="1"/>
                  <a:t>this</a:t>
                </a:r>
                <a:r>
                  <a:rPr lang="fr-FR" dirty="0"/>
                  <a:t> issue: </a:t>
                </a:r>
              </a:p>
              <a:p>
                <a:pPr lvl="1"/>
                <a:r>
                  <a:rPr lang="fr-FR" dirty="0"/>
                  <a:t>The </a:t>
                </a:r>
                <a:r>
                  <a:rPr lang="fr-FR" dirty="0" err="1"/>
                  <a:t>magnetic</a:t>
                </a:r>
                <a:r>
                  <a:rPr lang="fr-FR" dirty="0"/>
                  <a:t> </a:t>
                </a:r>
                <a:r>
                  <a:rPr lang="fr-FR" dirty="0" err="1"/>
                  <a:t>field</a:t>
                </a:r>
                <a:r>
                  <a:rPr lang="fr-FR" dirty="0"/>
                  <a:t> over a </a:t>
                </a:r>
                <a:r>
                  <a:rPr lang="fr-FR" dirty="0" err="1"/>
                  <a:t>solenoid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defined</a:t>
                </a:r>
                <a:r>
                  <a:rPr lang="fr-FR" dirty="0"/>
                  <a:t> by </a:t>
                </a:r>
                <a:r>
                  <a:rPr lang="fr-FR" dirty="0" err="1"/>
                  <a:t>this</a:t>
                </a:r>
                <a:r>
                  <a:rPr lang="fr-FR" dirty="0"/>
                  <a:t> </a:t>
                </a:r>
                <a:r>
                  <a:rPr lang="fr-FR" dirty="0" err="1"/>
                  <a:t>integral</a:t>
                </a:r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fr-FR" dirty="0"/>
                  <a:t>G</a:t>
                </a:r>
                <a:r>
                  <a:rPr lang="en-US" dirty="0" err="1"/>
                  <a:t>enerate</a:t>
                </a:r>
                <a:r>
                  <a:rPr lang="en-US" dirty="0"/>
                  <a:t> a field profile with the same integral.</a:t>
                </a:r>
              </a:p>
              <a:p>
                <a:pPr lvl="1"/>
                <a:r>
                  <a:rPr lang="fr-FR" dirty="0"/>
                  <a:t>B</a:t>
                </a:r>
                <a:r>
                  <a:rPr lang="en-US" dirty="0" err="1"/>
                  <a:t>eam</a:t>
                </a:r>
                <a:r>
                  <a:rPr lang="en-US" dirty="0"/>
                  <a:t> pipe radius : r = 4 cm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CFB3BD-2271-4929-AA08-215EB0323B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51579" y="2015732"/>
                <a:ext cx="9603275" cy="3450613"/>
              </a:xfrm>
              <a:blipFill>
                <a:blip r:embed="rId2"/>
                <a:stretch>
                  <a:fillRect l="-571" t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2C899-71A9-4517-9AD5-6DCF6547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6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1671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5CED7-B8F5-4F20-9DDA-57059308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GPT : Magnetic profile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EE49-7765-4EB7-9EF4-E185084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7</a:t>
            </a:fld>
            <a:endParaRPr lang="fr-FR" noProof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4">
                <a:extLst>
                  <a:ext uri="{FF2B5EF4-FFF2-40B4-BE49-F238E27FC236}">
                    <a16:creationId xmlns:a16="http://schemas.microsoft.com/office/drawing/2014/main" id="{5E7CB69F-E623-4516-8DE7-3F2C3787BE49}"/>
                  </a:ext>
                </a:extLst>
              </p:cNvPr>
              <p:cNvSpPr txBox="1"/>
              <p:nvPr/>
            </p:nvSpPr>
            <p:spPr>
              <a:xfrm>
                <a:off x="422839" y="1986977"/>
                <a:ext cx="4158849" cy="3450613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285750" indent="-2286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/>
                  <a:t>Yellow surface :</a:t>
                </a:r>
              </a:p>
              <a:p>
                <a:pPr marL="857250" lvl="1" indent="-3429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</m:oMath>
                </a14:m>
                <a:r>
                  <a:rPr lang="en-US" dirty="0"/>
                  <a:t> = 0.4 T</a:t>
                </a:r>
                <a:r>
                  <a:rPr lang="en-US" baseline="30000" dirty="0"/>
                  <a:t>2</a:t>
                </a:r>
                <a:r>
                  <a:rPr lang="en-US" dirty="0"/>
                  <a:t>.m</a:t>
                </a:r>
              </a:p>
              <a:p>
                <a:pPr marL="285750" indent="-2286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fr-FR" dirty="0"/>
                  <a:t>Red profile </a:t>
                </a:r>
                <a:r>
                  <a:rPr lang="fr-FR" dirty="0" err="1"/>
                  <a:t>generated</a:t>
                </a:r>
                <a:r>
                  <a:rPr lang="fr-FR" dirty="0"/>
                  <a:t> </a:t>
                </a:r>
                <a:r>
                  <a:rPr lang="fr-FR" dirty="0" err="1"/>
                  <a:t>using</a:t>
                </a:r>
                <a:r>
                  <a:rPr lang="fr-FR" dirty="0"/>
                  <a:t> the </a:t>
                </a:r>
                <a:r>
                  <a:rPr lang="fr-FR" dirty="0" err="1"/>
                  <a:t>analytical</a:t>
                </a:r>
                <a:r>
                  <a:rPr lang="fr-FR" dirty="0"/>
                  <a:t> formula.</a:t>
                </a:r>
                <a:endParaRPr lang="en-US" dirty="0"/>
              </a:p>
              <a:p>
                <a:pPr marL="285750" indent="-2286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/>
                  <a:t>Red surface : GPT field profile</a:t>
                </a:r>
              </a:p>
              <a:p>
                <a:pPr marL="800100" lvl="1" indent="-28575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𝑑𝑙</m:t>
                        </m:r>
                      </m:e>
                    </m:nary>
                  </m:oMath>
                </a14:m>
                <a:r>
                  <a:rPr lang="en-US" dirty="0"/>
                  <a:t> = 0.4 T</a:t>
                </a:r>
                <a:r>
                  <a:rPr lang="en-US" baseline="30000" dirty="0"/>
                  <a:t>2</a:t>
                </a:r>
                <a:r>
                  <a:rPr lang="en-US" dirty="0"/>
                  <a:t>.m</a:t>
                </a:r>
              </a:p>
              <a:p>
                <a:pPr marL="800100" lvl="1" indent="-28575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286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dirty="0"/>
                  <a:t>Particle are expected to experience the same integral surface.</a:t>
                </a:r>
              </a:p>
              <a:p>
                <a:pPr marL="285750" indent="-2286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286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28600" defTabSz="914400">
                  <a:lnSpc>
                    <a:spcPct val="120000"/>
                  </a:lnSpc>
                  <a:spcAft>
                    <a:spcPts val="60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6" name="ZoneTexte 4">
                <a:extLst>
                  <a:ext uri="{FF2B5EF4-FFF2-40B4-BE49-F238E27FC236}">
                    <a16:creationId xmlns:a16="http://schemas.microsoft.com/office/drawing/2014/main" id="{5E7CB69F-E623-4516-8DE7-3F2C3787B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39" y="1986977"/>
                <a:ext cx="4158849" cy="3450613"/>
              </a:xfrm>
              <a:prstGeom prst="rect">
                <a:avLst/>
              </a:prstGeom>
              <a:blipFill>
                <a:blip r:embed="rId2"/>
                <a:stretch>
                  <a:fillRect t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5639C122-05D4-413A-8B4A-A710D64E0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311" y="2015732"/>
            <a:ext cx="6494124" cy="366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1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24A2-C519-43D1-AD98-9F41CFBC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 : Beam size and angular aperture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F894F-4B7E-44B0-86C1-2427C6F1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8</a:t>
            </a:fld>
            <a:endParaRPr lang="fr-FR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70AEB0-7DB8-4B54-8EFA-62F62C74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662" y="1876927"/>
            <a:ext cx="7376841" cy="42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E737-7FA6-470C-A9D2-4F614A73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GPT : Transverse rotation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AA1E-4027-4D40-97BB-F061F11E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44D11-8EF4-4BEC-BB46-11BF0A5B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fr-FR" noProof="0" smtClean="0"/>
              <a:t>9</a:t>
            </a:fld>
            <a:endParaRPr lang="fr-FR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335ED-704A-4224-A85E-CA8F4B22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6" y="2006188"/>
            <a:ext cx="5657849" cy="3450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BA94F-5AE0-402D-94AF-E1836FD5B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17" y="2006187"/>
            <a:ext cx="5507010" cy="34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31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3C22DD4EE9E4384BBE9001534A71D" ma:contentTypeVersion="10" ma:contentTypeDescription="Create a new document." ma:contentTypeScope="" ma:versionID="a43c64fb62a25f8053dddc2f02881a08">
  <xsd:schema xmlns:xsd="http://www.w3.org/2001/XMLSchema" xmlns:xs="http://www.w3.org/2001/XMLSchema" xmlns:p="http://schemas.microsoft.com/office/2006/metadata/properties" xmlns:ns3="be79e596-b22b-4f39-a7ee-8eabd22c4581" xmlns:ns4="41bea428-6ce8-4cd5-bf08-25869f857fcc" targetNamespace="http://schemas.microsoft.com/office/2006/metadata/properties" ma:root="true" ma:fieldsID="fda34d6d84f9b6fa5eb1f9af3324b42b" ns3:_="" ns4:_="">
    <xsd:import namespace="be79e596-b22b-4f39-a7ee-8eabd22c4581"/>
    <xsd:import namespace="41bea428-6ce8-4cd5-bf08-25869f857f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9e596-b22b-4f39-a7ee-8eabd22c4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ea428-6ce8-4cd5-bf08-25869f857fc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689D83-D651-4925-8B47-4C0E53022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79e596-b22b-4f39-a7ee-8eabd22c4581"/>
    <ds:schemaRef ds:uri="41bea428-6ce8-4cd5-bf08-25869f857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0ADF5B-0AFD-4D56-91E5-237CD8FD8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278E85-2674-467C-95B3-FF7096DDEF06}">
  <ds:schemaRefs>
    <ds:schemaRef ds:uri="http://schemas.openxmlformats.org/package/2006/metadata/core-properties"/>
    <ds:schemaRef ds:uri="be79e596-b22b-4f39-a7ee-8eabd22c4581"/>
    <ds:schemaRef ds:uri="http://purl.org/dc/elements/1.1/"/>
    <ds:schemaRef ds:uri="http://schemas.microsoft.com/office/2006/documentManagement/types"/>
    <ds:schemaRef ds:uri="41bea428-6ce8-4cd5-bf08-25869f857fcc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439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Gill Sans MT</vt:lpstr>
      <vt:lpstr>Wingdings</vt:lpstr>
      <vt:lpstr>Galerie</vt:lpstr>
      <vt:lpstr>QWT for unpolarized mode in GPT</vt:lpstr>
      <vt:lpstr>Goals</vt:lpstr>
      <vt:lpstr>Ppreviously : unpolarized mode</vt:lpstr>
      <vt:lpstr>GPT : </vt:lpstr>
      <vt:lpstr>GPT : Magnetic profile</vt:lpstr>
      <vt:lpstr>GPT : Magnetic profile</vt:lpstr>
      <vt:lpstr>GPT : Magnetic profile</vt:lpstr>
      <vt:lpstr>GPT : Beam size and angular aperture</vt:lpstr>
      <vt:lpstr>GPT : Transverse rotation</vt:lpstr>
      <vt:lpstr>GPT : Normalized Transverse emittance</vt:lpstr>
      <vt:lpstr>GPT : Normalized transverse emittance Vs ILC</vt:lpstr>
      <vt:lpstr>GPT : Longitudinal emittance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Sami HABET</dc:creator>
  <cp:lastModifiedBy>Sami HABET</cp:lastModifiedBy>
  <cp:revision>359</cp:revision>
  <dcterms:created xsi:type="dcterms:W3CDTF">2022-08-31T12:03:48Z</dcterms:created>
  <dcterms:modified xsi:type="dcterms:W3CDTF">2022-11-16T15:48:44Z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0x01010056D3C22DD4EE9E4384BBE9001534A71D</vt:lpwstr>
  </property>
</Properties>
</file>