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309" r:id="rId5"/>
    <p:sldId id="318" r:id="rId6"/>
    <p:sldId id="308" r:id="rId7"/>
    <p:sldId id="321" r:id="rId8"/>
    <p:sldId id="323" r:id="rId9"/>
    <p:sldId id="325" r:id="rId10"/>
    <p:sldId id="326" r:id="rId11"/>
    <p:sldId id="333" r:id="rId12"/>
    <p:sldId id="332" r:id="rId13"/>
    <p:sldId id="334" r:id="rId14"/>
    <p:sldId id="327" r:id="rId15"/>
    <p:sldId id="328" r:id="rId16"/>
    <p:sldId id="3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672" y="7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January 27,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January 27,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January 27,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ectronics.stackexchange.com/questions/248568/what-material-is-used-in-the-common-5mm-led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://www.kitchenandresidentialdesign.com/2011/12/cotto-deste-rethinks-what-tile-can-do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/>
              <a:t>Vennekate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3806D23-5182-41F9-B77C-48C3F71673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607" r="2607"/>
          <a:stretch>
            <a:fillRect/>
          </a:stretch>
        </p:blipFill>
        <p:spPr>
          <a:xfrm>
            <a:off x="3128398" y="1707428"/>
            <a:ext cx="593520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2021 JLAAC Review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at the UITF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</p:spPr>
            <p:txBody>
              <a:bodyPr/>
              <a:lstStyle/>
              <a:p>
                <a:r>
                  <a:rPr lang="en-US" dirty="0"/>
                  <a:t>target rail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target container with ~ 60 mL water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opti-chromic rods to verify dose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569FB-25DD-411B-BFAB-A45FB6DF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21" y="1342731"/>
            <a:ext cx="376498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7C38D-7A7A-49D3-8206-D20653C5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656" y="1342731"/>
            <a:ext cx="4048023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96616-C046-44D4-9A17-37E4BFC02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067" y="4414767"/>
            <a:ext cx="2718873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D1636-17A2-44D9-BEB5-FC121A921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989" y="4414767"/>
            <a:ext cx="2711963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DB544-98B1-453F-A392-EEE903199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58" y="4689156"/>
            <a:ext cx="2316480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DCF96E-3B6E-4071-88A8-F1770BAF1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513" y="4689156"/>
            <a:ext cx="1370769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51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we are “shooting” 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1,4-dioxane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used as a solvent/solvent stabilizer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ubiquitous in commonly used products such as detergents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often observed in landfill leachate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EPA classification as “probable human carcinogen”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first regulations for drinking water in NY, CA …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resistant to naturally occurring biodegradation processes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removed through hydroxyl radical (*OH) oxidation (</a:t>
                </a:r>
                <a:r>
                  <a:rPr lang="en-US" i="1" dirty="0"/>
                  <a:t>non-reactive with ozone</a:t>
                </a:r>
                <a:r>
                  <a:rPr lang="en-US" dirty="0"/>
                  <a:t>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ebeam</a:t>
                </a:r>
                <a:r>
                  <a:rPr lang="en-US" dirty="0"/>
                  <a:t> irradiation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2" b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81F1630-66AF-4EF4-B993-75AA40A88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545"/>
          <a:stretch/>
        </p:blipFill>
        <p:spPr bwMode="auto">
          <a:xfrm>
            <a:off x="8111098" y="966055"/>
            <a:ext cx="3857625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56339D-B9D0-4137-9E68-FF67620EED02}"/>
              </a:ext>
            </a:extLst>
          </p:cNvPr>
          <p:cNvGrpSpPr/>
          <p:nvPr/>
        </p:nvGrpSpPr>
        <p:grpSpPr>
          <a:xfrm>
            <a:off x="4544546" y="5710716"/>
            <a:ext cx="4635313" cy="996312"/>
            <a:chOff x="2400980" y="4026625"/>
            <a:chExt cx="3819525" cy="7612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D0B371-388E-42DA-A687-42273D50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0980" y="4026625"/>
              <a:ext cx="3819525" cy="533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C02C71-DA38-484F-9610-73ACB9ED993E}"/>
                </a:ext>
              </a:extLst>
            </p:cNvPr>
            <p:cNvSpPr/>
            <p:nvPr/>
          </p:nvSpPr>
          <p:spPr>
            <a:xfrm>
              <a:off x="4310742" y="4110446"/>
              <a:ext cx="1497875" cy="3744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96F504-465F-4C8E-91FE-31C89244FB04}"/>
                </a:ext>
              </a:extLst>
            </p:cNvPr>
            <p:cNvSpPr txBox="1"/>
            <p:nvPr/>
          </p:nvSpPr>
          <p:spPr>
            <a:xfrm>
              <a:off x="4544089" y="4449304"/>
              <a:ext cx="1145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oxidizing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BF8980-060F-46A1-A752-B7AC759F68EC}"/>
                </a:ext>
              </a:extLst>
            </p:cNvPr>
            <p:cNvSpPr/>
            <p:nvPr/>
          </p:nvSpPr>
          <p:spPr>
            <a:xfrm>
              <a:off x="3581193" y="4114800"/>
              <a:ext cx="645615" cy="3744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83EEC5-25B8-4F9C-AC93-D969958B3F55}"/>
                </a:ext>
              </a:extLst>
            </p:cNvPr>
            <p:cNvSpPr txBox="1"/>
            <p:nvPr/>
          </p:nvSpPr>
          <p:spPr>
            <a:xfrm>
              <a:off x="3459872" y="4435225"/>
              <a:ext cx="1145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reducing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18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different water samples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DI water (spiked)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secondary effluent (spiked)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 err="1"/>
                  <a:t>unspiked</a:t>
                </a:r>
                <a:r>
                  <a:rPr lang="en-US" dirty="0"/>
                  <a:t> water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GAC, …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first results show significant reduction</a:t>
                </a:r>
                <a:br>
                  <a:rPr lang="en-US" dirty="0"/>
                </a:br>
                <a:r>
                  <a:rPr lang="en-US" dirty="0"/>
                  <a:t>at ~1 - 2 </a:t>
                </a:r>
                <a:r>
                  <a:rPr lang="en-US" dirty="0" err="1"/>
                  <a:t>kGy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96 %)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we also irradiated PFAS …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Stay </a:t>
                </a:r>
                <a:r>
                  <a:rPr lang="en-US" i="1" u="sng" dirty="0"/>
                  <a:t>tuned</a:t>
                </a:r>
                <a:r>
                  <a:rPr lang="en-US" i="1" dirty="0"/>
                  <a:t>!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  <a:blipFill>
                <a:blip r:embed="rId2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97968-3ABE-459E-8AC6-765676A75B93}"/>
              </a:ext>
            </a:extLst>
          </p:cNvPr>
          <p:cNvGrpSpPr>
            <a:grpSpLocks noChangeAspect="1"/>
          </p:cNvGrpSpPr>
          <p:nvPr/>
        </p:nvGrpSpPr>
        <p:grpSpPr>
          <a:xfrm>
            <a:off x="5634007" y="1471504"/>
            <a:ext cx="6497223" cy="4663440"/>
            <a:chOff x="7145044" y="2006596"/>
            <a:chExt cx="8741711" cy="63592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90F803-30CA-4D97-992F-977CB0EA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5044" y="2006596"/>
              <a:ext cx="8678248" cy="6359236"/>
            </a:xfrm>
            <a:prstGeom prst="rect">
              <a:avLst/>
            </a:prstGeom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CF1B61AC-9C98-4C6D-B192-AC31552E14C9}"/>
                </a:ext>
              </a:extLst>
            </p:cNvPr>
            <p:cNvSpPr txBox="1"/>
            <p:nvPr/>
          </p:nvSpPr>
          <p:spPr>
            <a:xfrm rot="1909278">
              <a:off x="8214708" y="3689625"/>
              <a:ext cx="7672047" cy="1972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800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endParaRPr lang="en-US" sz="80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6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J</a:t>
            </a:r>
            <a:r>
              <a:rPr lang="en-US" dirty="0"/>
              <a:t>. Vennekate	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EBC5726-1AB6-4376-8BC4-A15B588CAA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15" r="315"/>
          <a:stretch>
            <a:fillRect/>
          </a:stretch>
        </p:blipFill>
        <p:spPr>
          <a:xfrm>
            <a:off x="6517820" y="1720850"/>
            <a:ext cx="5619750" cy="384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919191"/>
                </a:solidFill>
              </a:rPr>
              <a:t>hannesv@jlab.org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/>
              <p:cNvSpPr>
                <a:spLocks noGrp="1"/>
              </p:cNvSpPr>
              <p:nvPr>
                <p:ph type="body" sz="quarter" idx="17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Motivation for Environmental Applications of Accelerators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Role of SRF in the Field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US" dirty="0">
                    <a:solidFill>
                      <a:schemeClr val="tx1"/>
                    </a:solidFill>
                  </a:rPr>
                  <a:t>Sn &amp; Cryocoolers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Ongoing R&amp;D Projects at </a:t>
                </a:r>
                <a:r>
                  <a:rPr lang="en-US" dirty="0" err="1">
                    <a:solidFill>
                      <a:schemeClr val="tx1"/>
                    </a:solidFill>
                  </a:rPr>
                  <a:t>JLab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Irradiation Beamline at UITF</a:t>
                </a:r>
              </a:p>
              <a:p>
                <a:pPr marL="457200" lvl="1" indent="0">
                  <a:lnSpc>
                    <a:spcPct val="2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1st Results</a:t>
                </a:r>
              </a:p>
            </p:txBody>
          </p:sp>
        </mc:Choice>
        <mc:Fallback xmlns="">
          <p:sp>
            <p:nvSpPr>
              <p:cNvPr id="7" name="Tex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blipFill>
                <a:blip r:embed="rId3"/>
                <a:stretch>
                  <a:fillRect l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5BC867B-D9E1-457D-8055-9B5792AB7E4B}"/>
              </a:ext>
            </a:extLst>
          </p:cNvPr>
          <p:cNvSpPr txBox="1"/>
          <p:nvPr/>
        </p:nvSpPr>
        <p:spPr>
          <a:xfrm>
            <a:off x="3755557" y="6029239"/>
            <a:ext cx="468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Many thanks to GA, HRSD, ODU, the UITF team</a:t>
            </a:r>
            <a:br>
              <a:rPr lang="en-US" i="1" dirty="0"/>
            </a:br>
            <a:r>
              <a:rPr lang="en-US" i="1" dirty="0"/>
              <a:t>and the SRF R&amp;D department!</a:t>
            </a:r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dirty="0"/>
                  <a:t>Motivation for Environmental Applications of Accelerators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Role of SRF in the Field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Nb</a:t>
                </a:r>
                <a:r>
                  <a:rPr lang="en-US" baseline="-25000" dirty="0"/>
                  <a:t>3</a:t>
                </a:r>
                <a:r>
                  <a:rPr lang="en-US" dirty="0"/>
                  <a:t>Sn &amp; Cryocoolers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Ongoing R&amp;D Projects at </a:t>
                </a:r>
                <a:r>
                  <a:rPr lang="en-US" dirty="0" err="1"/>
                  <a:t>JLab</a:t>
                </a:r>
                <a:endParaRPr lang="en-US" dirty="0"/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Irradiation Beamline at UITF</a:t>
                </a:r>
              </a:p>
              <a:p>
                <a:pPr marL="457200" lvl="1" indent="0">
                  <a:lnSpc>
                    <a:spcPct val="2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1st Results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b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2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210E12-EE28-4013-A342-A7511D2BE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843" y="3884927"/>
            <a:ext cx="264461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073E1-F5BB-4B6B-ADC6-6C1806973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5" y="3545482"/>
            <a:ext cx="5029225" cy="28346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E3E38C0-14E1-4C4C-908A-3EF244D954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2" y="966055"/>
                <a:ext cx="11285837" cy="20449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dirty="0"/>
                  <a:t>“Environmental Applications for Accelerators”?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environmental remediation techniques which utilize electron beam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		main mechanism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generation of free radicals in gas/water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E3E38C0-14E1-4C4C-908A-3EF244D95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966055"/>
                <a:ext cx="11285837" cy="2044958"/>
              </a:xfrm>
              <a:prstGeom prst="rect">
                <a:avLst/>
              </a:prstGeom>
              <a:blipFill>
                <a:blip r:embed="rId4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30C9CE-45B4-498E-A092-FC44EB7FE452}"/>
              </a:ext>
            </a:extLst>
          </p:cNvPr>
          <p:cNvSpPr txBox="1">
            <a:spLocks/>
          </p:cNvSpPr>
          <p:nvPr/>
        </p:nvSpPr>
        <p:spPr>
          <a:xfrm>
            <a:off x="411892" y="3018971"/>
            <a:ext cx="5564365" cy="3328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flue gas treatment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A4FA6BA-5245-439B-AA4C-B89242FF1C4F}"/>
              </a:ext>
            </a:extLst>
          </p:cNvPr>
          <p:cNvSpPr txBox="1">
            <a:spLocks/>
          </p:cNvSpPr>
          <p:nvPr/>
        </p:nvSpPr>
        <p:spPr>
          <a:xfrm>
            <a:off x="6204856" y="3018971"/>
            <a:ext cx="5492873" cy="3328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wastewater treatment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AA09CF-DB92-456A-817D-5C54018243D5}"/>
              </a:ext>
            </a:extLst>
          </p:cNvPr>
          <p:cNvGrpSpPr/>
          <p:nvPr/>
        </p:nvGrpSpPr>
        <p:grpSpPr>
          <a:xfrm>
            <a:off x="8372475" y="3332477"/>
            <a:ext cx="3819525" cy="761233"/>
            <a:chOff x="2400980" y="4026625"/>
            <a:chExt cx="3819525" cy="7612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35175A-EE3C-4805-9F07-F7B32077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0980" y="4026625"/>
              <a:ext cx="3819525" cy="533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48BE65-A423-445B-85FB-E8E5E41C9C76}"/>
                </a:ext>
              </a:extLst>
            </p:cNvPr>
            <p:cNvSpPr/>
            <p:nvPr/>
          </p:nvSpPr>
          <p:spPr>
            <a:xfrm>
              <a:off x="4310742" y="4110446"/>
              <a:ext cx="1497875" cy="3744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16B24B-B58B-4AD0-9E66-C67A3831D1C6}"/>
                </a:ext>
              </a:extLst>
            </p:cNvPr>
            <p:cNvSpPr txBox="1"/>
            <p:nvPr/>
          </p:nvSpPr>
          <p:spPr>
            <a:xfrm>
              <a:off x="4544089" y="4449304"/>
              <a:ext cx="1145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oxidizing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2B4F92-1F25-4FC6-AC20-E16E15ED7CA9}"/>
                </a:ext>
              </a:extLst>
            </p:cNvPr>
            <p:cNvSpPr/>
            <p:nvPr/>
          </p:nvSpPr>
          <p:spPr>
            <a:xfrm>
              <a:off x="3581193" y="4114800"/>
              <a:ext cx="645615" cy="3744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EEB1E-0FC1-48B9-9690-2B822901B681}"/>
                </a:ext>
              </a:extLst>
            </p:cNvPr>
            <p:cNvSpPr txBox="1"/>
            <p:nvPr/>
          </p:nvSpPr>
          <p:spPr>
            <a:xfrm>
              <a:off x="3459872" y="4435225"/>
              <a:ext cx="1145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reducing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CD7DC6C-B9E0-4FC4-9E8D-D572CA66C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67" y="4433567"/>
            <a:ext cx="2247041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facilities for Wastewater Treatment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9CEC4F-4227-49DC-B46D-012366172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24" y="936445"/>
            <a:ext cx="3493357" cy="53816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Hangzhou &amp; Chengdu</a:t>
            </a:r>
            <a:br>
              <a:rPr lang="en-US" dirty="0"/>
            </a:br>
            <a:r>
              <a:rPr lang="en-US" dirty="0"/>
              <a:t>coal power plants in China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300,000 Nm</a:t>
            </a:r>
            <a:r>
              <a:rPr lang="en-US" sz="1900" baseline="30000" dirty="0"/>
              <a:t>3</a:t>
            </a:r>
            <a:r>
              <a:rPr lang="en-US" sz="1900" dirty="0"/>
              <a:t>/h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two 800 keV,</a:t>
            </a:r>
            <a:br>
              <a:rPr lang="en-US" sz="1900" dirty="0"/>
            </a:br>
            <a:r>
              <a:rPr lang="en-US" sz="1900" dirty="0"/>
              <a:t>320 kW accelerators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started 1997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			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052BE13-2889-4E08-84C7-ED7DBF4DBB48}"/>
              </a:ext>
            </a:extLst>
          </p:cNvPr>
          <p:cNvSpPr txBox="1">
            <a:spLocks/>
          </p:cNvSpPr>
          <p:nvPr/>
        </p:nvSpPr>
        <p:spPr>
          <a:xfrm>
            <a:off x="4394205" y="936445"/>
            <a:ext cx="3448474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 err="1"/>
              <a:t>Deagu</a:t>
            </a:r>
            <a:r>
              <a:rPr lang="en-US" sz="2200" dirty="0"/>
              <a:t> dyeing treatment plant in South Korea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10,000 m</a:t>
            </a:r>
            <a:r>
              <a:rPr lang="en-US" sz="1900" baseline="30000" dirty="0"/>
              <a:t>3</a:t>
            </a:r>
            <a:r>
              <a:rPr lang="en-US" sz="1900" dirty="0"/>
              <a:t>/h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1 MeV, 400 kW accelerator</a:t>
            </a:r>
          </a:p>
          <a:p>
            <a:pPr lvl="1">
              <a:lnSpc>
                <a:spcPct val="150000"/>
              </a:lnSpc>
            </a:pPr>
            <a:endParaRPr lang="en-US" sz="1900" dirty="0"/>
          </a:p>
          <a:p>
            <a:pPr lvl="1">
              <a:lnSpc>
                <a:spcPct val="150000"/>
              </a:lnSpc>
            </a:pPr>
            <a:endParaRPr lang="en-US" sz="1900" dirty="0"/>
          </a:p>
          <a:p>
            <a:pPr lvl="1">
              <a:lnSpc>
                <a:spcPct val="150000"/>
              </a:lnSpc>
            </a:pPr>
            <a:endParaRPr lang="en-US" sz="1900" dirty="0"/>
          </a:p>
          <a:p>
            <a:pPr lvl="1">
              <a:lnSpc>
                <a:spcPct val="150000"/>
              </a:lnSpc>
            </a:pPr>
            <a:endParaRPr lang="en-US" sz="1900" dirty="0"/>
          </a:p>
          <a:p>
            <a:pPr lvl="1">
              <a:lnSpc>
                <a:spcPct val="150000"/>
              </a:lnSpc>
            </a:pPr>
            <a:endParaRPr lang="en-US" sz="1900" dirty="0"/>
          </a:p>
          <a:p>
            <a:pPr lvl="1">
              <a:lnSpc>
                <a:spcPct val="150000"/>
              </a:lnSpc>
            </a:pPr>
            <a:r>
              <a:rPr lang="en-US" sz="1900" dirty="0"/>
              <a:t>started 2006</a:t>
            </a:r>
            <a:br>
              <a:rPr lang="en-US" sz="1900" dirty="0"/>
            </a:br>
            <a:endParaRPr lang="en-US" sz="22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445F408-4535-4761-8799-7BE659E95BAB}"/>
              </a:ext>
            </a:extLst>
          </p:cNvPr>
          <p:cNvSpPr txBox="1">
            <a:spLocks/>
          </p:cNvSpPr>
          <p:nvPr/>
        </p:nvSpPr>
        <p:spPr>
          <a:xfrm>
            <a:off x="8293103" y="936445"/>
            <a:ext cx="3448474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100" dirty="0" err="1"/>
              <a:t>Guanhua</a:t>
            </a:r>
            <a:r>
              <a:rPr lang="en-US" sz="2100" dirty="0"/>
              <a:t> Knitting Factory</a:t>
            </a:r>
            <a:br>
              <a:rPr lang="en-US" sz="2100" dirty="0"/>
            </a:br>
            <a:r>
              <a:rPr lang="en-US" sz="2100" dirty="0"/>
              <a:t>industrial wastewater in</a:t>
            </a:r>
            <a:br>
              <a:rPr lang="en-US" sz="2100" dirty="0"/>
            </a:br>
            <a:r>
              <a:rPr lang="en-US" sz="2100" dirty="0"/>
              <a:t>China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1900" dirty="0"/>
              <a:t>30,000 m</a:t>
            </a:r>
            <a:r>
              <a:rPr lang="en-US" sz="1900" baseline="30000" dirty="0"/>
              <a:t>3</a:t>
            </a:r>
            <a:r>
              <a:rPr lang="en-US" sz="1900" dirty="0"/>
              <a:t>/h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total of 7 accelerators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started 2020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142375-0846-46B3-B5EE-DFA41D2E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55" y="4426092"/>
            <a:ext cx="3566160" cy="200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D6EC7EC0-06AC-46A1-A7E2-ECA45908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1" t="12661" r="1569" b="2771"/>
          <a:stretch/>
        </p:blipFill>
        <p:spPr>
          <a:xfrm>
            <a:off x="4428476" y="3429000"/>
            <a:ext cx="3566160" cy="246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FBC75C-BEAE-4A47-86BF-FDF663726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3" y="2522139"/>
            <a:ext cx="3747004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8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R&amp;D – Role of SRF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many facilities </a:t>
                </a:r>
                <a:r>
                  <a:rPr lang="en-US" i="1" u="sng" dirty="0"/>
                  <a:t>but</a:t>
                </a:r>
                <a:r>
                  <a:rPr lang="en-US" dirty="0"/>
                  <a:t> irradiation part compact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integration in larger facilities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err="1"/>
                  <a:t>CapEx</a:t>
                </a:r>
                <a:r>
                  <a:rPr lang="en-US" dirty="0"/>
                  <a:t> often driver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normal conducting technology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NC vs. SRF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		like lightbulb vs LED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SRF solutions gain in advantage at higher beam energy and power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0" dirty="0"/>
                  <a:t>1 MeV,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0" dirty="0"/>
                  <a:t>1 MW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b="0" dirty="0"/>
                  <a:t> However, maintain </a:t>
                </a:r>
                <a:r>
                  <a:rPr lang="en-US" b="1" dirty="0">
                    <a:solidFill>
                      <a:srgbClr val="FF0000"/>
                    </a:solidFill>
                  </a:rPr>
                  <a:t>compactness</a:t>
                </a:r>
                <a:r>
                  <a:rPr lang="en-US" dirty="0"/>
                  <a:t>!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9CC47B-9A84-4F76-9B97-1A5FBC83B5FD}"/>
              </a:ext>
            </a:extLst>
          </p:cNvPr>
          <p:cNvGrpSpPr/>
          <p:nvPr/>
        </p:nvGrpSpPr>
        <p:grpSpPr>
          <a:xfrm>
            <a:off x="5460907" y="2544642"/>
            <a:ext cx="4657007" cy="1981637"/>
            <a:chOff x="6106561" y="2545468"/>
            <a:chExt cx="4657007" cy="1981637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3E83B476-D174-4F90-8D48-F3B5612C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697919" y="2545468"/>
              <a:ext cx="822960" cy="10972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01048A-29D8-43D4-9D44-62C96305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265982" y="2545468"/>
              <a:ext cx="1097280" cy="10972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FF5AC1-1944-48E0-8360-C2825654745C}"/>
                </a:ext>
              </a:extLst>
            </p:cNvPr>
            <p:cNvSpPr txBox="1"/>
            <p:nvPr/>
          </p:nvSpPr>
          <p:spPr>
            <a:xfrm>
              <a:off x="6106561" y="3880774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less efficient</a:t>
              </a:r>
              <a:br>
                <a:rPr lang="en-US" dirty="0"/>
              </a:br>
              <a:r>
                <a:rPr lang="en-US" dirty="0"/>
                <a:t>but cheap &amp; simple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E7144C-C32C-461C-80C2-0B1A2BF88478}"/>
                </a:ext>
              </a:extLst>
            </p:cNvPr>
            <p:cNvSpPr txBox="1"/>
            <p:nvPr/>
          </p:nvSpPr>
          <p:spPr>
            <a:xfrm>
              <a:off x="8865676" y="3880774"/>
              <a:ext cx="1897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very efficient</a:t>
              </a:r>
              <a:br>
                <a:rPr lang="en-US" dirty="0"/>
              </a:br>
              <a:r>
                <a:rPr lang="en-US" dirty="0"/>
                <a:t>but more complex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A2820E-49CE-4D79-9051-A7160AAFB700}"/>
                    </a:ext>
                  </a:extLst>
                </p:cNvPr>
                <p:cNvSpPr txBox="1"/>
                <p:nvPr/>
              </p:nvSpPr>
              <p:spPr>
                <a:xfrm>
                  <a:off x="8065456" y="2801720"/>
                  <a:ext cx="65594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A2820E-49CE-4D79-9051-A7160AAFB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456" y="2801720"/>
                  <a:ext cx="655949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38C418-068C-4033-A8A8-4174987C33BC}"/>
              </a:ext>
            </a:extLst>
          </p:cNvPr>
          <p:cNvSpPr txBox="1"/>
          <p:nvPr/>
        </p:nvSpPr>
        <p:spPr>
          <a:xfrm>
            <a:off x="10158717" y="2967335"/>
            <a:ext cx="153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Cryoplant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18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developments – Key Technology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Nb</a:t>
                </a:r>
                <a:r>
                  <a:rPr lang="en-US" b="1" baseline="-25000" dirty="0"/>
                  <a:t>3</a:t>
                </a:r>
                <a:r>
                  <a:rPr lang="en-US" b="1" dirty="0"/>
                  <a:t>Sn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enhance SC capabilities of </a:t>
                </a:r>
                <a:r>
                  <a:rPr lang="en-US" dirty="0" err="1"/>
                  <a:t>Nb</a:t>
                </a:r>
                <a:endParaRPr lang="en-US" dirty="0"/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/>
                  <a:t>2</a:t>
                </a:r>
                <a:r>
                  <a:rPr lang="en-US" dirty="0"/>
                  <a:t> more efficient @ 4 K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vapor diffusion on bulk </a:t>
                </a:r>
                <a:r>
                  <a:rPr lang="en-US" dirty="0" err="1"/>
                  <a:t>Nb</a:t>
                </a:r>
                <a:endParaRPr lang="en-US" dirty="0"/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enables cond. cool. </a:t>
                </a:r>
                <a:br>
                  <a:rPr lang="en-US" dirty="0"/>
                </a:br>
                <a:r>
                  <a:rPr lang="en-US" dirty="0"/>
                  <a:t>operation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i="1" dirty="0"/>
                  <a:t>develop new </a:t>
                </a:r>
                <a:br>
                  <a:rPr lang="en-US" i="1" dirty="0"/>
                </a:br>
                <a:r>
                  <a:rPr lang="en-US" i="1" dirty="0"/>
                  <a:t>coating methods</a:t>
                </a:r>
              </a:p>
              <a:p>
                <a:pPr lvl="1"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3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/>
                  <a:t>Cryocoolers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“dry” cryogens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“plug &amp; play” with helium compressor</a:t>
                </a:r>
              </a:p>
              <a:p>
                <a:pPr lvl="5">
                  <a:lnSpc>
                    <a:spcPct val="200000"/>
                  </a:lnSpc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significant progress over last 10 years</a:t>
                </a:r>
              </a:p>
              <a:p>
                <a:pPr lvl="5">
                  <a:lnSpc>
                    <a:spcPct val="200000"/>
                  </a:lnSpc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now off the shelf as commercial product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 2 W @ 4 K (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6.5 kW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3"/>
                <a:stretch>
                  <a:fillRect l="-1443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92B48DC-2831-46B4-A9B9-0A1AB2C66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535" y="3106281"/>
            <a:ext cx="2119282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17FC4-FBC9-490E-85BF-DEC8A96D6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59" y="3654921"/>
            <a:ext cx="2381201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03BE7C-5758-44B4-8FF0-FA6829DF8485}"/>
                  </a:ext>
                </a:extLst>
              </p:cNvPr>
              <p:cNvSpPr txBox="1"/>
              <p:nvPr/>
            </p:nvSpPr>
            <p:spPr>
              <a:xfrm>
                <a:off x="5399452" y="3474482"/>
                <a:ext cx="1990165" cy="264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9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03BE7C-5758-44B4-8FF0-FA6829DF8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452" y="3474482"/>
                <a:ext cx="1990165" cy="26468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7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dirty="0"/>
                  <a:t>development and analysis of compact 1 MeV accelerator (</a:t>
                </a:r>
                <a:r>
                  <a:rPr lang="en-US" i="1" dirty="0"/>
                  <a:t>2018</a:t>
                </a:r>
                <a:r>
                  <a:rPr lang="en-US" dirty="0"/>
                  <a:t>)</a:t>
                </a:r>
              </a:p>
              <a:p>
                <a:pPr>
                  <a:lnSpc>
                    <a:spcPct val="250000"/>
                  </a:lnSpc>
                </a:pPr>
                <a:endParaRPr lang="en-US" dirty="0"/>
              </a:p>
              <a:p>
                <a:pPr>
                  <a:lnSpc>
                    <a:spcPct val="250000"/>
                  </a:lnSpc>
                </a:pPr>
                <a:endParaRPr lang="en-US" dirty="0"/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CC single cell prototypes</a:t>
                </a:r>
              </a:p>
              <a:p>
                <a:pPr marL="0" indent="0">
                  <a:lnSpc>
                    <a:spcPct val="120000"/>
                  </a:lnSpc>
                  <a:buNone/>
                  <a:tabLst>
                    <a:tab pos="457200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952 MHz cavity in horizontal cryostat 	(</a:t>
                </a:r>
                <a:r>
                  <a:rPr lang="en-US" i="1" dirty="0"/>
                  <a:t>Ciovati Stewardship</a:t>
                </a:r>
                <a:r>
                  <a:rPr lang="en-US" dirty="0"/>
                  <a:t>)</a:t>
                </a:r>
              </a:p>
              <a:p>
                <a:pPr>
                  <a:lnSpc>
                    <a:spcPct val="250000"/>
                  </a:lnSpc>
                </a:pPr>
                <a:r>
                  <a:rPr lang="en-US" dirty="0"/>
                  <a:t>RF source development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magnetron design</a:t>
                </a:r>
              </a:p>
              <a:p>
                <a:pPr marL="0" indent="0">
                  <a:lnSpc>
                    <a:spcPct val="250000"/>
                  </a:lnSpc>
                  <a:buNone/>
                  <a:tabLst>
                    <a:tab pos="457200" algn="l"/>
                    <a:tab pos="5486400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2.45 GHz and now 915 MHz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target 1 MW (</a:t>
                </a:r>
                <a:r>
                  <a:rPr lang="en-US" i="1" dirty="0"/>
                  <a:t>Rimmer &amp; Wang Stewardship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11285837" cy="5381694"/>
              </a:xfrm>
              <a:blipFill>
                <a:blip r:embed="rId2"/>
                <a:stretch>
                  <a:fillRect l="-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72A7304-AC5B-4D55-A416-CBB413579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0"/>
          <a:stretch/>
        </p:blipFill>
        <p:spPr bwMode="auto">
          <a:xfrm>
            <a:off x="3100233" y="1690604"/>
            <a:ext cx="4860316" cy="192024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Projects at the Lab I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32CF8-7554-45E4-A66E-5B9EAA4F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976" y="1508760"/>
            <a:ext cx="1442574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FF93B-C9BD-45FF-84F8-08E5BA6B9E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24419"/>
          <a:stretch/>
        </p:blipFill>
        <p:spPr>
          <a:xfrm>
            <a:off x="9991271" y="2116397"/>
            <a:ext cx="1979143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E26C6D-B4B4-44F8-9D64-276A096B79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623" b="10586"/>
          <a:stretch/>
        </p:blipFill>
        <p:spPr>
          <a:xfrm>
            <a:off x="9779550" y="4366103"/>
            <a:ext cx="1845222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7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Projects at the Lab II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dirty="0"/>
                  <a:t>advancement to multi-cell cavity design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10 MeV 	(</a:t>
                </a:r>
                <a:r>
                  <a:rPr lang="en-US" i="1" dirty="0"/>
                  <a:t>Vennekate Stewardship</a:t>
                </a:r>
                <a:r>
                  <a:rPr lang="en-US" dirty="0"/>
                  <a:t>)</a:t>
                </a:r>
              </a:p>
              <a:p>
                <a:pPr>
                  <a:lnSpc>
                    <a:spcPct val="170000"/>
                  </a:lnSpc>
                </a:pPr>
                <a:endParaRPr lang="en-US" dirty="0"/>
              </a:p>
              <a:p>
                <a:pPr>
                  <a:lnSpc>
                    <a:spcPct val="170000"/>
                  </a:lnSpc>
                </a:pPr>
                <a:endParaRPr lang="en-US" dirty="0"/>
              </a:p>
              <a:p>
                <a:pPr>
                  <a:lnSpc>
                    <a:spcPct val="170000"/>
                  </a:lnSpc>
                </a:pPr>
                <a:endParaRPr lang="en-US" dirty="0"/>
              </a:p>
              <a:p>
                <a:pPr>
                  <a:lnSpc>
                    <a:spcPct val="170000"/>
                  </a:lnSpc>
                </a:pPr>
                <a:r>
                  <a:rPr lang="en-US" dirty="0"/>
                  <a:t>novel target/beam exit interfaces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UITF as testbed 	(</a:t>
                </a:r>
                <a:r>
                  <a:rPr lang="en-US" i="1" dirty="0"/>
                  <a:t>Subaward ODU</a:t>
                </a:r>
                <a:r>
                  <a:rPr lang="en-US" dirty="0"/>
                  <a:t>)</a:t>
                </a:r>
              </a:p>
              <a:p>
                <a:pPr>
                  <a:lnSpc>
                    <a:spcPct val="170000"/>
                  </a:lnSpc>
                </a:pPr>
                <a:endParaRPr lang="en-US" dirty="0"/>
              </a:p>
              <a:p>
                <a:pPr>
                  <a:lnSpc>
                    <a:spcPct val="170000"/>
                  </a:lnSpc>
                </a:pPr>
                <a:r>
                  <a:rPr lang="en-US" dirty="0"/>
                  <a:t>2.45 GHz multicell prototype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/>
                  <a:t> use magnetron for compact low power accelerator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7391E-8E7E-49EF-8C7A-DEC487F3C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2929" y="4428905"/>
            <a:ext cx="2377925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35817-0851-40D7-955F-76CC7A0F9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7691" r="5509" b="11650"/>
          <a:stretch/>
        </p:blipFill>
        <p:spPr>
          <a:xfrm>
            <a:off x="2847276" y="1965960"/>
            <a:ext cx="3420854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B542A-C367-4FDB-9FA8-E17D6726E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450" y="4268871"/>
            <a:ext cx="3259385" cy="8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E73D8-2A4E-4877-A9E5-7A0518112C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b="11574"/>
          <a:stretch/>
        </p:blipFill>
        <p:spPr bwMode="auto">
          <a:xfrm>
            <a:off x="7270816" y="1920240"/>
            <a:ext cx="1712113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at the UITF I</a:t>
            </a:r>
          </a:p>
        </p:txBody>
      </p:sp>
      <p:pic>
        <p:nvPicPr>
          <p:cNvPr id="11" name="Picture 4" descr="Image result for hrsd logo">
            <a:extLst>
              <a:ext uri="{FF2B5EF4-FFF2-40B4-BE49-F238E27FC236}">
                <a16:creationId xmlns:a16="http://schemas.microsoft.com/office/drawing/2014/main" id="{70A1BDC4-F61B-4E8B-B8A5-034B0EAD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20" y="1020046"/>
            <a:ext cx="274320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LDRD project &amp; collaboration with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testbed for irradiation studies – up to 10 MeV, 100 </a:t>
                </a:r>
                <a:r>
                  <a:rPr lang="en-US" dirty="0" err="1"/>
                  <a:t>nA</a:t>
                </a:r>
                <a:r>
                  <a:rPr lang="en-US" dirty="0"/>
                  <a:t> (</a:t>
                </a:r>
                <a:r>
                  <a:rPr lang="en-US" i="1" dirty="0"/>
                  <a:t>max. 150 </a:t>
                </a:r>
                <a:r>
                  <a:rPr lang="en-US" i="1" dirty="0" err="1"/>
                  <a:t>nA</a:t>
                </a:r>
                <a:r>
                  <a:rPr lang="en-US" dirty="0"/>
                  <a:t>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			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We want/need more!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dose accumulates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control irradiation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0.5 - 20 </a:t>
                </a:r>
                <a:r>
                  <a:rPr lang="en-US" dirty="0" err="1"/>
                  <a:t>kGy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e>
                    </m:acc>
                  </m:oMath>
                </a14:m>
                <a:r>
                  <a:rPr lang="en-US" dirty="0"/>
                  <a:t> 1 - 40 min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built a new beamline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Applications and first Results from UITF – J. Vennekate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D28E1-FD78-474C-BA5A-39C1C0054E1A}"/>
              </a:ext>
            </a:extLst>
          </p:cNvPr>
          <p:cNvSpPr/>
          <p:nvPr/>
        </p:nvSpPr>
        <p:spPr>
          <a:xfrm>
            <a:off x="6822141" y="2184874"/>
            <a:ext cx="3182470" cy="7261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8E0945-B416-4E9C-8B89-A61931CD17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10444" b="9817"/>
          <a:stretch/>
        </p:blipFill>
        <p:spPr>
          <a:xfrm>
            <a:off x="1143573" y="4129795"/>
            <a:ext cx="9904854" cy="21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BCBBA-BD00-419B-85B6-9567EC165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8" y="4392512"/>
            <a:ext cx="11521444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CA0EE1-671A-41A1-B20A-571E7808F951}"/>
              </a:ext>
            </a:extLst>
          </p:cNvPr>
          <p:cNvSpPr/>
          <p:nvPr/>
        </p:nvSpPr>
        <p:spPr>
          <a:xfrm>
            <a:off x="5100918" y="5073713"/>
            <a:ext cx="5002306" cy="7261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37218B-03A3-49FF-8B90-8DE98115A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29" y="4225189"/>
            <a:ext cx="5550803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935121-5825-43AB-BC49-65A9072326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9A00BE-2254-443E-8330-4B6A28640F2D}">
  <ds:schemaRefs>
    <ds:schemaRef ds:uri="http://purl.org/dc/elements/1.1/"/>
    <ds:schemaRef ds:uri="http://schemas.microsoft.com/office/2006/metadata/properties"/>
    <ds:schemaRef ds:uri="8d24de50-05d1-4ead-956f-39ed5306b4a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3d45c07-3350-48b8-8699-306b33596a2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4859</TotalTime>
  <Words>817</Words>
  <Application>Microsoft Office PowerPoint</Application>
  <PresentationFormat>Widescreen</PresentationFormat>
  <Paragraphs>154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.PingFangSC-Regular</vt:lpstr>
      <vt:lpstr>Arial</vt:lpstr>
      <vt:lpstr>Calibri</vt:lpstr>
      <vt:lpstr>Cambria Math</vt:lpstr>
      <vt:lpstr>PingFangSC-Regular</vt:lpstr>
      <vt:lpstr>Office Theme</vt:lpstr>
      <vt:lpstr>Environmental Applications and first Results from UITF</vt:lpstr>
      <vt:lpstr>Outline</vt:lpstr>
      <vt:lpstr>Motivation</vt:lpstr>
      <vt:lpstr>Example facilities for Wastewater Treatment</vt:lpstr>
      <vt:lpstr>Accelerator R&amp;D – Role of SRF</vt:lpstr>
      <vt:lpstr>Recent developments – Key Technology</vt:lpstr>
      <vt:lpstr>Technology Projects at the Lab I </vt:lpstr>
      <vt:lpstr>Technology Projects at the Lab II </vt:lpstr>
      <vt:lpstr>Irradiation at the UITF I</vt:lpstr>
      <vt:lpstr>Irradiation at the UITF II</vt:lpstr>
      <vt:lpstr>What is we are “shooting” at?</vt:lpstr>
      <vt:lpstr>Preliminary Results</vt:lpstr>
      <vt:lpstr>Questions?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Matthew Poelker</cp:lastModifiedBy>
  <cp:revision>86</cp:revision>
  <dcterms:created xsi:type="dcterms:W3CDTF">2020-10-14T20:38:09Z</dcterms:created>
  <dcterms:modified xsi:type="dcterms:W3CDTF">2022-01-27T18:59:48Z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