
<file path=[Content_Types].xml><?xml version="1.0" encoding="utf-8"?>
<Types xmlns="http://schemas.openxmlformats.org/package/2006/content-types">
  <Default Extension="xml" ContentType="application/xml"/>
  <Default Extension="jpg" ContentType="image/jpeg"/>
  <Default Extension="tiff" ContentType="image/tiff"/>
  <Default Extension="emf" ContentType="image/x-emf"/>
  <Default Extension="xlsx" ContentType="application/vnd.openxmlformats-officedocument.spreadsheetml.sheet"/>
  <Default Extension="jpeg" ContentType="image/jpeg"/>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677" r:id="rId1"/>
  </p:sldMasterIdLst>
  <p:notesMasterIdLst>
    <p:notesMasterId r:id="rId34"/>
  </p:notesMasterIdLst>
  <p:sldIdLst>
    <p:sldId id="256" r:id="rId2"/>
    <p:sldId id="275" r:id="rId3"/>
    <p:sldId id="291" r:id="rId4"/>
    <p:sldId id="292" r:id="rId5"/>
    <p:sldId id="293" r:id="rId6"/>
    <p:sldId id="294" r:id="rId7"/>
    <p:sldId id="282" r:id="rId8"/>
    <p:sldId id="296" r:id="rId9"/>
    <p:sldId id="297" r:id="rId10"/>
    <p:sldId id="391" r:id="rId11"/>
    <p:sldId id="331" r:id="rId12"/>
    <p:sldId id="333" r:id="rId13"/>
    <p:sldId id="335" r:id="rId14"/>
    <p:sldId id="360" r:id="rId15"/>
    <p:sldId id="392" r:id="rId16"/>
    <p:sldId id="357" r:id="rId17"/>
    <p:sldId id="358" r:id="rId18"/>
    <p:sldId id="359" r:id="rId19"/>
    <p:sldId id="375" r:id="rId20"/>
    <p:sldId id="393" r:id="rId21"/>
    <p:sldId id="267" r:id="rId22"/>
    <p:sldId id="270" r:id="rId23"/>
    <p:sldId id="271" r:id="rId24"/>
    <p:sldId id="295" r:id="rId25"/>
    <p:sldId id="361" r:id="rId26"/>
    <p:sldId id="354" r:id="rId27"/>
    <p:sldId id="337" r:id="rId28"/>
    <p:sldId id="336" r:id="rId29"/>
    <p:sldId id="345" r:id="rId30"/>
    <p:sldId id="346" r:id="rId31"/>
    <p:sldId id="362" r:id="rId32"/>
    <p:sldId id="36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00B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14"/>
    <p:restoredTop sz="93807"/>
  </p:normalViewPr>
  <p:slideViewPr>
    <p:cSldViewPr snapToGrid="0" snapToObjects="1">
      <p:cViewPr>
        <p:scale>
          <a:sx n="78" d="100"/>
          <a:sy n="78" d="100"/>
        </p:scale>
        <p:origin x="384" y="-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localhost/Users/Caryn/Desktop/Workbook1.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localhost/Users/Caryn/Desktop/Workbook1.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4" Type="http://schemas.openxmlformats.org/officeDocument/2006/relationships/oleObject" Target="file://localhost/Users/Caryn/Desktop/Workbook1.xlsx" TargetMode="External"/><Relationship Id="rId1" Type="http://schemas.microsoft.com/office/2011/relationships/chartStyle" Target="style3.xml"/><Relationship Id="rId2" Type="http://schemas.microsoft.com/office/2011/relationships/chartColorStyle" Target="colors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4" Type="http://schemas.openxmlformats.org/officeDocument/2006/relationships/oleObject" Target="file://localhost/Users/Caryn/Desktop/Workbook1.xlsx" TargetMode="External"/><Relationship Id="rId1" Type="http://schemas.microsoft.com/office/2011/relationships/chartStyle" Target="style4.xml"/><Relationship Id="rId2" Type="http://schemas.microsoft.com/office/2011/relationships/chartColorStyle" Target="colors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4" Type="http://schemas.openxmlformats.org/officeDocument/2006/relationships/package" Target="../embeddings/Microsoft_Excel_Worksheet1.xlsx"/><Relationship Id="rId1" Type="http://schemas.microsoft.com/office/2011/relationships/chartStyle" Target="style5.xml"/><Relationship Id="rId2" Type="http://schemas.microsoft.com/office/2011/relationships/chartColorStyle" Target="colors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4" Type="http://schemas.openxmlformats.org/officeDocument/2006/relationships/package" Target="../embeddings/Microsoft_Excel_Worksheet2.xlsx"/><Relationship Id="rId1" Type="http://schemas.microsoft.com/office/2011/relationships/chartStyle" Target="style6.xml"/><Relationship Id="rId2" Type="http://schemas.microsoft.com/office/2011/relationships/chartColorStyle" Target="colors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4" Type="http://schemas.openxmlformats.org/officeDocument/2006/relationships/oleObject" Target="file://localhost/Users/Caryn/Desktop/Workbook1.xlsx" TargetMode="External"/><Relationship Id="rId1" Type="http://schemas.microsoft.com/office/2011/relationships/chartStyle" Target="style7.xml"/><Relationship Id="rId2" Type="http://schemas.microsoft.com/office/2011/relationships/chartColorStyle" Target="colors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4" Type="http://schemas.openxmlformats.org/officeDocument/2006/relationships/oleObject" Target="file://localhost/Users/Caryn/Desktop/Workbook1.xlsx" TargetMode="External"/><Relationship Id="rId1" Type="http://schemas.microsoft.com/office/2011/relationships/chartStyle" Target="style8.xml"/><Relationship Id="rId2" Type="http://schemas.microsoft.com/office/2011/relationships/chartColorStyle" Target="colors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r>
              <a:rPr lang="en-US"/>
              <a:t>1MHz dbcm RMS, different currents 12-60uA</a:t>
            </a:r>
          </a:p>
        </c:rich>
      </c:tx>
      <c:layout>
        <c:manualLayout>
          <c:xMode val="edge"/>
          <c:yMode val="edge"/>
          <c:x val="0.165406102362205"/>
          <c:y val="0.0365853658536585"/>
        </c:manualLayout>
      </c:layout>
      <c:overlay val="0"/>
      <c:spPr>
        <a:noFill/>
        <a:ln>
          <a:noFill/>
        </a:ln>
        <a:effectLst/>
      </c:spPr>
      <c:txPr>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7542716535433"/>
          <c:y val="0.122682926829268"/>
          <c:w val="0.788708070866142"/>
          <c:h val="0.72730362972921"/>
        </c:manualLayout>
      </c:layout>
      <c:scatterChart>
        <c:scatterStyle val="lineMarker"/>
        <c:varyColors val="0"/>
        <c:ser>
          <c:idx val="2"/>
          <c:order val="0"/>
          <c:tx>
            <c:v>30Hz pairsynch[0]==0</c:v>
          </c:tx>
          <c:spPr>
            <a:ln w="25400" cap="rnd">
              <a:noFill/>
              <a:round/>
            </a:ln>
            <a:effectLst>
              <a:outerShdw blurRad="57150" dist="19050" dir="5400000" algn="ctr" rotWithShape="0">
                <a:srgbClr val="000000">
                  <a:alpha val="63000"/>
                </a:srgbClr>
              </a:outerShdw>
            </a:effectLst>
          </c:spPr>
          <c:marker>
            <c:symbol val="circle"/>
            <c:size val="12"/>
            <c:spPr>
              <a:gradFill rotWithShape="1">
                <a:gsLst>
                  <a:gs pos="0">
                    <a:schemeClr val="tx1">
                      <a:lumMod val="95000"/>
                    </a:schemeClr>
                  </a:gs>
                  <a:gs pos="50000">
                    <a:schemeClr val="tx1">
                      <a:lumMod val="85000"/>
                    </a:schemeClr>
                  </a:gs>
                  <a:gs pos="100000">
                    <a:schemeClr val="tx1">
                      <a:lumMod val="75000"/>
                    </a:schemeClr>
                  </a:gs>
                </a:gsLst>
                <a:lin ang="5400000" scaled="0"/>
              </a:gradFill>
              <a:ln w="9525" cap="rnd">
                <a:solidFill>
                  <a:schemeClr val="tx1">
                    <a:lumMod val="75000"/>
                  </a:schemeClr>
                </a:solidFill>
                <a:round/>
              </a:ln>
              <a:effectLst>
                <a:outerShdw blurRad="57150" dist="19050" dir="5400000" algn="ctr" rotWithShape="0">
                  <a:srgbClr val="000000">
                    <a:alpha val="63000"/>
                  </a:srgbClr>
                </a:outerShdw>
              </a:effectLst>
              <a:scene3d>
                <a:camera prst="orthographicFront">
                  <a:rot lat="0" lon="0" rev="0"/>
                </a:camera>
                <a:lightRig rig="threePt" dir="t"/>
              </a:scene3d>
              <a:sp3d>
                <a:bevelT w="50800" h="25400"/>
              </a:sp3d>
            </c:spPr>
          </c:marker>
          <c:xVal>
            <c:numRef>
              <c:f>frequnencyNnoise!$C$50:$C$64</c:f>
              <c:numCache>
                <c:formatCode>General</c:formatCode>
                <c:ptCount val="15"/>
                <c:pt idx="0">
                  <c:v>2.2</c:v>
                </c:pt>
                <c:pt idx="1">
                  <c:v>2.2</c:v>
                </c:pt>
                <c:pt idx="2">
                  <c:v>4.4</c:v>
                </c:pt>
                <c:pt idx="3">
                  <c:v>4.4</c:v>
                </c:pt>
                <c:pt idx="4">
                  <c:v>4.4</c:v>
                </c:pt>
                <c:pt idx="5">
                  <c:v>8.8</c:v>
                </c:pt>
                <c:pt idx="6">
                  <c:v>8.8</c:v>
                </c:pt>
                <c:pt idx="7">
                  <c:v>8.8</c:v>
                </c:pt>
                <c:pt idx="8">
                  <c:v>8.8</c:v>
                </c:pt>
                <c:pt idx="9">
                  <c:v>8.8</c:v>
                </c:pt>
                <c:pt idx="10">
                  <c:v>8.8</c:v>
                </c:pt>
                <c:pt idx="11">
                  <c:v>11.0</c:v>
                </c:pt>
                <c:pt idx="12">
                  <c:v>11.0</c:v>
                </c:pt>
                <c:pt idx="13">
                  <c:v>8.8</c:v>
                </c:pt>
                <c:pt idx="14">
                  <c:v>4.4</c:v>
                </c:pt>
              </c:numCache>
            </c:numRef>
          </c:xVal>
          <c:yVal>
            <c:numRef>
              <c:f>frequnencyNnoise!$F$50:$F$64</c:f>
              <c:numCache>
                <c:formatCode>General</c:formatCode>
                <c:ptCount val="15"/>
                <c:pt idx="0">
                  <c:v>157.3</c:v>
                </c:pt>
                <c:pt idx="1">
                  <c:v>230.5</c:v>
                </c:pt>
                <c:pt idx="2">
                  <c:v>493.9</c:v>
                </c:pt>
                <c:pt idx="5">
                  <c:v>116.0</c:v>
                </c:pt>
                <c:pt idx="8">
                  <c:v>309.1</c:v>
                </c:pt>
                <c:pt idx="9">
                  <c:v>121.9</c:v>
                </c:pt>
                <c:pt idx="10">
                  <c:v>117.7</c:v>
                </c:pt>
                <c:pt idx="11">
                  <c:v>651.8</c:v>
                </c:pt>
              </c:numCache>
            </c:numRef>
          </c:yVal>
          <c:smooth val="0"/>
        </c:ser>
        <c:ser>
          <c:idx val="0"/>
          <c:order val="1"/>
          <c:tx>
            <c:v>60Hz</c:v>
          </c:tx>
          <c:spPr>
            <a:ln w="25400" cap="rnd">
              <a:noFill/>
              <a:round/>
            </a:ln>
            <a:effectLst>
              <a:outerShdw blurRad="57150" dist="19050" dir="5400000" algn="ctr" rotWithShape="0">
                <a:srgbClr val="000000">
                  <a:alpha val="63000"/>
                </a:srgbClr>
              </a:outerShdw>
            </a:effectLst>
          </c:spPr>
          <c:marker>
            <c:symbol val="circle"/>
            <c:size val="1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cap="rnd">
                <a:solidFill>
                  <a:schemeClr val="accent1"/>
                </a:solidFill>
                <a:round/>
              </a:ln>
              <a:effectLst>
                <a:outerShdw blurRad="57150" dist="19050" dir="5400000" algn="ctr" rotWithShape="0">
                  <a:srgbClr val="000000">
                    <a:alpha val="63000"/>
                  </a:srgbClr>
                </a:outerShdw>
              </a:effectLst>
              <a:scene3d>
                <a:camera prst="orthographicFront">
                  <a:rot lat="0" lon="0" rev="0"/>
                </a:camera>
                <a:lightRig rig="threePt" dir="t"/>
              </a:scene3d>
              <a:sp3d>
                <a:bevelT w="50800" h="25400"/>
              </a:sp3d>
            </c:spPr>
          </c:marker>
          <c:xVal>
            <c:numRef>
              <c:f>frequnencyNnoise!$C$53</c:f>
              <c:numCache>
                <c:formatCode>General</c:formatCode>
                <c:ptCount val="1"/>
                <c:pt idx="0">
                  <c:v>4.4</c:v>
                </c:pt>
              </c:numCache>
            </c:numRef>
          </c:xVal>
          <c:yVal>
            <c:numRef>
              <c:f>frequnencyNnoise!$G$53</c:f>
              <c:numCache>
                <c:formatCode>General</c:formatCode>
                <c:ptCount val="1"/>
                <c:pt idx="0">
                  <c:v>774.3</c:v>
                </c:pt>
              </c:numCache>
            </c:numRef>
          </c:yVal>
          <c:smooth val="0"/>
        </c:ser>
        <c:ser>
          <c:idx val="1"/>
          <c:order val="2"/>
          <c:tx>
            <c:v>120Hz  (60Hz filtered out)</c:v>
          </c:tx>
          <c:spPr>
            <a:ln w="25400" cap="rnd">
              <a:noFill/>
              <a:round/>
            </a:ln>
            <a:effectLst>
              <a:outerShdw blurRad="57150" dist="19050" dir="5400000" algn="ctr" rotWithShape="0">
                <a:srgbClr val="000000">
                  <a:alpha val="63000"/>
                </a:srgbClr>
              </a:outerShdw>
            </a:effectLst>
          </c:spPr>
          <c:marker>
            <c:symbol val="circle"/>
            <c:size val="12"/>
            <c:spPr>
              <a:gradFill rotWithShape="1">
                <a:gsLst>
                  <a:gs pos="0">
                    <a:schemeClr val="accent3">
                      <a:lumMod val="20000"/>
                      <a:lumOff val="80000"/>
                    </a:schemeClr>
                  </a:gs>
                  <a:gs pos="50000">
                    <a:schemeClr val="accent3">
                      <a:lumMod val="40000"/>
                      <a:lumOff val="60000"/>
                    </a:schemeClr>
                  </a:gs>
                  <a:gs pos="100000">
                    <a:schemeClr val="accent3"/>
                  </a:gs>
                </a:gsLst>
                <a:lin ang="5400000" scaled="0"/>
              </a:gradFill>
              <a:ln w="9525" cap="rnd">
                <a:solidFill>
                  <a:schemeClr val="accent3"/>
                </a:solidFill>
                <a:round/>
              </a:ln>
              <a:effectLst>
                <a:outerShdw blurRad="57150" dist="19050" dir="5400000" algn="ctr" rotWithShape="0">
                  <a:srgbClr val="000000">
                    <a:alpha val="63000"/>
                  </a:srgbClr>
                </a:outerShdw>
              </a:effectLst>
              <a:scene3d>
                <a:camera prst="orthographicFront">
                  <a:rot lat="0" lon="0" rev="0"/>
                </a:camera>
                <a:lightRig rig="threePt" dir="t"/>
              </a:scene3d>
              <a:sp3d>
                <a:bevelT w="50800" h="25400"/>
              </a:sp3d>
            </c:spPr>
          </c:marker>
          <c:xVal>
            <c:numRef>
              <c:f>(frequnencyNnoise!$C$54,frequnencyNnoise!$C$56:$C$57)</c:f>
              <c:numCache>
                <c:formatCode>General</c:formatCode>
                <c:ptCount val="3"/>
                <c:pt idx="0">
                  <c:v>4.4</c:v>
                </c:pt>
                <c:pt idx="1">
                  <c:v>8.8</c:v>
                </c:pt>
                <c:pt idx="2">
                  <c:v>8.8</c:v>
                </c:pt>
              </c:numCache>
            </c:numRef>
          </c:xVal>
          <c:yVal>
            <c:numRef>
              <c:f>(frequnencyNnoise!$G$54,frequnencyNnoise!$G$56:$G$57)</c:f>
              <c:numCache>
                <c:formatCode>General</c:formatCode>
                <c:ptCount val="3"/>
                <c:pt idx="0">
                  <c:v>548.9</c:v>
                </c:pt>
                <c:pt idx="1">
                  <c:v>96.99</c:v>
                </c:pt>
                <c:pt idx="2">
                  <c:v>95.28</c:v>
                </c:pt>
              </c:numCache>
            </c:numRef>
          </c:yVal>
          <c:smooth val="0"/>
        </c:ser>
        <c:ser>
          <c:idx val="3"/>
          <c:order val="3"/>
          <c:tx>
            <c:v>2.4kHz</c:v>
          </c:tx>
          <c:spPr>
            <a:ln w="25400" cap="rnd">
              <a:noFill/>
              <a:round/>
            </a:ln>
            <a:effectLst>
              <a:outerShdw blurRad="57150" dist="19050" dir="5400000" algn="ctr" rotWithShape="0">
                <a:srgbClr val="000000">
                  <a:alpha val="63000"/>
                </a:srgbClr>
              </a:outerShdw>
            </a:effectLst>
          </c:spPr>
          <c:marker>
            <c:symbol val="circle"/>
            <c:size val="11"/>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9525" cap="rnd">
                <a:solidFill>
                  <a:schemeClr val="accent4"/>
                </a:solidFill>
                <a:round/>
              </a:ln>
              <a:effectLst>
                <a:outerShdw blurRad="57150" dist="19050" dir="5400000" algn="ctr" rotWithShape="0">
                  <a:srgbClr val="000000">
                    <a:alpha val="63000"/>
                  </a:srgbClr>
                </a:outerShdw>
              </a:effectLst>
              <a:scene3d>
                <a:camera prst="orthographicFront">
                  <a:rot lat="0" lon="0" rev="0"/>
                </a:camera>
                <a:lightRig rig="threePt" dir="t"/>
              </a:scene3d>
              <a:sp3d>
                <a:bevelT w="50800" h="25400"/>
              </a:sp3d>
            </c:spPr>
          </c:marker>
          <c:xVal>
            <c:numRef>
              <c:f>frequnencyNnoise!$C$62</c:f>
              <c:numCache>
                <c:formatCode>General</c:formatCode>
                <c:ptCount val="1"/>
                <c:pt idx="0">
                  <c:v>11.0</c:v>
                </c:pt>
              </c:numCache>
            </c:numRef>
          </c:xVal>
          <c:yVal>
            <c:numRef>
              <c:f>frequnencyNnoise!$G$62</c:f>
              <c:numCache>
                <c:formatCode>General</c:formatCode>
                <c:ptCount val="1"/>
                <c:pt idx="0">
                  <c:v>2004.0</c:v>
                </c:pt>
              </c:numCache>
            </c:numRef>
          </c:yVal>
          <c:smooth val="0"/>
        </c:ser>
        <c:dLbls>
          <c:showLegendKey val="0"/>
          <c:showVal val="0"/>
          <c:showCatName val="0"/>
          <c:showSerName val="0"/>
          <c:showPercent val="0"/>
          <c:showBubbleSize val="0"/>
        </c:dLbls>
        <c:axId val="2131424800"/>
        <c:axId val="2131385216"/>
      </c:scatterChart>
      <c:valAx>
        <c:axId val="2131424800"/>
        <c:scaling>
          <c:orientation val="minMax"/>
        </c:scaling>
        <c:delete val="0"/>
        <c:axPos val="b"/>
        <c:majorGridlines>
          <c:spPr>
            <a:ln w="9525" cap="flat" cmpd="sng" algn="ctr">
              <a:solidFill>
                <a:schemeClr val="tx2">
                  <a:lumMod val="90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a:t>Energy(GeV)</a:t>
                </a:r>
              </a:p>
            </c:rich>
          </c:tx>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131385216"/>
        <c:crosses val="autoZero"/>
        <c:crossBetween val="midCat"/>
      </c:valAx>
      <c:valAx>
        <c:axId val="2131385216"/>
        <c:scaling>
          <c:orientation val="minMax"/>
        </c:scaling>
        <c:delete val="0"/>
        <c:axPos val="l"/>
        <c:majorGridlines>
          <c:spPr>
            <a:ln w="9525" cap="flat" cmpd="sng" algn="ctr">
              <a:solidFill>
                <a:schemeClr val="tx2">
                  <a:lumMod val="90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b="1"/>
                  <a:t>RMS Aq (ppm)</a:t>
                </a: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131424800"/>
        <c:crosses val="autoZero"/>
        <c:crossBetween val="midCat"/>
      </c:valAx>
      <c:spPr>
        <a:solidFill>
          <a:schemeClr val="bg1">
            <a:lumMod val="85000"/>
            <a:lumOff val="15000"/>
          </a:schemeClr>
        </a:solidFill>
        <a:ln>
          <a:solidFill>
            <a:schemeClr val="tx2"/>
          </a:solidFill>
        </a:ln>
        <a:effectLst/>
      </c:spPr>
    </c:plotArea>
    <c:legend>
      <c:legendPos val="b"/>
      <c:layout>
        <c:manualLayout>
          <c:xMode val="edge"/>
          <c:yMode val="edge"/>
          <c:x val="0.244375787401575"/>
          <c:y val="0.183434479226682"/>
          <c:w val="0.40520535320972"/>
          <c:h val="0.300305358171692"/>
        </c:manualLayout>
      </c:layout>
      <c:overlay val="0"/>
      <c:spPr>
        <a:solidFill>
          <a:schemeClr val="bg1"/>
        </a:solidFill>
        <a:ln>
          <a:solidFill>
            <a:schemeClr val="tx2">
              <a:lumMod val="90000"/>
            </a:schemeClr>
          </a:solid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1400" b="1"/>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600" dirty="0"/>
              <a:t>1MHz </a:t>
            </a:r>
            <a:r>
              <a:rPr lang="en-US" sz="1600" dirty="0" err="1"/>
              <a:t>dbcm</a:t>
            </a:r>
            <a:r>
              <a:rPr lang="en-US" sz="1600" dirty="0"/>
              <a:t> </a:t>
            </a:r>
            <a:r>
              <a:rPr lang="en-US" sz="1600" dirty="0" smtClean="0"/>
              <a:t>RMS, </a:t>
            </a:r>
            <a:r>
              <a:rPr lang="en-US" sz="1600" dirty="0"/>
              <a:t>different energies 2.2-11GeV</a:t>
            </a:r>
          </a:p>
        </c:rich>
      </c:tx>
      <c:layout>
        <c:manualLayout>
          <c:xMode val="edge"/>
          <c:yMode val="edge"/>
          <c:x val="0.14965"/>
          <c:y val="0.0272373540856031"/>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7542716535433"/>
          <c:y val="0.122682926829268"/>
          <c:w val="0.788708070866142"/>
          <c:h val="0.705001378718711"/>
        </c:manualLayout>
      </c:layout>
      <c:scatterChart>
        <c:scatterStyle val="lineMarker"/>
        <c:varyColors val="0"/>
        <c:ser>
          <c:idx val="2"/>
          <c:order val="0"/>
          <c:tx>
            <c:v>30Hz pairsynch[0]==0</c:v>
          </c:tx>
          <c:spPr>
            <a:ln w="25400" cap="rnd">
              <a:noFill/>
              <a:round/>
            </a:ln>
            <a:effectLst>
              <a:outerShdw blurRad="57150" dist="19050" dir="5400000" algn="ctr" rotWithShape="0">
                <a:srgbClr val="000000">
                  <a:alpha val="63000"/>
                </a:srgbClr>
              </a:outerShdw>
            </a:effectLst>
          </c:spPr>
          <c:marker>
            <c:symbol val="circle"/>
            <c:size val="11"/>
            <c:spPr>
              <a:gradFill rotWithShape="1">
                <a:gsLst>
                  <a:gs pos="0">
                    <a:schemeClr val="bg2">
                      <a:lumMod val="20000"/>
                      <a:lumOff val="80000"/>
                    </a:schemeClr>
                  </a:gs>
                  <a:gs pos="50000">
                    <a:schemeClr val="tx1">
                      <a:lumMod val="85000"/>
                    </a:schemeClr>
                  </a:gs>
                  <a:gs pos="100000">
                    <a:schemeClr val="tx1">
                      <a:lumMod val="75000"/>
                    </a:schemeClr>
                  </a:gs>
                </a:gsLst>
                <a:lin ang="5400000" scaled="0"/>
              </a:gradFill>
              <a:ln w="9525" cap="rnd">
                <a:noFill/>
                <a:round/>
              </a:ln>
              <a:effectLst>
                <a:outerShdw blurRad="57150" dist="19050" dir="5400000" algn="ctr" rotWithShape="0">
                  <a:srgbClr val="000000">
                    <a:alpha val="63000"/>
                  </a:srgbClr>
                </a:outerShdw>
              </a:effectLst>
              <a:scene3d>
                <a:camera prst="orthographicFront">
                  <a:rot lat="0" lon="0" rev="0"/>
                </a:camera>
                <a:lightRig rig="threePt" dir="t"/>
              </a:scene3d>
              <a:sp3d>
                <a:bevelT w="50800" h="25400"/>
              </a:sp3d>
            </c:spPr>
          </c:marker>
          <c:xVal>
            <c:numRef>
              <c:f>frequnencyNnoise!$D$50:$D$64</c:f>
              <c:numCache>
                <c:formatCode>General</c:formatCode>
                <c:ptCount val="15"/>
                <c:pt idx="0">
                  <c:v>18.6</c:v>
                </c:pt>
                <c:pt idx="1">
                  <c:v>18.7</c:v>
                </c:pt>
                <c:pt idx="2">
                  <c:v>12.0</c:v>
                </c:pt>
                <c:pt idx="3">
                  <c:v>12.0</c:v>
                </c:pt>
                <c:pt idx="4">
                  <c:v>12.0</c:v>
                </c:pt>
                <c:pt idx="5">
                  <c:v>45.0</c:v>
                </c:pt>
                <c:pt idx="6">
                  <c:v>45.0</c:v>
                </c:pt>
                <c:pt idx="7">
                  <c:v>45.0</c:v>
                </c:pt>
                <c:pt idx="8">
                  <c:v>13.7</c:v>
                </c:pt>
                <c:pt idx="9">
                  <c:v>60.0</c:v>
                </c:pt>
                <c:pt idx="10">
                  <c:v>45.0</c:v>
                </c:pt>
                <c:pt idx="11">
                  <c:v>15.0</c:v>
                </c:pt>
                <c:pt idx="12">
                  <c:v>15.0</c:v>
                </c:pt>
                <c:pt idx="13">
                  <c:v>45.0</c:v>
                </c:pt>
                <c:pt idx="14">
                  <c:v>12.0</c:v>
                </c:pt>
              </c:numCache>
            </c:numRef>
          </c:xVal>
          <c:yVal>
            <c:numRef>
              <c:f>frequnencyNnoise!$F$50:$F$64</c:f>
              <c:numCache>
                <c:formatCode>General</c:formatCode>
                <c:ptCount val="15"/>
                <c:pt idx="0">
                  <c:v>157.3</c:v>
                </c:pt>
                <c:pt idx="1">
                  <c:v>230.5</c:v>
                </c:pt>
                <c:pt idx="2">
                  <c:v>493.9</c:v>
                </c:pt>
                <c:pt idx="5">
                  <c:v>116.0</c:v>
                </c:pt>
                <c:pt idx="8">
                  <c:v>309.1</c:v>
                </c:pt>
                <c:pt idx="9">
                  <c:v>121.9</c:v>
                </c:pt>
                <c:pt idx="10">
                  <c:v>117.7</c:v>
                </c:pt>
                <c:pt idx="11">
                  <c:v>651.8</c:v>
                </c:pt>
              </c:numCache>
            </c:numRef>
          </c:yVal>
          <c:smooth val="0"/>
        </c:ser>
        <c:ser>
          <c:idx val="0"/>
          <c:order val="1"/>
          <c:tx>
            <c:v>60Hz</c:v>
          </c:tx>
          <c:spPr>
            <a:ln w="25400" cap="rnd">
              <a:noFill/>
              <a:round/>
            </a:ln>
            <a:effectLst>
              <a:outerShdw blurRad="57150" dist="19050" dir="5400000" algn="ctr" rotWithShape="0">
                <a:srgbClr val="000000">
                  <a:alpha val="63000"/>
                </a:srgbClr>
              </a:outerShdw>
            </a:effectLst>
          </c:spPr>
          <c:marker>
            <c:symbol val="circle"/>
            <c:size val="1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cap="rnd">
                <a:solidFill>
                  <a:schemeClr val="accent1"/>
                </a:solidFill>
                <a:round/>
              </a:ln>
              <a:effectLst>
                <a:outerShdw blurRad="57150" dist="19050" dir="5400000" algn="ctr" rotWithShape="0">
                  <a:srgbClr val="000000">
                    <a:alpha val="63000"/>
                  </a:srgbClr>
                </a:outerShdw>
              </a:effectLst>
              <a:scene3d>
                <a:camera prst="orthographicFront">
                  <a:rot lat="0" lon="0" rev="0"/>
                </a:camera>
                <a:lightRig rig="threePt" dir="t"/>
              </a:scene3d>
              <a:sp3d>
                <a:bevelT w="50800" h="25400"/>
              </a:sp3d>
            </c:spPr>
          </c:marker>
          <c:xVal>
            <c:numRef>
              <c:f>frequnencyNnoise!$D$53</c:f>
              <c:numCache>
                <c:formatCode>General</c:formatCode>
                <c:ptCount val="1"/>
                <c:pt idx="0">
                  <c:v>12.0</c:v>
                </c:pt>
              </c:numCache>
            </c:numRef>
          </c:xVal>
          <c:yVal>
            <c:numRef>
              <c:f>frequnencyNnoise!$G$53</c:f>
              <c:numCache>
                <c:formatCode>General</c:formatCode>
                <c:ptCount val="1"/>
                <c:pt idx="0">
                  <c:v>774.3</c:v>
                </c:pt>
              </c:numCache>
            </c:numRef>
          </c:yVal>
          <c:smooth val="0"/>
        </c:ser>
        <c:ser>
          <c:idx val="1"/>
          <c:order val="2"/>
          <c:tx>
            <c:v>120Hz  (60Hz filtered out)</c:v>
          </c:tx>
          <c:spPr>
            <a:ln w="25400" cap="rnd">
              <a:noFill/>
              <a:round/>
            </a:ln>
            <a:effectLst>
              <a:outerShdw blurRad="57150" dist="19050" dir="5400000" algn="ctr" rotWithShape="0">
                <a:srgbClr val="000000">
                  <a:alpha val="63000"/>
                </a:srgbClr>
              </a:outerShdw>
            </a:effectLst>
          </c:spPr>
          <c:marker>
            <c:symbol val="circle"/>
            <c:size val="11"/>
            <c:spPr>
              <a:gradFill rotWithShape="1">
                <a:gsLst>
                  <a:gs pos="0">
                    <a:schemeClr val="accent3">
                      <a:lumMod val="40000"/>
                      <a:lumOff val="60000"/>
                    </a:schemeClr>
                  </a:gs>
                  <a:gs pos="50000">
                    <a:schemeClr val="accent3">
                      <a:lumMod val="60000"/>
                      <a:lumOff val="40000"/>
                    </a:schemeClr>
                  </a:gs>
                  <a:gs pos="100000">
                    <a:schemeClr val="accent3"/>
                  </a:gs>
                </a:gsLst>
                <a:lin ang="5400000" scaled="0"/>
              </a:gradFill>
              <a:ln w="9525" cap="rnd">
                <a:solidFill>
                  <a:schemeClr val="accent3"/>
                </a:solidFill>
                <a:round/>
              </a:ln>
              <a:effectLst>
                <a:outerShdw blurRad="57150" dist="19050" dir="5400000" algn="ctr" rotWithShape="0">
                  <a:srgbClr val="000000">
                    <a:alpha val="63000"/>
                  </a:srgbClr>
                </a:outerShdw>
              </a:effectLst>
              <a:scene3d>
                <a:camera prst="orthographicFront">
                  <a:rot lat="0" lon="0" rev="0"/>
                </a:camera>
                <a:lightRig rig="threePt" dir="t"/>
              </a:scene3d>
              <a:sp3d>
                <a:bevelT w="50800" h="25400"/>
              </a:sp3d>
            </c:spPr>
          </c:marker>
          <c:xVal>
            <c:numRef>
              <c:f>(frequnencyNnoise!$D$54,frequnencyNnoise!$D$56:$D$57)</c:f>
              <c:numCache>
                <c:formatCode>General</c:formatCode>
                <c:ptCount val="3"/>
                <c:pt idx="0">
                  <c:v>12.0</c:v>
                </c:pt>
                <c:pt idx="1">
                  <c:v>45.0</c:v>
                </c:pt>
                <c:pt idx="2">
                  <c:v>45.0</c:v>
                </c:pt>
              </c:numCache>
            </c:numRef>
          </c:xVal>
          <c:yVal>
            <c:numRef>
              <c:f>(frequnencyNnoise!$G$54,frequnencyNnoise!$G$56:$G$57)</c:f>
              <c:numCache>
                <c:formatCode>General</c:formatCode>
                <c:ptCount val="3"/>
                <c:pt idx="0">
                  <c:v>548.9</c:v>
                </c:pt>
                <c:pt idx="1">
                  <c:v>96.99</c:v>
                </c:pt>
                <c:pt idx="2">
                  <c:v>95.28</c:v>
                </c:pt>
              </c:numCache>
            </c:numRef>
          </c:yVal>
          <c:smooth val="0"/>
        </c:ser>
        <c:ser>
          <c:idx val="3"/>
          <c:order val="3"/>
          <c:tx>
            <c:v>2.4kHz</c:v>
          </c:tx>
          <c:spPr>
            <a:ln w="25400" cap="rnd">
              <a:noFill/>
              <a:round/>
            </a:ln>
            <a:effectLst>
              <a:outerShdw blurRad="57150" dist="19050" dir="5400000" algn="ctr" rotWithShape="0">
                <a:srgbClr val="000000">
                  <a:alpha val="63000"/>
                </a:srgbClr>
              </a:outerShdw>
            </a:effectLst>
          </c:spPr>
          <c:marker>
            <c:symbol val="circle"/>
            <c:size val="11"/>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9525" cap="rnd">
                <a:solidFill>
                  <a:schemeClr val="accent4"/>
                </a:solidFill>
                <a:round/>
              </a:ln>
              <a:effectLst>
                <a:outerShdw blurRad="57150" dist="19050" dir="5400000" algn="ctr" rotWithShape="0">
                  <a:srgbClr val="000000">
                    <a:alpha val="63000"/>
                  </a:srgbClr>
                </a:outerShdw>
              </a:effectLst>
              <a:scene3d>
                <a:camera prst="orthographicFront">
                  <a:rot lat="0" lon="0" rev="0"/>
                </a:camera>
                <a:lightRig rig="threePt" dir="t"/>
              </a:scene3d>
              <a:sp3d>
                <a:bevelT w="50800" h="25400"/>
              </a:sp3d>
            </c:spPr>
          </c:marker>
          <c:xVal>
            <c:numRef>
              <c:f>frequnencyNnoise!$D$62</c:f>
              <c:numCache>
                <c:formatCode>General</c:formatCode>
                <c:ptCount val="1"/>
                <c:pt idx="0">
                  <c:v>15.0</c:v>
                </c:pt>
              </c:numCache>
            </c:numRef>
          </c:xVal>
          <c:yVal>
            <c:numRef>
              <c:f>frequnencyNnoise!$G$62</c:f>
              <c:numCache>
                <c:formatCode>General</c:formatCode>
                <c:ptCount val="1"/>
                <c:pt idx="0">
                  <c:v>2004.0</c:v>
                </c:pt>
              </c:numCache>
            </c:numRef>
          </c:yVal>
          <c:smooth val="0"/>
        </c:ser>
        <c:dLbls>
          <c:showLegendKey val="0"/>
          <c:showVal val="0"/>
          <c:showCatName val="0"/>
          <c:showSerName val="0"/>
          <c:showPercent val="0"/>
          <c:showBubbleSize val="0"/>
        </c:dLbls>
        <c:axId val="-2102975424"/>
        <c:axId val="-2102969408"/>
      </c:scatterChart>
      <c:valAx>
        <c:axId val="-2102975424"/>
        <c:scaling>
          <c:orientation val="minMax"/>
        </c:scaling>
        <c:delete val="0"/>
        <c:axPos val="b"/>
        <c:majorGridlines>
          <c:spPr>
            <a:ln w="9525" cap="flat" cmpd="sng" algn="ctr">
              <a:solidFill>
                <a:schemeClr val="tx2">
                  <a:lumMod val="90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a:t>Current(uA)</a:t>
                </a:r>
              </a:p>
            </c:rich>
          </c:tx>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102969408"/>
        <c:crosses val="autoZero"/>
        <c:crossBetween val="midCat"/>
      </c:valAx>
      <c:valAx>
        <c:axId val="-2102969408"/>
        <c:scaling>
          <c:orientation val="minMax"/>
        </c:scaling>
        <c:delete val="0"/>
        <c:axPos val="l"/>
        <c:majorGridlines>
          <c:spPr>
            <a:ln w="9525" cap="flat" cmpd="sng" algn="ctr">
              <a:solidFill>
                <a:schemeClr val="tx2">
                  <a:lumMod val="90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a:t>RMS Aq (ppm)</a:t>
                </a: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102975424"/>
        <c:crosses val="autoZero"/>
        <c:crossBetween val="midCat"/>
      </c:valAx>
      <c:spPr>
        <a:solidFill>
          <a:schemeClr val="bg1">
            <a:lumMod val="85000"/>
            <a:lumOff val="15000"/>
          </a:schemeClr>
        </a:solidFill>
        <a:ln>
          <a:solidFill>
            <a:schemeClr val="tx2">
              <a:lumMod val="90000"/>
            </a:schemeClr>
          </a:solidFill>
        </a:ln>
        <a:effectLst/>
      </c:spPr>
    </c:plotArea>
    <c:legend>
      <c:legendPos val="b"/>
      <c:layout>
        <c:manualLayout>
          <c:xMode val="edge"/>
          <c:yMode val="edge"/>
          <c:x val="0.406417618530891"/>
          <c:y val="0.197771349330707"/>
          <c:w val="0.455389976270112"/>
          <c:h val="0.300305358171692"/>
        </c:manualLayout>
      </c:layout>
      <c:overlay val="0"/>
      <c:spPr>
        <a:solidFill>
          <a:schemeClr val="bg1"/>
        </a:solidFill>
        <a:ln>
          <a:solidFill>
            <a:schemeClr val="tx2">
              <a:lumMod val="90000"/>
            </a:schemeClr>
          </a:solid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b="1"/>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Arial" charset="0"/>
                <a:ea typeface="Arial" charset="0"/>
                <a:cs typeface="Arial" charset="0"/>
              </a:defRPr>
            </a:pPr>
            <a:r>
              <a:rPr lang="en-US" sz="1800" b="1" i="0" dirty="0">
                <a:solidFill>
                  <a:schemeClr val="tx1"/>
                </a:solidFill>
                <a:latin typeface="Arial" charset="0"/>
                <a:ea typeface="Arial" charset="0"/>
                <a:cs typeface="Arial" charset="0"/>
              </a:rPr>
              <a:t>Injector</a:t>
            </a:r>
            <a:r>
              <a:rPr lang="en-US" sz="1800" b="1" i="0" baseline="0" dirty="0">
                <a:solidFill>
                  <a:schemeClr val="tx1"/>
                </a:solidFill>
                <a:latin typeface="Arial" charset="0"/>
                <a:ea typeface="Arial" charset="0"/>
                <a:cs typeface="Arial" charset="0"/>
              </a:rPr>
              <a:t> </a:t>
            </a:r>
            <a:r>
              <a:rPr lang="en-US" sz="1800" b="1" i="0" baseline="0" dirty="0">
                <a:solidFill>
                  <a:srgbClr val="0070C0"/>
                </a:solidFill>
                <a:latin typeface="Arial" charset="0"/>
                <a:ea typeface="Arial" charset="0"/>
                <a:cs typeface="Arial" charset="0"/>
              </a:rPr>
              <a:t>X</a:t>
            </a:r>
            <a:r>
              <a:rPr lang="en-US" sz="1800" b="1" i="0" baseline="0" dirty="0">
                <a:solidFill>
                  <a:schemeClr val="tx1"/>
                </a:solidFill>
                <a:latin typeface="Arial" charset="0"/>
                <a:ea typeface="Arial" charset="0"/>
                <a:cs typeface="Arial" charset="0"/>
              </a:rPr>
              <a:t> &amp; </a:t>
            </a:r>
            <a:r>
              <a:rPr lang="en-US" sz="1800" b="1" i="0" baseline="0" dirty="0">
                <a:solidFill>
                  <a:schemeClr val="accent4"/>
                </a:solidFill>
                <a:latin typeface="Arial" charset="0"/>
                <a:ea typeface="Arial" charset="0"/>
                <a:cs typeface="Arial" charset="0"/>
              </a:rPr>
              <a:t>Y</a:t>
            </a:r>
            <a:r>
              <a:rPr lang="en-US" sz="1800" b="1" i="0" baseline="0" dirty="0">
                <a:solidFill>
                  <a:schemeClr val="tx1"/>
                </a:solidFill>
                <a:latin typeface="Arial" charset="0"/>
                <a:ea typeface="Arial" charset="0"/>
                <a:cs typeface="Arial" charset="0"/>
              </a:rPr>
              <a:t> position differences, 30Hz, 8.8GeV, 60uA, Run1905</a:t>
            </a:r>
            <a:endParaRPr lang="en-US" sz="1800" b="1" i="0" dirty="0">
              <a:solidFill>
                <a:schemeClr val="tx1"/>
              </a:solidFill>
              <a:latin typeface="Arial" charset="0"/>
              <a:ea typeface="Arial" charset="0"/>
              <a:cs typeface="Arial" charset="0"/>
            </a:endParaRPr>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Arial" charset="0"/>
              <a:ea typeface="Arial" charset="0"/>
              <a:cs typeface="Arial" charset="0"/>
            </a:defRPr>
          </a:pPr>
          <a:endParaRPr lang="en-US"/>
        </a:p>
      </c:txPr>
    </c:title>
    <c:autoTitleDeleted val="0"/>
    <c:plotArea>
      <c:layout>
        <c:manualLayout>
          <c:layoutTarget val="inner"/>
          <c:xMode val="edge"/>
          <c:yMode val="edge"/>
          <c:x val="0.119706387382131"/>
          <c:y val="0.138235018312379"/>
          <c:w val="0.85143916912075"/>
          <c:h val="0.594212214329745"/>
        </c:manualLayout>
      </c:layout>
      <c:lineChart>
        <c:grouping val="standard"/>
        <c:varyColors val="0"/>
        <c:ser>
          <c:idx val="1"/>
          <c:order val="0"/>
          <c:tx>
            <c:v>X pos diff</c:v>
          </c:tx>
          <c:spPr>
            <a:ln w="28575" cap="rnd">
              <a:noFill/>
              <a:round/>
            </a:ln>
            <a:effectLst/>
          </c:spPr>
          <c:marker>
            <c:symbol val="diamond"/>
            <c:size val="6"/>
            <c:spPr>
              <a:solidFill>
                <a:schemeClr val="accent2"/>
              </a:solidFill>
              <a:ln w="9525">
                <a:solidFill>
                  <a:schemeClr val="accent2"/>
                </a:solidFill>
              </a:ln>
              <a:effectLst/>
            </c:spPr>
          </c:marker>
          <c:errBars>
            <c:errDir val="y"/>
            <c:errBarType val="both"/>
            <c:errValType val="cust"/>
            <c:noEndCap val="0"/>
            <c:plus>
              <c:numRef>
                <c:f>frequnencyNnoise!$E$74:$E$94</c:f>
                <c:numCache>
                  <c:formatCode>General</c:formatCode>
                  <c:ptCount val="21"/>
                  <c:pt idx="0">
                    <c:v>14.155</c:v>
                  </c:pt>
                  <c:pt idx="1">
                    <c:v>23.78</c:v>
                  </c:pt>
                  <c:pt idx="2">
                    <c:v>14.21</c:v>
                  </c:pt>
                  <c:pt idx="4">
                    <c:v>20.08</c:v>
                  </c:pt>
                  <c:pt idx="5">
                    <c:v>53.39</c:v>
                  </c:pt>
                  <c:pt idx="6">
                    <c:v>57.47</c:v>
                  </c:pt>
                  <c:pt idx="7">
                    <c:v>45.86</c:v>
                  </c:pt>
                  <c:pt idx="8">
                    <c:v>33.35</c:v>
                  </c:pt>
                  <c:pt idx="9">
                    <c:v>24.52</c:v>
                  </c:pt>
                  <c:pt idx="10">
                    <c:v>69.07</c:v>
                  </c:pt>
                  <c:pt idx="11">
                    <c:v>44.535</c:v>
                  </c:pt>
                  <c:pt idx="12">
                    <c:v>28.52</c:v>
                  </c:pt>
                  <c:pt idx="13">
                    <c:v>26.405</c:v>
                  </c:pt>
                  <c:pt idx="14">
                    <c:v>19.91</c:v>
                  </c:pt>
                  <c:pt idx="15">
                    <c:v>20.065</c:v>
                  </c:pt>
                  <c:pt idx="16">
                    <c:v>16.44</c:v>
                  </c:pt>
                  <c:pt idx="17">
                    <c:v>14.615</c:v>
                  </c:pt>
                  <c:pt idx="18">
                    <c:v>15.325</c:v>
                  </c:pt>
                  <c:pt idx="19">
                    <c:v>20.475</c:v>
                  </c:pt>
                  <c:pt idx="20">
                    <c:v>105.15</c:v>
                  </c:pt>
                </c:numCache>
              </c:numRef>
            </c:plus>
            <c:minus>
              <c:numRef>
                <c:f>frequnencyNnoise!$E$74:$E$94</c:f>
                <c:numCache>
                  <c:formatCode>General</c:formatCode>
                  <c:ptCount val="21"/>
                  <c:pt idx="0">
                    <c:v>14.155</c:v>
                  </c:pt>
                  <c:pt idx="1">
                    <c:v>23.78</c:v>
                  </c:pt>
                  <c:pt idx="2">
                    <c:v>14.21</c:v>
                  </c:pt>
                  <c:pt idx="4">
                    <c:v>20.08</c:v>
                  </c:pt>
                  <c:pt idx="5">
                    <c:v>53.39</c:v>
                  </c:pt>
                  <c:pt idx="6">
                    <c:v>57.47</c:v>
                  </c:pt>
                  <c:pt idx="7">
                    <c:v>45.86</c:v>
                  </c:pt>
                  <c:pt idx="8">
                    <c:v>33.35</c:v>
                  </c:pt>
                  <c:pt idx="9">
                    <c:v>24.52</c:v>
                  </c:pt>
                  <c:pt idx="10">
                    <c:v>69.07</c:v>
                  </c:pt>
                  <c:pt idx="11">
                    <c:v>44.535</c:v>
                  </c:pt>
                  <c:pt idx="12">
                    <c:v>28.52</c:v>
                  </c:pt>
                  <c:pt idx="13">
                    <c:v>26.405</c:v>
                  </c:pt>
                  <c:pt idx="14">
                    <c:v>19.91</c:v>
                  </c:pt>
                  <c:pt idx="15">
                    <c:v>20.065</c:v>
                  </c:pt>
                  <c:pt idx="16">
                    <c:v>16.44</c:v>
                  </c:pt>
                  <c:pt idx="17">
                    <c:v>14.615</c:v>
                  </c:pt>
                  <c:pt idx="18">
                    <c:v>15.325</c:v>
                  </c:pt>
                  <c:pt idx="19">
                    <c:v>20.475</c:v>
                  </c:pt>
                  <c:pt idx="20">
                    <c:v>105.15</c:v>
                  </c:pt>
                </c:numCache>
              </c:numRef>
            </c:minus>
            <c:spPr>
              <a:noFill/>
              <a:ln w="9525" cap="flat" cmpd="sng" algn="ctr">
                <a:solidFill>
                  <a:schemeClr val="accent2"/>
                </a:solidFill>
                <a:round/>
              </a:ln>
              <a:effectLst/>
            </c:spPr>
          </c:errBars>
          <c:cat>
            <c:strRef>
              <c:f>frequnencyNnoise!$F$74:$F$94</c:f>
              <c:strCache>
                <c:ptCount val="21"/>
                <c:pt idx="0">
                  <c:v>diff_bpm0I01</c:v>
                </c:pt>
                <c:pt idx="1">
                  <c:v>diff_bpm0I01A</c:v>
                </c:pt>
                <c:pt idx="2">
                  <c:v>diff_bpm1I02</c:v>
                </c:pt>
                <c:pt idx="3">
                  <c:v>diff_bpm1I04</c:v>
                </c:pt>
                <c:pt idx="4">
                  <c:v>diff_bpm1I06</c:v>
                </c:pt>
                <c:pt idx="5">
                  <c:v>diff_bpm0I02</c:v>
                </c:pt>
                <c:pt idx="6">
                  <c:v>diff_bpm0I02A</c:v>
                </c:pt>
                <c:pt idx="7">
                  <c:v>diff_bpm0I05</c:v>
                </c:pt>
                <c:pt idx="8">
                  <c:v>diff_bpm0I07</c:v>
                </c:pt>
                <c:pt idx="9">
                  <c:v>diff_bpm0L01</c:v>
                </c:pt>
                <c:pt idx="10">
                  <c:v>diff_bpm0L02</c:v>
                </c:pt>
                <c:pt idx="11">
                  <c:v>diff_bpm0L03</c:v>
                </c:pt>
                <c:pt idx="12">
                  <c:v>diff_bpm0L04</c:v>
                </c:pt>
                <c:pt idx="13">
                  <c:v>diff_bpm0L05</c:v>
                </c:pt>
                <c:pt idx="14">
                  <c:v>diff_bpm0L06</c:v>
                </c:pt>
                <c:pt idx="15">
                  <c:v>diff_bpm0L07</c:v>
                </c:pt>
                <c:pt idx="16">
                  <c:v>diff_bpm0L08</c:v>
                </c:pt>
                <c:pt idx="17">
                  <c:v>diff_bpm0L09</c:v>
                </c:pt>
                <c:pt idx="18">
                  <c:v>diff_bpm0L10</c:v>
                </c:pt>
                <c:pt idx="19">
                  <c:v>diff_bpm0R03</c:v>
                </c:pt>
                <c:pt idx="20">
                  <c:v>diff_bpm0R05</c:v>
                </c:pt>
              </c:strCache>
            </c:strRef>
          </c:cat>
          <c:val>
            <c:numRef>
              <c:f>frequnencyNnoise!$B$97:$B$117</c:f>
              <c:numCache>
                <c:formatCode>General</c:formatCode>
                <c:ptCount val="21"/>
                <c:pt idx="0">
                  <c:v>29.57</c:v>
                </c:pt>
                <c:pt idx="1">
                  <c:v>19.8</c:v>
                </c:pt>
                <c:pt idx="2">
                  <c:v>12.03</c:v>
                </c:pt>
                <c:pt idx="4">
                  <c:v>-142.47</c:v>
                </c:pt>
                <c:pt idx="5">
                  <c:v>9.62</c:v>
                </c:pt>
                <c:pt idx="6">
                  <c:v>10.2</c:v>
                </c:pt>
                <c:pt idx="7">
                  <c:v>203.77</c:v>
                </c:pt>
                <c:pt idx="8">
                  <c:v>-93.2</c:v>
                </c:pt>
                <c:pt idx="9">
                  <c:v>32.75</c:v>
                </c:pt>
                <c:pt idx="10">
                  <c:v>-13.27</c:v>
                </c:pt>
                <c:pt idx="11">
                  <c:v>27.27</c:v>
                </c:pt>
                <c:pt idx="12">
                  <c:v>-3.19</c:v>
                </c:pt>
                <c:pt idx="13">
                  <c:v>36.01</c:v>
                </c:pt>
                <c:pt idx="14">
                  <c:v>56.41</c:v>
                </c:pt>
                <c:pt idx="15">
                  <c:v>40.25</c:v>
                </c:pt>
                <c:pt idx="16">
                  <c:v>80.06</c:v>
                </c:pt>
                <c:pt idx="17">
                  <c:v>61.34</c:v>
                </c:pt>
                <c:pt idx="18">
                  <c:v>28.49</c:v>
                </c:pt>
                <c:pt idx="19">
                  <c:v>163.65</c:v>
                </c:pt>
                <c:pt idx="20">
                  <c:v>-20.81</c:v>
                </c:pt>
              </c:numCache>
            </c:numRef>
          </c:val>
          <c:smooth val="0"/>
        </c:ser>
        <c:ser>
          <c:idx val="0"/>
          <c:order val="1"/>
          <c:tx>
            <c:v>Y pos diff</c:v>
          </c:tx>
          <c:spPr>
            <a:ln w="28575" cap="rnd">
              <a:noFill/>
              <a:round/>
            </a:ln>
            <a:effectLst/>
          </c:spPr>
          <c:marker>
            <c:symbol val="square"/>
            <c:size val="6"/>
            <c:spPr>
              <a:solidFill>
                <a:srgbClr val="0070C0"/>
              </a:solidFill>
              <a:ln w="9525">
                <a:noFill/>
              </a:ln>
              <a:effectLst/>
            </c:spPr>
          </c:marker>
          <c:errBars>
            <c:errDir val="y"/>
            <c:errBarType val="both"/>
            <c:errValType val="cust"/>
            <c:noEndCap val="0"/>
            <c:plus>
              <c:numRef>
                <c:f>frequnencyNnoise!$E$74:$E$94</c:f>
                <c:numCache>
                  <c:formatCode>General</c:formatCode>
                  <c:ptCount val="21"/>
                  <c:pt idx="0">
                    <c:v>14.155</c:v>
                  </c:pt>
                  <c:pt idx="1">
                    <c:v>23.78</c:v>
                  </c:pt>
                  <c:pt idx="2">
                    <c:v>14.21</c:v>
                  </c:pt>
                  <c:pt idx="4">
                    <c:v>20.08</c:v>
                  </c:pt>
                  <c:pt idx="5">
                    <c:v>53.39</c:v>
                  </c:pt>
                  <c:pt idx="6">
                    <c:v>57.47</c:v>
                  </c:pt>
                  <c:pt idx="7">
                    <c:v>45.86</c:v>
                  </c:pt>
                  <c:pt idx="8">
                    <c:v>33.35</c:v>
                  </c:pt>
                  <c:pt idx="9">
                    <c:v>24.52</c:v>
                  </c:pt>
                  <c:pt idx="10">
                    <c:v>69.07</c:v>
                  </c:pt>
                  <c:pt idx="11">
                    <c:v>44.535</c:v>
                  </c:pt>
                  <c:pt idx="12">
                    <c:v>28.52</c:v>
                  </c:pt>
                  <c:pt idx="13">
                    <c:v>26.405</c:v>
                  </c:pt>
                  <c:pt idx="14">
                    <c:v>19.91</c:v>
                  </c:pt>
                  <c:pt idx="15">
                    <c:v>20.065</c:v>
                  </c:pt>
                  <c:pt idx="16">
                    <c:v>16.44</c:v>
                  </c:pt>
                  <c:pt idx="17">
                    <c:v>14.615</c:v>
                  </c:pt>
                  <c:pt idx="18">
                    <c:v>15.325</c:v>
                  </c:pt>
                  <c:pt idx="19">
                    <c:v>20.475</c:v>
                  </c:pt>
                  <c:pt idx="20">
                    <c:v>105.15</c:v>
                  </c:pt>
                </c:numCache>
              </c:numRef>
            </c:plus>
            <c:minus>
              <c:numRef>
                <c:f>frequnencyNnoise!$E$74:$E$94</c:f>
                <c:numCache>
                  <c:formatCode>General</c:formatCode>
                  <c:ptCount val="21"/>
                  <c:pt idx="0">
                    <c:v>14.155</c:v>
                  </c:pt>
                  <c:pt idx="1">
                    <c:v>23.78</c:v>
                  </c:pt>
                  <c:pt idx="2">
                    <c:v>14.21</c:v>
                  </c:pt>
                  <c:pt idx="4">
                    <c:v>20.08</c:v>
                  </c:pt>
                  <c:pt idx="5">
                    <c:v>53.39</c:v>
                  </c:pt>
                  <c:pt idx="6">
                    <c:v>57.47</c:v>
                  </c:pt>
                  <c:pt idx="7">
                    <c:v>45.86</c:v>
                  </c:pt>
                  <c:pt idx="8">
                    <c:v>33.35</c:v>
                  </c:pt>
                  <c:pt idx="9">
                    <c:v>24.52</c:v>
                  </c:pt>
                  <c:pt idx="10">
                    <c:v>69.07</c:v>
                  </c:pt>
                  <c:pt idx="11">
                    <c:v>44.535</c:v>
                  </c:pt>
                  <c:pt idx="12">
                    <c:v>28.52</c:v>
                  </c:pt>
                  <c:pt idx="13">
                    <c:v>26.405</c:v>
                  </c:pt>
                  <c:pt idx="14">
                    <c:v>19.91</c:v>
                  </c:pt>
                  <c:pt idx="15">
                    <c:v>20.065</c:v>
                  </c:pt>
                  <c:pt idx="16">
                    <c:v>16.44</c:v>
                  </c:pt>
                  <c:pt idx="17">
                    <c:v>14.615</c:v>
                  </c:pt>
                  <c:pt idx="18">
                    <c:v>15.325</c:v>
                  </c:pt>
                  <c:pt idx="19">
                    <c:v>20.475</c:v>
                  </c:pt>
                  <c:pt idx="20">
                    <c:v>105.15</c:v>
                  </c:pt>
                </c:numCache>
              </c:numRef>
            </c:minus>
            <c:spPr>
              <a:noFill/>
              <a:ln w="9525" cap="flat" cmpd="sng" algn="ctr">
                <a:solidFill>
                  <a:srgbClr val="0070C0"/>
                </a:solidFill>
                <a:round/>
              </a:ln>
              <a:effectLst/>
            </c:spPr>
          </c:errBars>
          <c:cat>
            <c:strRef>
              <c:f>frequnencyNnoise!$F$74:$F$94</c:f>
              <c:strCache>
                <c:ptCount val="21"/>
                <c:pt idx="0">
                  <c:v>diff_bpm0I01</c:v>
                </c:pt>
                <c:pt idx="1">
                  <c:v>diff_bpm0I01A</c:v>
                </c:pt>
                <c:pt idx="2">
                  <c:v>diff_bpm1I02</c:v>
                </c:pt>
                <c:pt idx="3">
                  <c:v>diff_bpm1I04</c:v>
                </c:pt>
                <c:pt idx="4">
                  <c:v>diff_bpm1I06</c:v>
                </c:pt>
                <c:pt idx="5">
                  <c:v>diff_bpm0I02</c:v>
                </c:pt>
                <c:pt idx="6">
                  <c:v>diff_bpm0I02A</c:v>
                </c:pt>
                <c:pt idx="7">
                  <c:v>diff_bpm0I05</c:v>
                </c:pt>
                <c:pt idx="8">
                  <c:v>diff_bpm0I07</c:v>
                </c:pt>
                <c:pt idx="9">
                  <c:v>diff_bpm0L01</c:v>
                </c:pt>
                <c:pt idx="10">
                  <c:v>diff_bpm0L02</c:v>
                </c:pt>
                <c:pt idx="11">
                  <c:v>diff_bpm0L03</c:v>
                </c:pt>
                <c:pt idx="12">
                  <c:v>diff_bpm0L04</c:v>
                </c:pt>
                <c:pt idx="13">
                  <c:v>diff_bpm0L05</c:v>
                </c:pt>
                <c:pt idx="14">
                  <c:v>diff_bpm0L06</c:v>
                </c:pt>
                <c:pt idx="15">
                  <c:v>diff_bpm0L07</c:v>
                </c:pt>
                <c:pt idx="16">
                  <c:v>diff_bpm0L08</c:v>
                </c:pt>
                <c:pt idx="17">
                  <c:v>diff_bpm0L09</c:v>
                </c:pt>
                <c:pt idx="18">
                  <c:v>diff_bpm0L10</c:v>
                </c:pt>
                <c:pt idx="19">
                  <c:v>diff_bpm0R03</c:v>
                </c:pt>
                <c:pt idx="20">
                  <c:v>diff_bpm0R05</c:v>
                </c:pt>
              </c:strCache>
            </c:strRef>
          </c:cat>
          <c:val>
            <c:numRef>
              <c:f>frequnencyNnoise!$B$74:$B$94</c:f>
              <c:numCache>
                <c:formatCode>General</c:formatCode>
                <c:ptCount val="21"/>
                <c:pt idx="0">
                  <c:v>-35.68</c:v>
                </c:pt>
                <c:pt idx="1">
                  <c:v>-95.07</c:v>
                </c:pt>
                <c:pt idx="2">
                  <c:v>-51.87</c:v>
                </c:pt>
                <c:pt idx="4">
                  <c:v>16.9</c:v>
                </c:pt>
                <c:pt idx="5">
                  <c:v>-197.89</c:v>
                </c:pt>
                <c:pt idx="6">
                  <c:v>-237.23</c:v>
                </c:pt>
                <c:pt idx="7">
                  <c:v>-91.58</c:v>
                </c:pt>
                <c:pt idx="8">
                  <c:v>153.99</c:v>
                </c:pt>
                <c:pt idx="9">
                  <c:v>-41.18</c:v>
                </c:pt>
                <c:pt idx="10">
                  <c:v>-46.11</c:v>
                </c:pt>
                <c:pt idx="11">
                  <c:v>-161.56</c:v>
                </c:pt>
                <c:pt idx="12">
                  <c:v>0.0</c:v>
                </c:pt>
                <c:pt idx="13">
                  <c:v>69.53</c:v>
                </c:pt>
                <c:pt idx="14">
                  <c:v>10.65</c:v>
                </c:pt>
                <c:pt idx="15">
                  <c:v>-27.88</c:v>
                </c:pt>
                <c:pt idx="16">
                  <c:v>-8.04</c:v>
                </c:pt>
                <c:pt idx="17">
                  <c:v>-16.02</c:v>
                </c:pt>
                <c:pt idx="18">
                  <c:v>-13.97</c:v>
                </c:pt>
                <c:pt idx="19">
                  <c:v>2.55</c:v>
                </c:pt>
                <c:pt idx="20">
                  <c:v>98.42</c:v>
                </c:pt>
              </c:numCache>
            </c:numRef>
          </c:val>
          <c:smooth val="0"/>
        </c:ser>
        <c:dLbls>
          <c:showLegendKey val="0"/>
          <c:showVal val="0"/>
          <c:showCatName val="0"/>
          <c:showSerName val="0"/>
          <c:showPercent val="0"/>
          <c:showBubbleSize val="0"/>
        </c:dLbls>
        <c:marker val="1"/>
        <c:smooth val="0"/>
        <c:axId val="2133161040"/>
        <c:axId val="-2102951856"/>
      </c:lineChart>
      <c:catAx>
        <c:axId val="21331610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charset="0"/>
                <a:ea typeface="Arial" charset="0"/>
                <a:cs typeface="Arial" charset="0"/>
              </a:defRPr>
            </a:pPr>
            <a:endParaRPr lang="en-US"/>
          </a:p>
        </c:txPr>
        <c:crossAx val="-2102951856"/>
        <c:crossesAt val="-300.0"/>
        <c:auto val="1"/>
        <c:lblAlgn val="ctr"/>
        <c:lblOffset val="100"/>
        <c:tickLblSkip val="1"/>
        <c:noMultiLvlLbl val="0"/>
      </c:catAx>
      <c:valAx>
        <c:axId val="-2102951856"/>
        <c:scaling>
          <c:orientation val="minMax"/>
          <c:max val="250.0"/>
          <c:min val="-3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b="1" i="0" dirty="0" err="1">
                    <a:solidFill>
                      <a:schemeClr val="tx1"/>
                    </a:solidFill>
                    <a:latin typeface="Arial" charset="0"/>
                    <a:ea typeface="Arial" charset="0"/>
                    <a:cs typeface="Arial" charset="0"/>
                  </a:rPr>
                  <a:t>diff_bpm</a:t>
                </a:r>
                <a:r>
                  <a:rPr lang="en-US" sz="2000" b="1" i="0" baseline="0" dirty="0">
                    <a:solidFill>
                      <a:schemeClr val="tx1"/>
                    </a:solidFill>
                    <a:latin typeface="Arial" charset="0"/>
                    <a:ea typeface="Arial" charset="0"/>
                    <a:cs typeface="Arial" charset="0"/>
                  </a:rPr>
                  <a:t>  </a:t>
                </a:r>
                <a:r>
                  <a:rPr lang="en-US" sz="2000" b="1" i="0" baseline="0" dirty="0" smtClean="0">
                    <a:solidFill>
                      <a:schemeClr val="tx1"/>
                    </a:solidFill>
                    <a:latin typeface="Arial" charset="0"/>
                    <a:ea typeface="Arial" charset="0"/>
                    <a:cs typeface="Arial" charset="0"/>
                  </a:rPr>
                  <a:t>(nm</a:t>
                </a:r>
                <a:r>
                  <a:rPr lang="en-US" sz="2000" b="1" i="0" baseline="0" dirty="0">
                    <a:solidFill>
                      <a:schemeClr val="tx1"/>
                    </a:solidFill>
                    <a:latin typeface="Arial" charset="0"/>
                    <a:ea typeface="Arial" charset="0"/>
                    <a:cs typeface="Arial" charset="0"/>
                  </a:rPr>
                  <a:t>)</a:t>
                </a:r>
                <a:endParaRPr lang="en-US" sz="2000" b="1" i="0" dirty="0">
                  <a:solidFill>
                    <a:schemeClr val="tx1"/>
                  </a:solidFill>
                  <a:latin typeface="Arial" charset="0"/>
                  <a:ea typeface="Arial" charset="0"/>
                  <a:cs typeface="Arial" charset="0"/>
                </a:endParaRPr>
              </a:p>
            </c:rich>
          </c:tx>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cross"/>
        <c:minorTickMark val="cross"/>
        <c:tickLblPos val="nextTo"/>
        <c:spPr>
          <a:noFill/>
          <a:ln>
            <a:solidFill>
              <a:schemeClr val="tx1"/>
            </a:solidFill>
          </a:ln>
          <a:effectLst/>
        </c:spPr>
        <c:txPr>
          <a:bodyPr rot="-60000000" spcFirstLastPara="1" vertOverflow="ellipsis" vert="horz" wrap="square" anchor="ctr" anchorCtr="1"/>
          <a:lstStyle/>
          <a:p>
            <a:pPr>
              <a:defRPr sz="1400" b="1" i="0" u="none" strike="noStrike" kern="1200" baseline="0">
                <a:solidFill>
                  <a:schemeClr val="tx1"/>
                </a:solidFill>
                <a:latin typeface="Arial" charset="0"/>
                <a:ea typeface="Arial" charset="0"/>
                <a:cs typeface="Arial" charset="0"/>
              </a:defRPr>
            </a:pPr>
            <a:endParaRPr lang="en-US"/>
          </a:p>
        </c:txPr>
        <c:crossAx val="2133161040"/>
        <c:crosses val="autoZero"/>
        <c:crossBetween val="between"/>
        <c:majorUnit val="50.0"/>
      </c:valAx>
      <c:spPr>
        <a:noFill/>
        <a:ln>
          <a:noFill/>
        </a:ln>
        <a:effectLst/>
      </c:spPr>
    </c:plotArea>
    <c:plotVisOnly val="1"/>
    <c:dispBlanksAs val="gap"/>
    <c:showDLblsOverMax val="0"/>
  </c:chart>
  <c:spPr>
    <a:solidFill>
      <a:sysClr val="window" lastClr="FFFFFF"/>
    </a:solidFill>
    <a:ln>
      <a:noFill/>
    </a:ln>
    <a:effectLst/>
  </c:spPr>
  <c:txPr>
    <a:bodyPr/>
    <a:lstStyle/>
    <a:p>
      <a:pPr>
        <a:defRPr sz="11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Arial" charset="0"/>
                <a:ea typeface="Arial" charset="0"/>
                <a:cs typeface="Arial" charset="0"/>
              </a:defRPr>
            </a:pPr>
            <a:r>
              <a:rPr lang="en-US" sz="1800" b="1" i="0" dirty="0">
                <a:solidFill>
                  <a:schemeClr val="tx1"/>
                </a:solidFill>
                <a:latin typeface="Arial" charset="0"/>
                <a:ea typeface="Arial" charset="0"/>
                <a:cs typeface="Arial" charset="0"/>
              </a:rPr>
              <a:t>Injector</a:t>
            </a:r>
            <a:r>
              <a:rPr lang="en-US" sz="1800" b="1" i="0" baseline="0" dirty="0">
                <a:solidFill>
                  <a:schemeClr val="tx1"/>
                </a:solidFill>
                <a:latin typeface="Arial" charset="0"/>
                <a:ea typeface="Arial" charset="0"/>
                <a:cs typeface="Arial" charset="0"/>
              </a:rPr>
              <a:t> </a:t>
            </a:r>
            <a:r>
              <a:rPr lang="en-US" sz="1800" b="1" i="0" baseline="0" dirty="0" smtClean="0">
                <a:solidFill>
                  <a:srgbClr val="00B0F0"/>
                </a:solidFill>
                <a:latin typeface="Arial" charset="0"/>
                <a:ea typeface="Arial" charset="0"/>
                <a:cs typeface="Arial" charset="0"/>
              </a:rPr>
              <a:t>X</a:t>
            </a:r>
            <a:r>
              <a:rPr lang="en-US" sz="1800" b="1" i="0" baseline="0" dirty="0" smtClean="0">
                <a:solidFill>
                  <a:schemeClr val="tx1"/>
                </a:solidFill>
                <a:latin typeface="Arial" charset="0"/>
                <a:ea typeface="Arial" charset="0"/>
                <a:cs typeface="Arial" charset="0"/>
              </a:rPr>
              <a:t>&amp;</a:t>
            </a:r>
            <a:r>
              <a:rPr lang="en-US" sz="1800" b="1" i="0" baseline="0" dirty="0" smtClean="0">
                <a:solidFill>
                  <a:schemeClr val="accent4"/>
                </a:solidFill>
                <a:latin typeface="Arial" charset="0"/>
                <a:ea typeface="Arial" charset="0"/>
                <a:cs typeface="Arial" charset="0"/>
              </a:rPr>
              <a:t>Y</a:t>
            </a:r>
            <a:r>
              <a:rPr lang="en-US" sz="1800" b="1" i="0" baseline="0" dirty="0" smtClean="0">
                <a:solidFill>
                  <a:schemeClr val="tx1"/>
                </a:solidFill>
                <a:latin typeface="Arial" charset="0"/>
                <a:ea typeface="Arial" charset="0"/>
                <a:cs typeface="Arial" charset="0"/>
              </a:rPr>
              <a:t> </a:t>
            </a:r>
            <a:r>
              <a:rPr lang="en-US" sz="1800" b="1" i="0" baseline="0" dirty="0" err="1" smtClean="0">
                <a:solidFill>
                  <a:schemeClr val="tx1"/>
                </a:solidFill>
                <a:latin typeface="Arial" charset="0"/>
                <a:ea typeface="Arial" charset="0"/>
                <a:cs typeface="Arial" charset="0"/>
              </a:rPr>
              <a:t>pos</a:t>
            </a:r>
            <a:r>
              <a:rPr lang="en-US" sz="1800" b="1" i="0" baseline="0" dirty="0" smtClean="0">
                <a:solidFill>
                  <a:schemeClr val="tx1"/>
                </a:solidFill>
                <a:latin typeface="Arial" charset="0"/>
                <a:ea typeface="Arial" charset="0"/>
                <a:cs typeface="Arial" charset="0"/>
              </a:rPr>
              <a:t> </a:t>
            </a:r>
            <a:r>
              <a:rPr lang="en-US" sz="1800" b="1" i="0" baseline="0" dirty="0">
                <a:solidFill>
                  <a:schemeClr val="tx1"/>
                </a:solidFill>
                <a:latin typeface="Arial" charset="0"/>
                <a:ea typeface="Arial" charset="0"/>
                <a:cs typeface="Arial" charset="0"/>
              </a:rPr>
              <a:t>differences RMS, 30Hz, 8.8GeV, 60uA, Run1905</a:t>
            </a:r>
            <a:endParaRPr lang="en-US" sz="1800" b="1" i="0" dirty="0">
              <a:solidFill>
                <a:schemeClr val="tx1"/>
              </a:solidFill>
              <a:latin typeface="Arial" charset="0"/>
              <a:ea typeface="Arial" charset="0"/>
              <a:cs typeface="Arial" charset="0"/>
            </a:endParaRPr>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Arial" charset="0"/>
              <a:ea typeface="Arial" charset="0"/>
              <a:cs typeface="Arial" charset="0"/>
            </a:defRPr>
          </a:pPr>
          <a:endParaRPr lang="en-US"/>
        </a:p>
      </c:txPr>
    </c:title>
    <c:autoTitleDeleted val="0"/>
    <c:plotArea>
      <c:layout>
        <c:manualLayout>
          <c:layoutTarget val="inner"/>
          <c:xMode val="edge"/>
          <c:yMode val="edge"/>
          <c:x val="0.149146881819985"/>
          <c:y val="0.138235018312379"/>
          <c:w val="0.8337512043373"/>
          <c:h val="0.594212214329745"/>
        </c:manualLayout>
      </c:layout>
      <c:lineChart>
        <c:grouping val="standard"/>
        <c:varyColors val="0"/>
        <c:ser>
          <c:idx val="0"/>
          <c:order val="0"/>
          <c:spPr>
            <a:ln w="12700" cap="rnd">
              <a:solidFill>
                <a:srgbClr val="FFC000"/>
              </a:solidFill>
              <a:round/>
            </a:ln>
            <a:effectLst/>
          </c:spPr>
          <c:marker>
            <c:symbol val="diamond"/>
            <c:size val="7"/>
            <c:spPr>
              <a:solidFill>
                <a:srgbClr val="FFC000"/>
              </a:solidFill>
              <a:ln w="9525">
                <a:solidFill>
                  <a:srgbClr val="FFC000"/>
                </a:solidFill>
              </a:ln>
              <a:effectLst/>
            </c:spPr>
          </c:marker>
          <c:cat>
            <c:strRef>
              <c:f>frequnencyNnoise!$A$75:$A$95</c:f>
              <c:strCache>
                <c:ptCount val="21"/>
                <c:pt idx="0">
                  <c:v>diff_bpm0I01y</c:v>
                </c:pt>
                <c:pt idx="1">
                  <c:v>diff_bpm0I01Ay</c:v>
                </c:pt>
                <c:pt idx="2">
                  <c:v>diff_bpm1I02y</c:v>
                </c:pt>
                <c:pt idx="3">
                  <c:v>diff_bpm1I04y</c:v>
                </c:pt>
                <c:pt idx="4">
                  <c:v>diff_bpm1I06y</c:v>
                </c:pt>
                <c:pt idx="5">
                  <c:v>diff_bpm0I02y</c:v>
                </c:pt>
                <c:pt idx="6">
                  <c:v>diff_bpm0I02Ay</c:v>
                </c:pt>
                <c:pt idx="7">
                  <c:v>diff_bpm0I05y</c:v>
                </c:pt>
                <c:pt idx="8">
                  <c:v>diff_bpm0I07y</c:v>
                </c:pt>
                <c:pt idx="9">
                  <c:v>diff_bpm0L01y</c:v>
                </c:pt>
                <c:pt idx="10">
                  <c:v>diff_bpm0L02y</c:v>
                </c:pt>
                <c:pt idx="11">
                  <c:v>diff_bpm0L03y</c:v>
                </c:pt>
                <c:pt idx="12">
                  <c:v>diff_bpm0L04y</c:v>
                </c:pt>
                <c:pt idx="13">
                  <c:v>diff_bpm0L05y</c:v>
                </c:pt>
                <c:pt idx="14">
                  <c:v>diff_bpm0L06y</c:v>
                </c:pt>
                <c:pt idx="15">
                  <c:v>diff_bpm0L07y</c:v>
                </c:pt>
                <c:pt idx="16">
                  <c:v>diff_bpm0L08y</c:v>
                </c:pt>
                <c:pt idx="17">
                  <c:v>diff_bpm0L09y</c:v>
                </c:pt>
                <c:pt idx="18">
                  <c:v>diff_bpm0L10y</c:v>
                </c:pt>
                <c:pt idx="19">
                  <c:v>diff_bpm0R03y</c:v>
                </c:pt>
                <c:pt idx="20">
                  <c:v>diff_bpm0R05y</c:v>
                </c:pt>
              </c:strCache>
            </c:strRef>
          </c:cat>
          <c:val>
            <c:numRef>
              <c:f>frequnencyNnoise!$D$75:$D$95</c:f>
              <c:numCache>
                <c:formatCode>General</c:formatCode>
                <c:ptCount val="21"/>
                <c:pt idx="0">
                  <c:v>1.68</c:v>
                </c:pt>
                <c:pt idx="1">
                  <c:v>2.82</c:v>
                </c:pt>
                <c:pt idx="2">
                  <c:v>1.68</c:v>
                </c:pt>
                <c:pt idx="4">
                  <c:v>2.38</c:v>
                </c:pt>
                <c:pt idx="5">
                  <c:v>6.319999999999998</c:v>
                </c:pt>
                <c:pt idx="6">
                  <c:v>6.8</c:v>
                </c:pt>
                <c:pt idx="7">
                  <c:v>5.43</c:v>
                </c:pt>
                <c:pt idx="8">
                  <c:v>3.95</c:v>
                </c:pt>
                <c:pt idx="9">
                  <c:v>2.9</c:v>
                </c:pt>
                <c:pt idx="10">
                  <c:v>8.18</c:v>
                </c:pt>
                <c:pt idx="11">
                  <c:v>5.27</c:v>
                </c:pt>
                <c:pt idx="12">
                  <c:v>3.38</c:v>
                </c:pt>
                <c:pt idx="13">
                  <c:v>3.13</c:v>
                </c:pt>
                <c:pt idx="14">
                  <c:v>2.36</c:v>
                </c:pt>
                <c:pt idx="15">
                  <c:v>2.38</c:v>
                </c:pt>
                <c:pt idx="16">
                  <c:v>1.95</c:v>
                </c:pt>
                <c:pt idx="17">
                  <c:v>1.73</c:v>
                </c:pt>
                <c:pt idx="18">
                  <c:v>1.81</c:v>
                </c:pt>
                <c:pt idx="19">
                  <c:v>2.42</c:v>
                </c:pt>
                <c:pt idx="20">
                  <c:v>12.45</c:v>
                </c:pt>
              </c:numCache>
            </c:numRef>
          </c:val>
          <c:smooth val="0"/>
        </c:ser>
        <c:dLbls>
          <c:showLegendKey val="0"/>
          <c:showVal val="0"/>
          <c:showCatName val="0"/>
          <c:showSerName val="0"/>
          <c:showPercent val="0"/>
          <c:showBubbleSize val="0"/>
        </c:dLbls>
        <c:marker val="1"/>
        <c:smooth val="0"/>
        <c:axId val="2133759024"/>
        <c:axId val="2133085824"/>
      </c:lineChart>
      <c:scatterChart>
        <c:scatterStyle val="smoothMarker"/>
        <c:varyColors val="0"/>
        <c:ser>
          <c:idx val="2"/>
          <c:order val="1"/>
          <c:spPr>
            <a:ln w="12700" cap="rnd">
              <a:solidFill>
                <a:srgbClr val="00B0F0"/>
              </a:solidFill>
              <a:round/>
            </a:ln>
            <a:effectLst/>
          </c:spPr>
          <c:marker>
            <c:symbol val="square"/>
            <c:size val="5"/>
            <c:spPr>
              <a:solidFill>
                <a:srgbClr val="00B0F0"/>
              </a:solidFill>
              <a:ln w="9525">
                <a:solidFill>
                  <a:srgbClr val="00B0F0"/>
                </a:solidFill>
              </a:ln>
              <a:effectLst/>
            </c:spPr>
          </c:marker>
          <c:yVal>
            <c:numRef>
              <c:f>frequnencyNnoise!$D$98:$D$118</c:f>
              <c:numCache>
                <c:formatCode>General</c:formatCode>
                <c:ptCount val="21"/>
                <c:pt idx="0">
                  <c:v>3.92</c:v>
                </c:pt>
                <c:pt idx="1">
                  <c:v>3.91</c:v>
                </c:pt>
                <c:pt idx="2">
                  <c:v>2.25</c:v>
                </c:pt>
                <c:pt idx="4">
                  <c:v>3.78</c:v>
                </c:pt>
                <c:pt idx="5">
                  <c:v>5.689999999999999</c:v>
                </c:pt>
                <c:pt idx="6">
                  <c:v>7.18</c:v>
                </c:pt>
                <c:pt idx="7">
                  <c:v>5.189999999999999</c:v>
                </c:pt>
                <c:pt idx="8">
                  <c:v>3.89</c:v>
                </c:pt>
                <c:pt idx="9">
                  <c:v>3.02</c:v>
                </c:pt>
                <c:pt idx="10">
                  <c:v>10.98</c:v>
                </c:pt>
                <c:pt idx="11">
                  <c:v>3.56</c:v>
                </c:pt>
                <c:pt idx="12">
                  <c:v>5.34</c:v>
                </c:pt>
                <c:pt idx="13">
                  <c:v>3.49</c:v>
                </c:pt>
                <c:pt idx="14">
                  <c:v>11.34</c:v>
                </c:pt>
                <c:pt idx="15">
                  <c:v>13.94</c:v>
                </c:pt>
                <c:pt idx="16">
                  <c:v>23.04</c:v>
                </c:pt>
                <c:pt idx="17">
                  <c:v>19.42</c:v>
                </c:pt>
                <c:pt idx="18">
                  <c:v>14.59</c:v>
                </c:pt>
                <c:pt idx="19">
                  <c:v>72.61</c:v>
                </c:pt>
                <c:pt idx="20">
                  <c:v>146.68</c:v>
                </c:pt>
              </c:numCache>
            </c:numRef>
          </c:yVal>
          <c:smooth val="1"/>
        </c:ser>
        <c:dLbls>
          <c:showLegendKey val="0"/>
          <c:showVal val="0"/>
          <c:showCatName val="0"/>
          <c:showSerName val="0"/>
          <c:showPercent val="0"/>
          <c:showBubbleSize val="0"/>
        </c:dLbls>
        <c:axId val="2133759024"/>
        <c:axId val="2133085824"/>
      </c:scatterChart>
      <c:catAx>
        <c:axId val="21337590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charset="0"/>
                <a:ea typeface="Arial" charset="0"/>
                <a:cs typeface="Arial" charset="0"/>
              </a:defRPr>
            </a:pPr>
            <a:endParaRPr lang="en-US"/>
          </a:p>
        </c:txPr>
        <c:crossAx val="2133085824"/>
        <c:crossesAt val="-300.0"/>
        <c:auto val="1"/>
        <c:lblAlgn val="ctr"/>
        <c:lblOffset val="100"/>
        <c:tickLblSkip val="1"/>
        <c:noMultiLvlLbl val="0"/>
      </c:catAx>
      <c:valAx>
        <c:axId val="2133085824"/>
        <c:scaling>
          <c:logBase val="10.0"/>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1" i="0" dirty="0">
                    <a:solidFill>
                      <a:schemeClr val="tx1"/>
                    </a:solidFill>
                    <a:latin typeface="Arial" charset="0"/>
                    <a:ea typeface="Arial" charset="0"/>
                    <a:cs typeface="Arial" charset="0"/>
                  </a:rPr>
                  <a:t>RMS </a:t>
                </a:r>
                <a:r>
                  <a:rPr lang="en-US" sz="1600" b="1" i="0" dirty="0" err="1">
                    <a:solidFill>
                      <a:schemeClr val="tx1"/>
                    </a:solidFill>
                    <a:latin typeface="Arial" charset="0"/>
                    <a:ea typeface="Arial" charset="0"/>
                    <a:cs typeface="Arial" charset="0"/>
                  </a:rPr>
                  <a:t>diff_bpm</a:t>
                </a:r>
                <a:r>
                  <a:rPr lang="en-US" sz="1600" b="1" i="0" baseline="0" dirty="0">
                    <a:solidFill>
                      <a:schemeClr val="tx1"/>
                    </a:solidFill>
                    <a:latin typeface="Arial" charset="0"/>
                    <a:ea typeface="Arial" charset="0"/>
                    <a:cs typeface="Arial" charset="0"/>
                  </a:rPr>
                  <a:t> </a:t>
                </a:r>
                <a:r>
                  <a:rPr lang="en-US" sz="1600" b="1" i="0" baseline="0" dirty="0" smtClean="0">
                    <a:solidFill>
                      <a:schemeClr val="tx1"/>
                    </a:solidFill>
                    <a:latin typeface="Arial" charset="0"/>
                    <a:ea typeface="Arial" charset="0"/>
                    <a:cs typeface="Arial" charset="0"/>
                  </a:rPr>
                  <a:t>(um</a:t>
                </a:r>
                <a:r>
                  <a:rPr lang="en-US" sz="1600" b="1" i="0" baseline="0" dirty="0">
                    <a:solidFill>
                      <a:schemeClr val="tx1"/>
                    </a:solidFill>
                    <a:latin typeface="Arial" charset="0"/>
                    <a:ea typeface="Arial" charset="0"/>
                    <a:cs typeface="Arial" charset="0"/>
                  </a:rPr>
                  <a:t>)</a:t>
                </a:r>
                <a:endParaRPr lang="en-US" sz="1600" b="1" i="0" dirty="0">
                  <a:solidFill>
                    <a:schemeClr val="tx1"/>
                  </a:solidFill>
                  <a:latin typeface="Arial" charset="0"/>
                  <a:ea typeface="Arial" charset="0"/>
                  <a:cs typeface="Arial" charset="0"/>
                </a:endParaRP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E+00" sourceLinked="0"/>
        <c:majorTickMark val="cross"/>
        <c:minorTickMark val="cross"/>
        <c:tickLblPos val="nextTo"/>
        <c:spPr>
          <a:noFill/>
          <a:ln>
            <a:solidFill>
              <a:schemeClr val="tx1"/>
            </a:solidFill>
          </a:ln>
          <a:effectLst/>
        </c:spPr>
        <c:txPr>
          <a:bodyPr rot="-60000000" spcFirstLastPara="1" vertOverflow="ellipsis" vert="horz" wrap="square" anchor="ctr" anchorCtr="1"/>
          <a:lstStyle/>
          <a:p>
            <a:pPr>
              <a:defRPr sz="1100" b="1" i="0" u="none" strike="noStrike" kern="1200" baseline="0">
                <a:solidFill>
                  <a:schemeClr val="tx1"/>
                </a:solidFill>
                <a:latin typeface="Arial" charset="0"/>
                <a:ea typeface="Arial" charset="0"/>
                <a:cs typeface="Arial" charset="0"/>
              </a:defRPr>
            </a:pPr>
            <a:endParaRPr lang="en-US"/>
          </a:p>
        </c:txPr>
        <c:crossAx val="2133759024"/>
        <c:crosses val="autoZero"/>
        <c:crossBetween val="between"/>
        <c:majorUnit val="10.0"/>
      </c:valAx>
      <c:spPr>
        <a:noFill/>
        <a:ln>
          <a:noFill/>
        </a:ln>
        <a:effectLst/>
      </c:spPr>
    </c:plotArea>
    <c:plotVisOnly val="1"/>
    <c:dispBlanksAs val="gap"/>
    <c:showDLblsOverMax val="0"/>
  </c:chart>
  <c:spPr>
    <a:solidFill>
      <a:sysClr val="window" lastClr="FFFFFF"/>
    </a:solidFill>
    <a:ln>
      <a:noFill/>
    </a:ln>
    <a:effectLst/>
  </c:spPr>
  <c:txPr>
    <a:bodyPr/>
    <a:lstStyle/>
    <a:p>
      <a:pPr>
        <a:defRPr sz="1100"/>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chemeClr val="tx1">
                    <a:lumMod val="65000"/>
                    <a:lumOff val="35000"/>
                  </a:schemeClr>
                </a:solidFill>
                <a:latin typeface="Arial" charset="0"/>
                <a:ea typeface="Arial" charset="0"/>
                <a:cs typeface="Arial" charset="0"/>
              </a:defRPr>
            </a:pPr>
            <a:r>
              <a:rPr lang="en-US" b="1" i="0" baseline="0" dirty="0" err="1">
                <a:solidFill>
                  <a:schemeClr val="tx1"/>
                </a:solidFill>
                <a:latin typeface="Arial" charset="0"/>
                <a:ea typeface="Arial" charset="0"/>
                <a:cs typeface="Arial" charset="0"/>
              </a:rPr>
              <a:t>HallA</a:t>
            </a:r>
            <a:r>
              <a:rPr lang="en-US" b="1" i="0" baseline="0" dirty="0">
                <a:solidFill>
                  <a:schemeClr val="tx1"/>
                </a:solidFill>
                <a:latin typeface="Arial" charset="0"/>
                <a:ea typeface="Arial" charset="0"/>
                <a:cs typeface="Arial" charset="0"/>
              </a:rPr>
              <a:t> </a:t>
            </a:r>
            <a:r>
              <a:rPr lang="en-US" b="1" i="0" baseline="0" dirty="0">
                <a:solidFill>
                  <a:srgbClr val="0070C0"/>
                </a:solidFill>
                <a:latin typeface="Arial" charset="0"/>
                <a:ea typeface="Arial" charset="0"/>
                <a:cs typeface="Arial" charset="0"/>
              </a:rPr>
              <a:t>X</a:t>
            </a:r>
            <a:r>
              <a:rPr lang="en-US" b="1" i="0" baseline="0" dirty="0">
                <a:solidFill>
                  <a:schemeClr val="tx1"/>
                </a:solidFill>
                <a:latin typeface="Arial" charset="0"/>
                <a:ea typeface="Arial" charset="0"/>
                <a:cs typeface="Arial" charset="0"/>
              </a:rPr>
              <a:t> &amp; </a:t>
            </a:r>
            <a:r>
              <a:rPr lang="en-US" b="1" i="0" baseline="0" dirty="0">
                <a:solidFill>
                  <a:schemeClr val="accent4"/>
                </a:solidFill>
                <a:latin typeface="Arial" charset="0"/>
                <a:ea typeface="Arial" charset="0"/>
                <a:cs typeface="Arial" charset="0"/>
              </a:rPr>
              <a:t>Y</a:t>
            </a:r>
            <a:r>
              <a:rPr lang="en-US" b="1" i="0" baseline="0" dirty="0">
                <a:solidFill>
                  <a:schemeClr val="tx1"/>
                </a:solidFill>
                <a:latin typeface="Arial" charset="0"/>
                <a:ea typeface="Arial" charset="0"/>
                <a:cs typeface="Arial" charset="0"/>
              </a:rPr>
              <a:t> position differences, 30Hz, 2.2GeV, 19uA, Run2349</a:t>
            </a:r>
            <a:endParaRPr lang="en-US" b="1" i="0" dirty="0">
              <a:solidFill>
                <a:schemeClr val="tx1"/>
              </a:solidFill>
              <a:latin typeface="Arial" charset="0"/>
              <a:ea typeface="Arial" charset="0"/>
              <a:cs typeface="Arial" charset="0"/>
            </a:endParaRPr>
          </a:p>
        </c:rich>
      </c:tx>
      <c:layout/>
      <c:overlay val="0"/>
      <c:spPr>
        <a:noFill/>
        <a:ln>
          <a:noFill/>
        </a:ln>
        <a:effectLst/>
      </c:spPr>
      <c:txPr>
        <a:bodyPr rot="0" spcFirstLastPara="1" vertOverflow="ellipsis" vert="horz" wrap="square" anchor="ctr" anchorCtr="1"/>
        <a:lstStyle/>
        <a:p>
          <a:pPr>
            <a:defRPr sz="1320" b="1" i="0" u="none" strike="noStrike" kern="1200" spc="0" baseline="0">
              <a:solidFill>
                <a:schemeClr val="tx1">
                  <a:lumMod val="65000"/>
                  <a:lumOff val="35000"/>
                </a:schemeClr>
              </a:solidFill>
              <a:latin typeface="Arial" charset="0"/>
              <a:ea typeface="Arial" charset="0"/>
              <a:cs typeface="Arial" charset="0"/>
            </a:defRPr>
          </a:pPr>
          <a:endParaRPr lang="en-US"/>
        </a:p>
      </c:txPr>
    </c:title>
    <c:autoTitleDeleted val="0"/>
    <c:plotArea>
      <c:layout>
        <c:manualLayout>
          <c:layoutTarget val="inner"/>
          <c:xMode val="edge"/>
          <c:yMode val="edge"/>
          <c:x val="0.127595884734352"/>
          <c:y val="0.179980317302958"/>
          <c:w val="0.843549703496966"/>
          <c:h val="0.642738997839111"/>
        </c:manualLayout>
      </c:layout>
      <c:lineChart>
        <c:grouping val="standard"/>
        <c:varyColors val="0"/>
        <c:ser>
          <c:idx val="2"/>
          <c:order val="0"/>
          <c:tx>
            <c:v>X pos diff</c:v>
          </c:tx>
          <c:spPr>
            <a:ln w="25400" cap="rnd">
              <a:noFill/>
              <a:round/>
            </a:ln>
            <a:effectLst/>
          </c:spPr>
          <c:marker>
            <c:symbol val="circle"/>
            <c:size val="5"/>
            <c:spPr>
              <a:solidFill>
                <a:schemeClr val="accent3"/>
              </a:solidFill>
              <a:ln w="9525">
                <a:solidFill>
                  <a:schemeClr val="accent3"/>
                </a:solidFill>
              </a:ln>
              <a:effectLst/>
            </c:spPr>
          </c:marker>
          <c:errBars>
            <c:errDir val="y"/>
            <c:errBarType val="both"/>
            <c:errValType val="cust"/>
            <c:noEndCap val="0"/>
            <c:plus>
              <c:numRef>
                <c:f>(frequnencyNnoise!$F$140,frequnencyNnoise!$F$142,frequnencyNnoise!$F$144,frequnencyNnoise!$F$146)</c:f>
                <c:numCache>
                  <c:formatCode>General</c:formatCode>
                  <c:ptCount val="4"/>
                  <c:pt idx="0">
                    <c:v>49.25401742577542</c:v>
                  </c:pt>
                  <c:pt idx="1">
                    <c:v>35.69</c:v>
                  </c:pt>
                  <c:pt idx="2">
                    <c:v>48.235</c:v>
                  </c:pt>
                  <c:pt idx="3">
                    <c:v>25.935</c:v>
                  </c:pt>
                </c:numCache>
              </c:numRef>
            </c:plus>
            <c:minus>
              <c:numRef>
                <c:f>(frequnencyNnoise!$G$140,frequnencyNnoise!$G$142,frequnencyNnoise!$G$144,frequnencyNnoise!$G$146)</c:f>
                <c:numCache>
                  <c:formatCode>General</c:formatCode>
                  <c:ptCount val="4"/>
                  <c:pt idx="0">
                    <c:v>49.25401742577542</c:v>
                  </c:pt>
                  <c:pt idx="1">
                    <c:v>35.69</c:v>
                  </c:pt>
                  <c:pt idx="2">
                    <c:v>48.235</c:v>
                  </c:pt>
                  <c:pt idx="3">
                    <c:v>25.935</c:v>
                  </c:pt>
                </c:numCache>
              </c:numRef>
            </c:minus>
            <c:spPr>
              <a:noFill/>
              <a:ln w="9525" cap="flat" cmpd="sng" algn="ctr">
                <a:solidFill>
                  <a:srgbClr val="0070C0"/>
                </a:solidFill>
                <a:round/>
              </a:ln>
              <a:effectLst/>
            </c:spPr>
          </c:errBars>
          <c:cat>
            <c:strRef>
              <c:f>(frequnencyNnoise!$A$140,frequnencyNnoise!$A$142,frequnencyNnoise!$A$144,frequnencyNnoise!$A$146)</c:f>
              <c:strCache>
                <c:ptCount val="4"/>
                <c:pt idx="0">
                  <c:v>diff_bpm4a filtered</c:v>
                </c:pt>
                <c:pt idx="1">
                  <c:v>diff_bpm4b</c:v>
                </c:pt>
                <c:pt idx="2">
                  <c:v>diff_bpm8</c:v>
                </c:pt>
                <c:pt idx="3">
                  <c:v>diff_bpm12</c:v>
                </c:pt>
              </c:strCache>
            </c:strRef>
          </c:cat>
          <c:val>
            <c:numRef>
              <c:f>(frequnencyNnoise!$C$140,frequnencyNnoise!$C$142,frequnencyNnoise!$C$144,frequnencyNnoise!$C$146)</c:f>
              <c:numCache>
                <c:formatCode>General</c:formatCode>
                <c:ptCount val="4"/>
                <c:pt idx="0">
                  <c:v>-165.35</c:v>
                </c:pt>
                <c:pt idx="1">
                  <c:v>-59.66</c:v>
                </c:pt>
                <c:pt idx="2">
                  <c:v>96.73</c:v>
                </c:pt>
                <c:pt idx="3">
                  <c:v>79.84</c:v>
                </c:pt>
              </c:numCache>
            </c:numRef>
          </c:val>
          <c:smooth val="0"/>
        </c:ser>
        <c:ser>
          <c:idx val="3"/>
          <c:order val="1"/>
          <c:tx>
            <c:v>X pos diff</c:v>
          </c:tx>
          <c:spPr>
            <a:ln w="25400" cap="rnd">
              <a:noFill/>
              <a:round/>
            </a:ln>
            <a:effectLst/>
          </c:spPr>
          <c:marker>
            <c:symbol val="circle"/>
            <c:size val="5"/>
            <c:spPr>
              <a:solidFill>
                <a:schemeClr val="accent4"/>
              </a:solidFill>
              <a:ln w="9525">
                <a:solidFill>
                  <a:schemeClr val="accent4"/>
                </a:solidFill>
              </a:ln>
              <a:effectLst/>
            </c:spPr>
          </c:marker>
          <c:errBars>
            <c:errDir val="y"/>
            <c:errBarType val="both"/>
            <c:errValType val="cust"/>
            <c:noEndCap val="0"/>
            <c:plus>
              <c:numRef>
                <c:f>(frequnencyNnoise!$F$140,frequnencyNnoise!$F$142,frequnencyNnoise!$F$144,frequnencyNnoise!$F$146)</c:f>
                <c:numCache>
                  <c:formatCode>General</c:formatCode>
                  <c:ptCount val="4"/>
                  <c:pt idx="0">
                    <c:v>49.25401742577542</c:v>
                  </c:pt>
                  <c:pt idx="1">
                    <c:v>35.69</c:v>
                  </c:pt>
                  <c:pt idx="2">
                    <c:v>48.235</c:v>
                  </c:pt>
                  <c:pt idx="3">
                    <c:v>25.935</c:v>
                  </c:pt>
                </c:numCache>
              </c:numRef>
            </c:plus>
            <c:minus>
              <c:numRef>
                <c:f>(frequnencyNnoise!$G$140,frequnencyNnoise!$G$142,frequnencyNnoise!$G$144,frequnencyNnoise!$G$146)</c:f>
                <c:numCache>
                  <c:formatCode>General</c:formatCode>
                  <c:ptCount val="4"/>
                  <c:pt idx="0">
                    <c:v>49.25401742577542</c:v>
                  </c:pt>
                  <c:pt idx="1">
                    <c:v>35.69</c:v>
                  </c:pt>
                  <c:pt idx="2">
                    <c:v>48.235</c:v>
                  </c:pt>
                  <c:pt idx="3">
                    <c:v>25.935</c:v>
                  </c:pt>
                </c:numCache>
              </c:numRef>
            </c:minus>
            <c:spPr>
              <a:noFill/>
              <a:ln w="9525" cap="flat" cmpd="sng" algn="ctr">
                <a:solidFill>
                  <a:srgbClr val="0070C0"/>
                </a:solidFill>
                <a:round/>
              </a:ln>
              <a:effectLst/>
            </c:spPr>
          </c:errBars>
          <c:cat>
            <c:strRef>
              <c:f>(frequnencyNnoise!$A$140,frequnencyNnoise!$A$142,frequnencyNnoise!$A$144,frequnencyNnoise!$A$146)</c:f>
              <c:strCache>
                <c:ptCount val="4"/>
                <c:pt idx="0">
                  <c:v>diff_bpm4a filtered</c:v>
                </c:pt>
                <c:pt idx="1">
                  <c:v>diff_bpm4b</c:v>
                </c:pt>
                <c:pt idx="2">
                  <c:v>diff_bpm8</c:v>
                </c:pt>
                <c:pt idx="3">
                  <c:v>diff_bpm12</c:v>
                </c:pt>
              </c:strCache>
            </c:strRef>
          </c:cat>
          <c:val>
            <c:numRef>
              <c:f>(frequnencyNnoise!$C$140,frequnencyNnoise!$C$142,frequnencyNnoise!$C$144,frequnencyNnoise!$C$146)</c:f>
              <c:numCache>
                <c:formatCode>General</c:formatCode>
                <c:ptCount val="4"/>
                <c:pt idx="0">
                  <c:v>-165.35</c:v>
                </c:pt>
                <c:pt idx="1">
                  <c:v>-59.66</c:v>
                </c:pt>
                <c:pt idx="2">
                  <c:v>96.73</c:v>
                </c:pt>
                <c:pt idx="3">
                  <c:v>79.84</c:v>
                </c:pt>
              </c:numCache>
            </c:numRef>
          </c:val>
          <c:smooth val="0"/>
        </c:ser>
        <c:ser>
          <c:idx val="0"/>
          <c:order val="2"/>
          <c:tx>
            <c:v>X pos diff</c:v>
          </c:tx>
          <c:spPr>
            <a:ln w="25400" cap="rnd">
              <a:noFill/>
              <a:round/>
            </a:ln>
            <a:effectLst/>
          </c:spPr>
          <c:marker>
            <c:symbol val="square"/>
            <c:size val="6"/>
            <c:spPr>
              <a:solidFill>
                <a:schemeClr val="accent1"/>
              </a:solidFill>
              <a:ln w="9525">
                <a:solidFill>
                  <a:schemeClr val="accent1"/>
                </a:solidFill>
              </a:ln>
              <a:effectLst/>
            </c:spPr>
          </c:marker>
          <c:errBars>
            <c:errDir val="y"/>
            <c:errBarType val="both"/>
            <c:errValType val="cust"/>
            <c:noEndCap val="0"/>
            <c:plus>
              <c:numRef>
                <c:f>(frequnencyNnoise!$F$140,frequnencyNnoise!$F$142,frequnencyNnoise!$F$144,frequnencyNnoise!$F$146)</c:f>
                <c:numCache>
                  <c:formatCode>General</c:formatCode>
                  <c:ptCount val="4"/>
                  <c:pt idx="0">
                    <c:v>49.25401742577542</c:v>
                  </c:pt>
                  <c:pt idx="1">
                    <c:v>35.69</c:v>
                  </c:pt>
                  <c:pt idx="2">
                    <c:v>48.235</c:v>
                  </c:pt>
                  <c:pt idx="3">
                    <c:v>25.935</c:v>
                  </c:pt>
                </c:numCache>
              </c:numRef>
            </c:plus>
            <c:minus>
              <c:numRef>
                <c:f>(frequnencyNnoise!$G$140,frequnencyNnoise!$G$142,frequnencyNnoise!$G$144,frequnencyNnoise!$G$146)</c:f>
                <c:numCache>
                  <c:formatCode>General</c:formatCode>
                  <c:ptCount val="4"/>
                  <c:pt idx="0">
                    <c:v>49.25401742577542</c:v>
                  </c:pt>
                  <c:pt idx="1">
                    <c:v>35.69</c:v>
                  </c:pt>
                  <c:pt idx="2">
                    <c:v>48.235</c:v>
                  </c:pt>
                  <c:pt idx="3">
                    <c:v>25.935</c:v>
                  </c:pt>
                </c:numCache>
              </c:numRef>
            </c:minus>
            <c:spPr>
              <a:noFill/>
              <a:ln w="9525" cap="flat" cmpd="sng" algn="ctr">
                <a:solidFill>
                  <a:srgbClr val="0070C0"/>
                </a:solidFill>
                <a:round/>
              </a:ln>
              <a:effectLst/>
            </c:spPr>
          </c:errBars>
          <c:cat>
            <c:strRef>
              <c:f>(frequnencyNnoise!$A$140,frequnencyNnoise!$A$142,frequnencyNnoise!$A$144,frequnencyNnoise!$A$146)</c:f>
              <c:strCache>
                <c:ptCount val="4"/>
                <c:pt idx="0">
                  <c:v>diff_bpm4a filtered</c:v>
                </c:pt>
                <c:pt idx="1">
                  <c:v>diff_bpm4b</c:v>
                </c:pt>
                <c:pt idx="2">
                  <c:v>diff_bpm8</c:v>
                </c:pt>
                <c:pt idx="3">
                  <c:v>diff_bpm12</c:v>
                </c:pt>
              </c:strCache>
            </c:strRef>
          </c:cat>
          <c:val>
            <c:numRef>
              <c:f>(frequnencyNnoise!$C$140,frequnencyNnoise!$C$142,frequnencyNnoise!$C$144,frequnencyNnoise!$C$146)</c:f>
              <c:numCache>
                <c:formatCode>General</c:formatCode>
                <c:ptCount val="4"/>
                <c:pt idx="0">
                  <c:v>-165.35</c:v>
                </c:pt>
                <c:pt idx="1">
                  <c:v>-59.66</c:v>
                </c:pt>
                <c:pt idx="2">
                  <c:v>96.73</c:v>
                </c:pt>
                <c:pt idx="3">
                  <c:v>79.84</c:v>
                </c:pt>
              </c:numCache>
            </c:numRef>
          </c:val>
          <c:smooth val="0"/>
        </c:ser>
        <c:ser>
          <c:idx val="1"/>
          <c:order val="3"/>
          <c:tx>
            <c:v>Y pos diff</c:v>
          </c:tx>
          <c:spPr>
            <a:ln w="25400" cap="rnd">
              <a:noFill/>
              <a:round/>
            </a:ln>
            <a:effectLst/>
          </c:spPr>
          <c:marker>
            <c:symbol val="diamond"/>
            <c:size val="6"/>
            <c:spPr>
              <a:solidFill>
                <a:schemeClr val="accent2"/>
              </a:solidFill>
              <a:ln w="9525">
                <a:solidFill>
                  <a:schemeClr val="accent2"/>
                </a:solidFill>
              </a:ln>
              <a:effectLst/>
            </c:spPr>
          </c:marker>
          <c:errBars>
            <c:errDir val="y"/>
            <c:errBarType val="both"/>
            <c:errValType val="cust"/>
            <c:noEndCap val="0"/>
            <c:plus>
              <c:numRef>
                <c:f>(frequnencyNnoise!$F$141,frequnencyNnoise!$F$143,frequnencyNnoise!$F$145,frequnencyNnoise!$F$147)</c:f>
                <c:numCache>
                  <c:formatCode>General</c:formatCode>
                  <c:ptCount val="4"/>
                  <c:pt idx="0">
                    <c:v>90.07169050619675</c:v>
                  </c:pt>
                  <c:pt idx="1">
                    <c:v>24.345</c:v>
                  </c:pt>
                  <c:pt idx="2">
                    <c:v>28.835</c:v>
                  </c:pt>
                  <c:pt idx="3">
                    <c:v>26.285</c:v>
                  </c:pt>
                </c:numCache>
              </c:numRef>
            </c:plus>
            <c:minus>
              <c:numRef>
                <c:f>(frequnencyNnoise!$G$141,frequnencyNnoise!$G$143,frequnencyNnoise!$G$145,frequnencyNnoise!$G$147)</c:f>
                <c:numCache>
                  <c:formatCode>General</c:formatCode>
                  <c:ptCount val="4"/>
                  <c:pt idx="0">
                    <c:v>90.07169050619675</c:v>
                  </c:pt>
                  <c:pt idx="1">
                    <c:v>24.345</c:v>
                  </c:pt>
                  <c:pt idx="2">
                    <c:v>28.835</c:v>
                  </c:pt>
                  <c:pt idx="3">
                    <c:v>26.285</c:v>
                  </c:pt>
                </c:numCache>
              </c:numRef>
            </c:minus>
            <c:spPr>
              <a:noFill/>
              <a:ln w="9525" cap="flat" cmpd="sng" algn="ctr">
                <a:solidFill>
                  <a:schemeClr val="accent2"/>
                </a:solidFill>
                <a:round/>
              </a:ln>
              <a:effectLst/>
            </c:spPr>
          </c:errBars>
          <c:cat>
            <c:strRef>
              <c:f>(frequnencyNnoise!$A$140,frequnencyNnoise!$A$142,frequnencyNnoise!$A$144,frequnencyNnoise!$A$146)</c:f>
              <c:strCache>
                <c:ptCount val="4"/>
                <c:pt idx="0">
                  <c:v>diff_bpm4a filtered</c:v>
                </c:pt>
                <c:pt idx="1">
                  <c:v>diff_bpm4b</c:v>
                </c:pt>
                <c:pt idx="2">
                  <c:v>diff_bpm8</c:v>
                </c:pt>
                <c:pt idx="3">
                  <c:v>diff_bpm12</c:v>
                </c:pt>
              </c:strCache>
            </c:strRef>
          </c:cat>
          <c:val>
            <c:numRef>
              <c:f>(frequnencyNnoise!$C$141,frequnencyNnoise!$C$143,frequnencyNnoise!$C$145,frequnencyNnoise!$C$147)</c:f>
              <c:numCache>
                <c:formatCode>General</c:formatCode>
                <c:ptCount val="4"/>
                <c:pt idx="0">
                  <c:v>-85.31</c:v>
                </c:pt>
                <c:pt idx="1">
                  <c:v>-79.29</c:v>
                </c:pt>
                <c:pt idx="2">
                  <c:v>-81.45</c:v>
                </c:pt>
                <c:pt idx="3">
                  <c:v>-32.53</c:v>
                </c:pt>
              </c:numCache>
            </c:numRef>
          </c:val>
          <c:smooth val="0"/>
        </c:ser>
        <c:dLbls>
          <c:showLegendKey val="0"/>
          <c:showVal val="0"/>
          <c:showCatName val="0"/>
          <c:showSerName val="0"/>
          <c:showPercent val="0"/>
          <c:showBubbleSize val="0"/>
        </c:dLbls>
        <c:marker val="1"/>
        <c:smooth val="0"/>
        <c:axId val="-2100578576"/>
        <c:axId val="-2100575040"/>
      </c:lineChart>
      <c:catAx>
        <c:axId val="-21005785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charset="0"/>
                <a:ea typeface="Arial" charset="0"/>
                <a:cs typeface="Arial" charset="0"/>
              </a:defRPr>
            </a:pPr>
            <a:endParaRPr lang="en-US"/>
          </a:p>
        </c:txPr>
        <c:crossAx val="-2100575040"/>
        <c:crossesAt val="-300.0"/>
        <c:auto val="1"/>
        <c:lblAlgn val="ctr"/>
        <c:lblOffset val="100"/>
        <c:tickLblSkip val="1"/>
        <c:noMultiLvlLbl val="0"/>
      </c:catAx>
      <c:valAx>
        <c:axId val="-2100575040"/>
        <c:scaling>
          <c:orientation val="minMax"/>
          <c:max val="200.0"/>
          <c:min val="-2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1" i="0">
                    <a:solidFill>
                      <a:schemeClr val="tx1"/>
                    </a:solidFill>
                    <a:latin typeface="Arial" charset="0"/>
                    <a:ea typeface="Arial" charset="0"/>
                    <a:cs typeface="Arial" charset="0"/>
                  </a:rPr>
                  <a:t>diff_bpm</a:t>
                </a:r>
                <a:r>
                  <a:rPr lang="en-US" sz="1400" b="1" i="0" baseline="0">
                    <a:solidFill>
                      <a:schemeClr val="tx1"/>
                    </a:solidFill>
                    <a:latin typeface="Arial" charset="0"/>
                    <a:ea typeface="Arial" charset="0"/>
                    <a:cs typeface="Arial" charset="0"/>
                  </a:rPr>
                  <a:t>  (nm)</a:t>
                </a:r>
                <a:endParaRPr lang="en-US" sz="1400" b="1" i="0">
                  <a:solidFill>
                    <a:schemeClr val="tx1"/>
                  </a:solidFill>
                  <a:latin typeface="Arial" charset="0"/>
                  <a:ea typeface="Arial" charset="0"/>
                  <a:cs typeface="Arial" charset="0"/>
                </a:endParaRP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cross"/>
        <c:minorTickMark val="cross"/>
        <c:tickLblPos val="nextTo"/>
        <c:spPr>
          <a:noFill/>
          <a:ln>
            <a:solidFill>
              <a:schemeClr val="tx1"/>
            </a:solidFill>
          </a:ln>
          <a:effectLst/>
        </c:spPr>
        <c:txPr>
          <a:bodyPr rot="-60000000" spcFirstLastPara="1" vertOverflow="ellipsis" vert="horz" wrap="square" anchor="ctr" anchorCtr="1"/>
          <a:lstStyle/>
          <a:p>
            <a:pPr>
              <a:defRPr sz="1100" b="1" i="0" u="none" strike="noStrike" kern="1200" baseline="0">
                <a:solidFill>
                  <a:schemeClr val="tx1"/>
                </a:solidFill>
                <a:latin typeface="Arial" charset="0"/>
                <a:ea typeface="Arial" charset="0"/>
                <a:cs typeface="Arial" charset="0"/>
              </a:defRPr>
            </a:pPr>
            <a:endParaRPr lang="en-US"/>
          </a:p>
        </c:txPr>
        <c:crossAx val="-2100578576"/>
        <c:crosses val="autoZero"/>
        <c:crossBetween val="between"/>
        <c:majorUnit val="50.0"/>
      </c:valAx>
      <c:spPr>
        <a:noFill/>
        <a:ln>
          <a:noFill/>
        </a:ln>
        <a:effectLst/>
      </c:spPr>
    </c:plotArea>
    <c:plotVisOnly val="1"/>
    <c:dispBlanksAs val="gap"/>
    <c:showDLblsOverMax val="0"/>
  </c:chart>
  <c:spPr>
    <a:solidFill>
      <a:sysClr val="window" lastClr="FFFFFF"/>
    </a:solidFill>
    <a:ln>
      <a:noFill/>
    </a:ln>
    <a:effectLst/>
  </c:spPr>
  <c:txPr>
    <a:bodyPr/>
    <a:lstStyle/>
    <a:p>
      <a:pPr>
        <a:defRPr sz="1100"/>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7595906498155"/>
          <c:y val="0.117362518596336"/>
          <c:w val="0.84354975207844"/>
          <c:h val="0.705356796545733"/>
        </c:manualLayout>
      </c:layout>
      <c:lineChart>
        <c:grouping val="standard"/>
        <c:varyColors val="0"/>
        <c:ser>
          <c:idx val="0"/>
          <c:order val="0"/>
          <c:tx>
            <c:v>X pos diff</c:v>
          </c:tx>
          <c:spPr>
            <a:ln w="25400" cap="rnd">
              <a:noFill/>
              <a:round/>
            </a:ln>
            <a:effectLst/>
          </c:spPr>
          <c:marker>
            <c:symbol val="square"/>
            <c:size val="11"/>
            <c:spPr>
              <a:solidFill>
                <a:schemeClr val="accent1"/>
              </a:solidFill>
              <a:ln w="9525">
                <a:solidFill>
                  <a:schemeClr val="accent1"/>
                </a:solidFill>
              </a:ln>
              <a:effectLst/>
            </c:spPr>
          </c:marker>
          <c:cat>
            <c:strRef>
              <c:f>(frequnencyNnoise!$A$140,frequnencyNnoise!$A$142,frequnencyNnoise!$A$144,frequnencyNnoise!$A$146)</c:f>
              <c:strCache>
                <c:ptCount val="4"/>
                <c:pt idx="0">
                  <c:v>diff_bpm4a filtered</c:v>
                </c:pt>
                <c:pt idx="1">
                  <c:v>diff_bpm4b</c:v>
                </c:pt>
                <c:pt idx="2">
                  <c:v>diff_bpm8</c:v>
                </c:pt>
                <c:pt idx="3">
                  <c:v>diff_bpm12</c:v>
                </c:pt>
              </c:strCache>
            </c:strRef>
          </c:cat>
          <c:val>
            <c:numRef>
              <c:f>(frequnencyNnoise!$E$140,frequnencyNnoise!$E$142,frequnencyNnoise!$E$144,frequnencyNnoise!$E$146)</c:f>
              <c:numCache>
                <c:formatCode>General</c:formatCode>
                <c:ptCount val="4"/>
                <c:pt idx="0">
                  <c:v>6.643999999999997</c:v>
                </c:pt>
                <c:pt idx="1">
                  <c:v>10.97</c:v>
                </c:pt>
                <c:pt idx="2">
                  <c:v>14.83</c:v>
                </c:pt>
                <c:pt idx="3">
                  <c:v>7.97</c:v>
                </c:pt>
              </c:numCache>
            </c:numRef>
          </c:val>
          <c:smooth val="0"/>
        </c:ser>
        <c:ser>
          <c:idx val="1"/>
          <c:order val="1"/>
          <c:tx>
            <c:v>Y pos diff</c:v>
          </c:tx>
          <c:spPr>
            <a:ln w="25400" cap="rnd">
              <a:noFill/>
              <a:round/>
            </a:ln>
            <a:effectLst/>
          </c:spPr>
          <c:marker>
            <c:symbol val="diamond"/>
            <c:size val="11"/>
            <c:spPr>
              <a:solidFill>
                <a:schemeClr val="accent2"/>
              </a:solidFill>
              <a:ln w="9525">
                <a:solidFill>
                  <a:schemeClr val="accent2"/>
                </a:solidFill>
              </a:ln>
              <a:effectLst/>
            </c:spPr>
          </c:marker>
          <c:cat>
            <c:strRef>
              <c:f>(frequnencyNnoise!$A$140,frequnencyNnoise!$A$142,frequnencyNnoise!$A$144,frequnencyNnoise!$A$146)</c:f>
              <c:strCache>
                <c:ptCount val="4"/>
                <c:pt idx="0">
                  <c:v>diff_bpm4a filtered</c:v>
                </c:pt>
                <c:pt idx="1">
                  <c:v>diff_bpm4b</c:v>
                </c:pt>
                <c:pt idx="2">
                  <c:v>diff_bpm8</c:v>
                </c:pt>
                <c:pt idx="3">
                  <c:v>diff_bpm12</c:v>
                </c:pt>
              </c:strCache>
            </c:strRef>
          </c:cat>
          <c:val>
            <c:numRef>
              <c:f>(frequnencyNnoise!$E$141,frequnencyNnoise!$E$143,frequnencyNnoise!$E$145,frequnencyNnoise!$E$147)</c:f>
              <c:numCache>
                <c:formatCode>General</c:formatCode>
                <c:ptCount val="4"/>
                <c:pt idx="0">
                  <c:v>12.15</c:v>
                </c:pt>
                <c:pt idx="1">
                  <c:v>7.48</c:v>
                </c:pt>
                <c:pt idx="2">
                  <c:v>8.87</c:v>
                </c:pt>
                <c:pt idx="3">
                  <c:v>8.08</c:v>
                </c:pt>
              </c:numCache>
            </c:numRef>
          </c:val>
          <c:smooth val="0"/>
        </c:ser>
        <c:dLbls>
          <c:showLegendKey val="0"/>
          <c:showVal val="0"/>
          <c:showCatName val="0"/>
          <c:showSerName val="0"/>
          <c:showPercent val="0"/>
          <c:showBubbleSize val="0"/>
        </c:dLbls>
        <c:marker val="1"/>
        <c:smooth val="0"/>
        <c:axId val="2120902400"/>
        <c:axId val="2120821808"/>
      </c:lineChart>
      <c:catAx>
        <c:axId val="21209024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charset="0"/>
                <a:ea typeface="Arial" charset="0"/>
                <a:cs typeface="Arial" charset="0"/>
              </a:defRPr>
            </a:pPr>
            <a:endParaRPr lang="en-US"/>
          </a:p>
        </c:txPr>
        <c:crossAx val="2120821808"/>
        <c:crossesAt val="-300.0"/>
        <c:auto val="1"/>
        <c:lblAlgn val="ctr"/>
        <c:lblOffset val="100"/>
        <c:tickLblSkip val="1"/>
        <c:noMultiLvlLbl val="0"/>
      </c:catAx>
      <c:valAx>
        <c:axId val="2120821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1" i="0">
                    <a:solidFill>
                      <a:schemeClr val="tx1"/>
                    </a:solidFill>
                    <a:latin typeface="Arial" charset="0"/>
                    <a:ea typeface="Arial" charset="0"/>
                    <a:cs typeface="Arial" charset="0"/>
                  </a:rPr>
                  <a:t>RMS</a:t>
                </a:r>
                <a:r>
                  <a:rPr lang="en-US" sz="1400" b="1" i="0" baseline="0">
                    <a:solidFill>
                      <a:schemeClr val="tx1"/>
                    </a:solidFill>
                    <a:latin typeface="Arial" charset="0"/>
                    <a:ea typeface="Arial" charset="0"/>
                    <a:cs typeface="Arial" charset="0"/>
                  </a:rPr>
                  <a:t> </a:t>
                </a:r>
                <a:r>
                  <a:rPr lang="en-US" sz="1400" b="1" i="0" dirty="0" err="1">
                    <a:solidFill>
                      <a:schemeClr val="tx1"/>
                    </a:solidFill>
                    <a:latin typeface="Arial" charset="0"/>
                    <a:ea typeface="Arial" charset="0"/>
                    <a:cs typeface="Arial" charset="0"/>
                  </a:rPr>
                  <a:t>diff_bpm</a:t>
                </a:r>
                <a:r>
                  <a:rPr lang="en-US" sz="1400" b="1" i="0" baseline="0" dirty="0">
                    <a:solidFill>
                      <a:schemeClr val="tx1"/>
                    </a:solidFill>
                    <a:latin typeface="Arial" charset="0"/>
                    <a:ea typeface="Arial" charset="0"/>
                    <a:cs typeface="Arial" charset="0"/>
                  </a:rPr>
                  <a:t>  (um)</a:t>
                </a:r>
                <a:endParaRPr lang="en-US" sz="1400" b="1" i="0" dirty="0">
                  <a:solidFill>
                    <a:schemeClr val="tx1"/>
                  </a:solidFill>
                  <a:latin typeface="Arial" charset="0"/>
                  <a:ea typeface="Arial" charset="0"/>
                  <a:cs typeface="Arial" charset="0"/>
                </a:endParaRPr>
              </a:p>
            </c:rich>
          </c:tx>
          <c:layout>
            <c:manualLayout>
              <c:xMode val="edge"/>
              <c:yMode val="edge"/>
              <c:x val="0.0"/>
              <c:y val="0.190237577480018"/>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cross"/>
        <c:minorTickMark val="cross"/>
        <c:tickLblPos val="nextTo"/>
        <c:spPr>
          <a:noFill/>
          <a:ln>
            <a:solidFill>
              <a:schemeClr val="tx1"/>
            </a:solidFill>
          </a:ln>
          <a:effectLst/>
        </c:spPr>
        <c:txPr>
          <a:bodyPr rot="-60000000" spcFirstLastPara="1" vertOverflow="ellipsis" vert="horz" wrap="square" anchor="ctr" anchorCtr="1"/>
          <a:lstStyle/>
          <a:p>
            <a:pPr>
              <a:defRPr sz="1100" b="1" i="0" u="none" strike="noStrike" kern="1200" baseline="0">
                <a:solidFill>
                  <a:schemeClr val="tx1"/>
                </a:solidFill>
                <a:latin typeface="Arial" charset="0"/>
                <a:ea typeface="Arial" charset="0"/>
                <a:cs typeface="Arial" charset="0"/>
              </a:defRPr>
            </a:pPr>
            <a:endParaRPr lang="en-US"/>
          </a:p>
        </c:txPr>
        <c:crossAx val="2120902400"/>
        <c:crosses val="autoZero"/>
        <c:crossBetween val="between"/>
        <c:majorUnit val="2.0"/>
        <c:minorUnit val="0.5"/>
      </c:valAx>
      <c:spPr>
        <a:noFill/>
        <a:ln>
          <a:noFill/>
        </a:ln>
        <a:effectLst/>
      </c:spPr>
    </c:plotArea>
    <c:plotVisOnly val="1"/>
    <c:dispBlanksAs val="gap"/>
    <c:showDLblsOverMax val="0"/>
  </c:chart>
  <c:spPr>
    <a:solidFill>
      <a:sysClr val="window" lastClr="FFFFFF"/>
    </a:solidFill>
    <a:ln>
      <a:noFill/>
    </a:ln>
    <a:effectLst/>
  </c:spPr>
  <c:txPr>
    <a:bodyPr/>
    <a:lstStyle/>
    <a:p>
      <a:pPr>
        <a:defRPr sz="1100"/>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chemeClr val="tx1">
                    <a:lumMod val="65000"/>
                    <a:lumOff val="35000"/>
                  </a:schemeClr>
                </a:solidFill>
                <a:latin typeface="Arial" charset="0"/>
                <a:ea typeface="Arial" charset="0"/>
                <a:cs typeface="Arial" charset="0"/>
              </a:defRPr>
            </a:pPr>
            <a:r>
              <a:rPr lang="en-US" b="1" i="0" baseline="0" dirty="0" err="1">
                <a:solidFill>
                  <a:schemeClr val="tx1"/>
                </a:solidFill>
                <a:latin typeface="Arial" charset="0"/>
                <a:ea typeface="Arial" charset="0"/>
                <a:cs typeface="Arial" charset="0"/>
              </a:rPr>
              <a:t>HallA</a:t>
            </a:r>
            <a:r>
              <a:rPr lang="en-US" b="1" i="0" baseline="0" dirty="0">
                <a:solidFill>
                  <a:schemeClr val="tx1"/>
                </a:solidFill>
                <a:latin typeface="Arial" charset="0"/>
                <a:ea typeface="Arial" charset="0"/>
                <a:cs typeface="Arial" charset="0"/>
              </a:rPr>
              <a:t> </a:t>
            </a:r>
            <a:r>
              <a:rPr lang="en-US" b="1" i="0" baseline="0" dirty="0">
                <a:solidFill>
                  <a:srgbClr val="0070C0"/>
                </a:solidFill>
                <a:latin typeface="Arial" charset="0"/>
                <a:ea typeface="Arial" charset="0"/>
                <a:cs typeface="Arial" charset="0"/>
              </a:rPr>
              <a:t>X</a:t>
            </a:r>
            <a:r>
              <a:rPr lang="en-US" b="1" i="0" baseline="0" dirty="0">
                <a:solidFill>
                  <a:schemeClr val="tx1"/>
                </a:solidFill>
                <a:latin typeface="Arial" charset="0"/>
                <a:ea typeface="Arial" charset="0"/>
                <a:cs typeface="Arial" charset="0"/>
              </a:rPr>
              <a:t> &amp; </a:t>
            </a:r>
            <a:r>
              <a:rPr lang="en-US" b="1" i="0" baseline="0" dirty="0">
                <a:solidFill>
                  <a:schemeClr val="accent4"/>
                </a:solidFill>
                <a:latin typeface="Arial" charset="0"/>
                <a:ea typeface="Arial" charset="0"/>
                <a:cs typeface="Arial" charset="0"/>
              </a:rPr>
              <a:t>Y </a:t>
            </a:r>
            <a:r>
              <a:rPr lang="en-US" b="1" i="0" baseline="0" dirty="0">
                <a:solidFill>
                  <a:schemeClr val="tx1"/>
                </a:solidFill>
                <a:latin typeface="Arial" charset="0"/>
                <a:ea typeface="Arial" charset="0"/>
                <a:cs typeface="Arial" charset="0"/>
              </a:rPr>
              <a:t>position differences, 30Hz, 8.8GeV, 45uA, Run2496</a:t>
            </a:r>
            <a:endParaRPr lang="en-US" b="1" i="0" dirty="0">
              <a:solidFill>
                <a:schemeClr val="tx1"/>
              </a:solidFill>
              <a:latin typeface="Arial" charset="0"/>
              <a:ea typeface="Arial" charset="0"/>
              <a:cs typeface="Arial" charset="0"/>
            </a:endParaRPr>
          </a:p>
        </c:rich>
      </c:tx>
      <c:layout/>
      <c:overlay val="0"/>
      <c:spPr>
        <a:noFill/>
        <a:ln>
          <a:noFill/>
        </a:ln>
        <a:effectLst/>
      </c:spPr>
      <c:txPr>
        <a:bodyPr rot="0" spcFirstLastPara="1" vertOverflow="ellipsis" vert="horz" wrap="square" anchor="ctr" anchorCtr="1"/>
        <a:lstStyle/>
        <a:p>
          <a:pPr>
            <a:defRPr sz="1320" b="1" i="0" u="none" strike="noStrike" kern="1200" spc="0" baseline="0">
              <a:solidFill>
                <a:schemeClr val="tx1">
                  <a:lumMod val="65000"/>
                  <a:lumOff val="35000"/>
                </a:schemeClr>
              </a:solidFill>
              <a:latin typeface="Arial" charset="0"/>
              <a:ea typeface="Arial" charset="0"/>
              <a:cs typeface="Arial" charset="0"/>
            </a:defRPr>
          </a:pPr>
          <a:endParaRPr lang="en-US"/>
        </a:p>
      </c:txPr>
    </c:title>
    <c:autoTitleDeleted val="0"/>
    <c:plotArea>
      <c:layout>
        <c:manualLayout>
          <c:layoutTarget val="inner"/>
          <c:xMode val="edge"/>
          <c:yMode val="edge"/>
          <c:x val="0.127595884734352"/>
          <c:y val="0.188329357130507"/>
          <c:w val="0.843549703496966"/>
          <c:h val="0.634389958011561"/>
        </c:manualLayout>
      </c:layout>
      <c:lineChart>
        <c:grouping val="standard"/>
        <c:varyColors val="0"/>
        <c:ser>
          <c:idx val="0"/>
          <c:order val="0"/>
          <c:tx>
            <c:v>X pos diff</c:v>
          </c:tx>
          <c:spPr>
            <a:ln w="25400" cap="rnd">
              <a:noFill/>
              <a:round/>
            </a:ln>
            <a:effectLst/>
          </c:spPr>
          <c:marker>
            <c:symbol val="square"/>
            <c:size val="6"/>
            <c:spPr>
              <a:solidFill>
                <a:schemeClr val="accent1"/>
              </a:solidFill>
              <a:ln w="9525">
                <a:solidFill>
                  <a:schemeClr val="accent1"/>
                </a:solidFill>
              </a:ln>
              <a:effectLst/>
            </c:spPr>
          </c:marker>
          <c:errBars>
            <c:errDir val="y"/>
            <c:errBarType val="both"/>
            <c:errValType val="cust"/>
            <c:noEndCap val="0"/>
            <c:plus>
              <c:numRef>
                <c:f>(frequnencyNnoise!$F$155,frequnencyNnoise!$F$157,frequnencyNnoise!$F$159,frequnencyNnoise!$F$161,frequnencyNnoise!$F$163)</c:f>
                <c:numCache>
                  <c:formatCode>General</c:formatCode>
                  <c:ptCount val="5"/>
                  <c:pt idx="0">
                    <c:v>42.42</c:v>
                  </c:pt>
                  <c:pt idx="1">
                    <c:v>36.885</c:v>
                  </c:pt>
                  <c:pt idx="2">
                    <c:v>77.865</c:v>
                  </c:pt>
                  <c:pt idx="3">
                    <c:v>40.955</c:v>
                  </c:pt>
                  <c:pt idx="4">
                    <c:v>16.555</c:v>
                  </c:pt>
                </c:numCache>
              </c:numRef>
            </c:plus>
            <c:minus>
              <c:numRef>
                <c:f>(frequnencyNnoise!$F$155,frequnencyNnoise!$F$157,frequnencyNnoise!$F$159,frequnencyNnoise!$F$161,frequnencyNnoise!$F$163)</c:f>
                <c:numCache>
                  <c:formatCode>General</c:formatCode>
                  <c:ptCount val="5"/>
                  <c:pt idx="0">
                    <c:v>42.42</c:v>
                  </c:pt>
                  <c:pt idx="1">
                    <c:v>36.885</c:v>
                  </c:pt>
                  <c:pt idx="2">
                    <c:v>77.865</c:v>
                  </c:pt>
                  <c:pt idx="3">
                    <c:v>40.955</c:v>
                  </c:pt>
                  <c:pt idx="4">
                    <c:v>16.555</c:v>
                  </c:pt>
                </c:numCache>
              </c:numRef>
            </c:minus>
            <c:spPr>
              <a:noFill/>
              <a:ln w="9525" cap="flat" cmpd="sng" algn="ctr">
                <a:solidFill>
                  <a:srgbClr val="0070C0"/>
                </a:solidFill>
                <a:round/>
              </a:ln>
              <a:effectLst/>
            </c:spPr>
          </c:errBars>
          <c:cat>
            <c:strRef>
              <c:f>(frequnencyNnoise!$A$140,frequnencyNnoise!$A$142,frequnencyNnoise!$A$144,frequnencyNnoise!$A$146,frequnencyNnoise!$A$148,frequnencyNnoise!$A$148)</c:f>
              <c:strCache>
                <c:ptCount val="6"/>
                <c:pt idx="0">
                  <c:v>diff_bpm4a filtered</c:v>
                </c:pt>
                <c:pt idx="1">
                  <c:v>diff_bpm4b</c:v>
                </c:pt>
                <c:pt idx="2">
                  <c:v>diff_bpm8</c:v>
                </c:pt>
                <c:pt idx="3">
                  <c:v>diff_bpm12</c:v>
                </c:pt>
                <c:pt idx="4">
                  <c:v>diff_bpm14</c:v>
                </c:pt>
                <c:pt idx="5">
                  <c:v>diff_bpm14</c:v>
                </c:pt>
              </c:strCache>
            </c:strRef>
          </c:cat>
          <c:val>
            <c:numRef>
              <c:f>(frequnencyNnoise!$B$155,frequnencyNnoise!$B$157,frequnencyNnoise!$B$159,frequnencyNnoise!$B$161,frequnencyNnoise!$B$163)</c:f>
              <c:numCache>
                <c:formatCode>General</c:formatCode>
                <c:ptCount val="5"/>
                <c:pt idx="0">
                  <c:v>-99.97</c:v>
                </c:pt>
                <c:pt idx="1">
                  <c:v>-128.44</c:v>
                </c:pt>
                <c:pt idx="2">
                  <c:v>-47.3</c:v>
                </c:pt>
                <c:pt idx="3">
                  <c:v>-96.8</c:v>
                </c:pt>
                <c:pt idx="4">
                  <c:v>-0.65</c:v>
                </c:pt>
              </c:numCache>
            </c:numRef>
          </c:val>
          <c:smooth val="0"/>
        </c:ser>
        <c:ser>
          <c:idx val="1"/>
          <c:order val="1"/>
          <c:tx>
            <c:v>Y pos diff</c:v>
          </c:tx>
          <c:spPr>
            <a:ln w="25400" cap="rnd">
              <a:noFill/>
              <a:round/>
            </a:ln>
            <a:effectLst/>
          </c:spPr>
          <c:marker>
            <c:symbol val="diamond"/>
            <c:size val="6"/>
            <c:spPr>
              <a:solidFill>
                <a:schemeClr val="accent2"/>
              </a:solidFill>
              <a:ln w="9525">
                <a:solidFill>
                  <a:schemeClr val="accent2"/>
                </a:solidFill>
              </a:ln>
              <a:effectLst/>
            </c:spPr>
          </c:marker>
          <c:errBars>
            <c:errDir val="y"/>
            <c:errBarType val="both"/>
            <c:errValType val="cust"/>
            <c:noEndCap val="0"/>
            <c:plus>
              <c:numRef>
                <c:f>(frequnencyNnoise!$E$156,frequnencyNnoise!$E$158,frequnencyNnoise!$E$160,frequnencyNnoise!$E$162,frequnencyNnoise!$E$164)</c:f>
                <c:numCache>
                  <c:formatCode>General</c:formatCode>
                  <c:ptCount val="5"/>
                  <c:pt idx="0">
                    <c:v>93.0</c:v>
                  </c:pt>
                  <c:pt idx="1">
                    <c:v>44.415</c:v>
                  </c:pt>
                  <c:pt idx="2">
                    <c:v>24.42</c:v>
                  </c:pt>
                  <c:pt idx="3">
                    <c:v>33.875</c:v>
                  </c:pt>
                  <c:pt idx="4">
                    <c:v>28.525</c:v>
                  </c:pt>
                </c:numCache>
              </c:numRef>
            </c:plus>
            <c:minus>
              <c:numRef>
                <c:f>(frequnencyNnoise!$F$156,frequnencyNnoise!$F$158,frequnencyNnoise!$F$160,frequnencyNnoise!$F$162,frequnencyNnoise!$F$164)</c:f>
                <c:numCache>
                  <c:formatCode>General</c:formatCode>
                  <c:ptCount val="5"/>
                  <c:pt idx="0">
                    <c:v>93.0</c:v>
                  </c:pt>
                  <c:pt idx="1">
                    <c:v>44.415</c:v>
                  </c:pt>
                  <c:pt idx="2">
                    <c:v>24.42</c:v>
                  </c:pt>
                  <c:pt idx="3">
                    <c:v>33.875</c:v>
                  </c:pt>
                  <c:pt idx="4">
                    <c:v>28.525</c:v>
                  </c:pt>
                </c:numCache>
              </c:numRef>
            </c:minus>
            <c:spPr>
              <a:noFill/>
              <a:ln w="9525" cap="flat" cmpd="sng" algn="ctr">
                <a:solidFill>
                  <a:schemeClr val="accent2"/>
                </a:solidFill>
                <a:round/>
              </a:ln>
              <a:effectLst/>
            </c:spPr>
          </c:errBars>
          <c:cat>
            <c:strRef>
              <c:f>(frequnencyNnoise!$A$140,frequnencyNnoise!$A$142,frequnencyNnoise!$A$144,frequnencyNnoise!$A$146,frequnencyNnoise!$A$148,frequnencyNnoise!$A$148)</c:f>
              <c:strCache>
                <c:ptCount val="6"/>
                <c:pt idx="0">
                  <c:v>diff_bpm4a filtered</c:v>
                </c:pt>
                <c:pt idx="1">
                  <c:v>diff_bpm4b</c:v>
                </c:pt>
                <c:pt idx="2">
                  <c:v>diff_bpm8</c:v>
                </c:pt>
                <c:pt idx="3">
                  <c:v>diff_bpm12</c:v>
                </c:pt>
                <c:pt idx="4">
                  <c:v>diff_bpm14</c:v>
                </c:pt>
                <c:pt idx="5">
                  <c:v>diff_bpm14</c:v>
                </c:pt>
              </c:strCache>
            </c:strRef>
          </c:cat>
          <c:val>
            <c:numRef>
              <c:f>(frequnencyNnoise!$B$156,frequnencyNnoise!$B$158,frequnencyNnoise!$B$160,frequnencyNnoise!$B$162,frequnencyNnoise!$B$164)</c:f>
              <c:numCache>
                <c:formatCode>General</c:formatCode>
                <c:ptCount val="5"/>
                <c:pt idx="0">
                  <c:v>-164.3</c:v>
                </c:pt>
                <c:pt idx="1">
                  <c:v>-36.78</c:v>
                </c:pt>
                <c:pt idx="2">
                  <c:v>-57.79</c:v>
                </c:pt>
                <c:pt idx="3">
                  <c:v>-127.24</c:v>
                </c:pt>
                <c:pt idx="4">
                  <c:v>2.35</c:v>
                </c:pt>
              </c:numCache>
            </c:numRef>
          </c:val>
          <c:smooth val="0"/>
        </c:ser>
        <c:dLbls>
          <c:showLegendKey val="0"/>
          <c:showVal val="0"/>
          <c:showCatName val="0"/>
          <c:showSerName val="0"/>
          <c:showPercent val="0"/>
          <c:showBubbleSize val="0"/>
        </c:dLbls>
        <c:marker val="1"/>
        <c:smooth val="0"/>
        <c:axId val="2120349488"/>
        <c:axId val="2120556000"/>
      </c:lineChart>
      <c:catAx>
        <c:axId val="21203494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charset="0"/>
                <a:ea typeface="Arial" charset="0"/>
                <a:cs typeface="Arial" charset="0"/>
              </a:defRPr>
            </a:pPr>
            <a:endParaRPr lang="en-US"/>
          </a:p>
        </c:txPr>
        <c:crossAx val="2120556000"/>
        <c:crossesAt val="-300.0"/>
        <c:auto val="1"/>
        <c:lblAlgn val="ctr"/>
        <c:lblOffset val="100"/>
        <c:tickLblSkip val="1"/>
        <c:noMultiLvlLbl val="0"/>
      </c:catAx>
      <c:valAx>
        <c:axId val="21205560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1" i="0">
                    <a:solidFill>
                      <a:schemeClr val="tx1"/>
                    </a:solidFill>
                    <a:latin typeface="Arial" charset="0"/>
                    <a:ea typeface="Arial" charset="0"/>
                    <a:cs typeface="Arial" charset="0"/>
                  </a:rPr>
                  <a:t>diff_bpm</a:t>
                </a:r>
                <a:r>
                  <a:rPr lang="en-US" sz="1400" b="1" i="0" baseline="0">
                    <a:solidFill>
                      <a:schemeClr val="tx1"/>
                    </a:solidFill>
                    <a:latin typeface="Arial" charset="0"/>
                    <a:ea typeface="Arial" charset="0"/>
                    <a:cs typeface="Arial" charset="0"/>
                  </a:rPr>
                  <a:t>  (nm)</a:t>
                </a:r>
                <a:endParaRPr lang="en-US" sz="1400" b="1" i="0">
                  <a:solidFill>
                    <a:schemeClr val="tx1"/>
                  </a:solidFill>
                  <a:latin typeface="Arial" charset="0"/>
                  <a:ea typeface="Arial" charset="0"/>
                  <a:cs typeface="Arial" charset="0"/>
                </a:endParaRP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cross"/>
        <c:minorTickMark val="cross"/>
        <c:tickLblPos val="nextTo"/>
        <c:spPr>
          <a:noFill/>
          <a:ln>
            <a:solidFill>
              <a:schemeClr val="tx1"/>
            </a:solidFill>
          </a:ln>
          <a:effectLst/>
        </c:spPr>
        <c:txPr>
          <a:bodyPr rot="-60000000" spcFirstLastPara="1" vertOverflow="ellipsis" vert="horz" wrap="square" anchor="ctr" anchorCtr="1"/>
          <a:lstStyle/>
          <a:p>
            <a:pPr>
              <a:defRPr sz="1100" b="1" i="0" u="none" strike="noStrike" kern="1200" baseline="0">
                <a:solidFill>
                  <a:schemeClr val="tx1"/>
                </a:solidFill>
                <a:latin typeface="Arial" charset="0"/>
                <a:ea typeface="Arial" charset="0"/>
                <a:cs typeface="Arial" charset="0"/>
              </a:defRPr>
            </a:pPr>
            <a:endParaRPr lang="en-US"/>
          </a:p>
        </c:txPr>
        <c:crossAx val="2120349488"/>
        <c:crosses val="autoZero"/>
        <c:crossBetween val="between"/>
        <c:majorUnit val="50.0"/>
      </c:valAx>
      <c:spPr>
        <a:noFill/>
        <a:ln>
          <a:noFill/>
        </a:ln>
        <a:effectLst/>
      </c:spPr>
    </c:plotArea>
    <c:plotVisOnly val="1"/>
    <c:dispBlanksAs val="gap"/>
    <c:showDLblsOverMax val="0"/>
  </c:chart>
  <c:spPr>
    <a:solidFill>
      <a:sysClr val="window" lastClr="FFFFFF"/>
    </a:solidFill>
    <a:ln>
      <a:noFill/>
    </a:ln>
    <a:effectLst/>
  </c:spPr>
  <c:txPr>
    <a:bodyPr/>
    <a:lstStyle/>
    <a:p>
      <a:pPr>
        <a:defRPr sz="1100"/>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7595884734352"/>
          <c:y val="0.0552980862861878"/>
          <c:w val="0.843549703496966"/>
          <c:h val="0.767420716637715"/>
        </c:manualLayout>
      </c:layout>
      <c:lineChart>
        <c:grouping val="standard"/>
        <c:varyColors val="0"/>
        <c:ser>
          <c:idx val="0"/>
          <c:order val="0"/>
          <c:tx>
            <c:v>X pos diff</c:v>
          </c:tx>
          <c:spPr>
            <a:ln w="25400" cap="rnd">
              <a:noFill/>
              <a:round/>
            </a:ln>
            <a:effectLst/>
          </c:spPr>
          <c:marker>
            <c:symbol val="square"/>
            <c:size val="11"/>
            <c:spPr>
              <a:solidFill>
                <a:schemeClr val="accent1"/>
              </a:solidFill>
              <a:ln w="9525">
                <a:solidFill>
                  <a:schemeClr val="accent1"/>
                </a:solidFill>
              </a:ln>
              <a:effectLst/>
            </c:spPr>
          </c:marker>
          <c:cat>
            <c:strRef>
              <c:f>(frequnencyNnoise!$A$140,frequnencyNnoise!$A$142,frequnencyNnoise!$A$144,frequnencyNnoise!$A$146,frequnencyNnoise!$A$148,frequnencyNnoise!$A$148)</c:f>
              <c:strCache>
                <c:ptCount val="6"/>
                <c:pt idx="0">
                  <c:v>diff_bpm4a filtered</c:v>
                </c:pt>
                <c:pt idx="1">
                  <c:v>diff_bpm4b</c:v>
                </c:pt>
                <c:pt idx="2">
                  <c:v>diff_bpm8</c:v>
                </c:pt>
                <c:pt idx="3">
                  <c:v>diff_bpm12</c:v>
                </c:pt>
                <c:pt idx="4">
                  <c:v>diff_bpm14</c:v>
                </c:pt>
                <c:pt idx="5">
                  <c:v>diff_bpm14</c:v>
                </c:pt>
              </c:strCache>
            </c:strRef>
          </c:cat>
          <c:val>
            <c:numRef>
              <c:f>(frequnencyNnoise!$D$155,frequnencyNnoise!$D$157,frequnencyNnoise!$D$159,frequnencyNnoise!$D$161,frequnencyNnoise!$D$163)</c:f>
              <c:numCache>
                <c:formatCode>General</c:formatCode>
                <c:ptCount val="5"/>
                <c:pt idx="0">
                  <c:v>11.17</c:v>
                </c:pt>
                <c:pt idx="1">
                  <c:v>11.05</c:v>
                </c:pt>
                <c:pt idx="2">
                  <c:v>23.34</c:v>
                </c:pt>
                <c:pt idx="3">
                  <c:v>12.27</c:v>
                </c:pt>
                <c:pt idx="4">
                  <c:v>4.96</c:v>
                </c:pt>
              </c:numCache>
            </c:numRef>
          </c:val>
          <c:smooth val="0"/>
        </c:ser>
        <c:ser>
          <c:idx val="1"/>
          <c:order val="1"/>
          <c:tx>
            <c:v>Y pos diff</c:v>
          </c:tx>
          <c:spPr>
            <a:ln w="25400" cap="rnd">
              <a:noFill/>
              <a:round/>
            </a:ln>
            <a:effectLst/>
          </c:spPr>
          <c:marker>
            <c:symbol val="diamond"/>
            <c:size val="11"/>
            <c:spPr>
              <a:solidFill>
                <a:schemeClr val="accent2"/>
              </a:solidFill>
              <a:ln w="9525">
                <a:solidFill>
                  <a:schemeClr val="accent2"/>
                </a:solidFill>
              </a:ln>
              <a:effectLst/>
            </c:spPr>
          </c:marker>
          <c:cat>
            <c:strRef>
              <c:f>(frequnencyNnoise!$A$140,frequnencyNnoise!$A$142,frequnencyNnoise!$A$144,frequnencyNnoise!$A$146,frequnencyNnoise!$A$148,frequnencyNnoise!$A$148)</c:f>
              <c:strCache>
                <c:ptCount val="6"/>
                <c:pt idx="0">
                  <c:v>diff_bpm4a filtered</c:v>
                </c:pt>
                <c:pt idx="1">
                  <c:v>diff_bpm4b</c:v>
                </c:pt>
                <c:pt idx="2">
                  <c:v>diff_bpm8</c:v>
                </c:pt>
                <c:pt idx="3">
                  <c:v>diff_bpm12</c:v>
                </c:pt>
                <c:pt idx="4">
                  <c:v>diff_bpm14</c:v>
                </c:pt>
                <c:pt idx="5">
                  <c:v>diff_bpm14</c:v>
                </c:pt>
              </c:strCache>
            </c:strRef>
          </c:cat>
          <c:val>
            <c:numRef>
              <c:f>(frequnencyNnoise!$D$156,frequnencyNnoise!$D$158,frequnencyNnoise!$D$160,frequnencyNnoise!$D$162,frequnencyNnoise!$D$164)</c:f>
              <c:numCache>
                <c:formatCode>General</c:formatCode>
                <c:ptCount val="5"/>
                <c:pt idx="0">
                  <c:v>24.41</c:v>
                </c:pt>
                <c:pt idx="1">
                  <c:v>13.31</c:v>
                </c:pt>
                <c:pt idx="2">
                  <c:v>7.319999999999998</c:v>
                </c:pt>
                <c:pt idx="3">
                  <c:v>10.15</c:v>
                </c:pt>
                <c:pt idx="4">
                  <c:v>8.55</c:v>
                </c:pt>
              </c:numCache>
            </c:numRef>
          </c:val>
          <c:smooth val="0"/>
        </c:ser>
        <c:dLbls>
          <c:showLegendKey val="0"/>
          <c:showVal val="0"/>
          <c:showCatName val="0"/>
          <c:showSerName val="0"/>
          <c:showPercent val="0"/>
          <c:showBubbleSize val="0"/>
        </c:dLbls>
        <c:marker val="1"/>
        <c:smooth val="0"/>
        <c:axId val="2121190592"/>
        <c:axId val="2121193856"/>
      </c:lineChart>
      <c:catAx>
        <c:axId val="21211905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charset="0"/>
                <a:ea typeface="Arial" charset="0"/>
                <a:cs typeface="Arial" charset="0"/>
              </a:defRPr>
            </a:pPr>
            <a:endParaRPr lang="en-US"/>
          </a:p>
        </c:txPr>
        <c:crossAx val="2121193856"/>
        <c:crossesAt val="-300.0"/>
        <c:auto val="1"/>
        <c:lblAlgn val="ctr"/>
        <c:lblOffset val="100"/>
        <c:tickLblSkip val="1"/>
        <c:noMultiLvlLbl val="0"/>
      </c:catAx>
      <c:valAx>
        <c:axId val="2121193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1" i="0" dirty="0">
                    <a:solidFill>
                      <a:schemeClr val="tx1"/>
                    </a:solidFill>
                    <a:latin typeface="Arial" charset="0"/>
                    <a:ea typeface="Arial" charset="0"/>
                    <a:cs typeface="Arial" charset="0"/>
                  </a:rPr>
                  <a:t>RMS</a:t>
                </a:r>
                <a:r>
                  <a:rPr lang="en-US" sz="1400" b="1" i="0" baseline="0" dirty="0">
                    <a:solidFill>
                      <a:schemeClr val="tx1"/>
                    </a:solidFill>
                    <a:latin typeface="Arial" charset="0"/>
                    <a:ea typeface="Arial" charset="0"/>
                    <a:cs typeface="Arial" charset="0"/>
                  </a:rPr>
                  <a:t> </a:t>
                </a:r>
                <a:r>
                  <a:rPr lang="en-US" sz="1400" b="1" i="0" dirty="0" err="1">
                    <a:solidFill>
                      <a:schemeClr val="tx1"/>
                    </a:solidFill>
                    <a:latin typeface="Arial" charset="0"/>
                    <a:ea typeface="Arial" charset="0"/>
                    <a:cs typeface="Arial" charset="0"/>
                  </a:rPr>
                  <a:t>diff_bpm</a:t>
                </a:r>
                <a:r>
                  <a:rPr lang="en-US" sz="1400" b="1" i="0" baseline="0" dirty="0">
                    <a:solidFill>
                      <a:schemeClr val="tx1"/>
                    </a:solidFill>
                    <a:latin typeface="Arial" charset="0"/>
                    <a:ea typeface="Arial" charset="0"/>
                    <a:cs typeface="Arial" charset="0"/>
                  </a:rPr>
                  <a:t>  (um)</a:t>
                </a:r>
                <a:endParaRPr lang="en-US" sz="1400" b="1" i="0" dirty="0">
                  <a:solidFill>
                    <a:schemeClr val="tx1"/>
                  </a:solidFill>
                  <a:latin typeface="Arial" charset="0"/>
                  <a:ea typeface="Arial" charset="0"/>
                  <a:cs typeface="Arial" charset="0"/>
                </a:endParaRP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cross"/>
        <c:minorTickMark val="cross"/>
        <c:tickLblPos val="nextTo"/>
        <c:spPr>
          <a:solidFill>
            <a:sysClr val="window" lastClr="FFFFFF"/>
          </a:solidFill>
          <a:ln>
            <a:solidFill>
              <a:schemeClr val="tx1"/>
            </a:solidFill>
          </a:ln>
          <a:effectLst/>
        </c:spPr>
        <c:txPr>
          <a:bodyPr rot="-60000000" spcFirstLastPara="1" vertOverflow="ellipsis" vert="horz" wrap="square" anchor="ctr" anchorCtr="1"/>
          <a:lstStyle/>
          <a:p>
            <a:pPr>
              <a:defRPr sz="1200" b="1" i="0" u="none" strike="noStrike" kern="1200" baseline="0">
                <a:solidFill>
                  <a:schemeClr val="tx1"/>
                </a:solidFill>
                <a:latin typeface="Arial" charset="0"/>
                <a:ea typeface="Arial" charset="0"/>
                <a:cs typeface="Arial" charset="0"/>
              </a:defRPr>
            </a:pPr>
            <a:endParaRPr lang="en-US"/>
          </a:p>
        </c:txPr>
        <c:crossAx val="2121190592"/>
        <c:crosses val="autoZero"/>
        <c:crossBetween val="between"/>
        <c:majorUnit val="2.0"/>
        <c:minorUnit val="0.5"/>
      </c:valAx>
      <c:spPr>
        <a:noFill/>
        <a:ln>
          <a:noFill/>
        </a:ln>
        <a:effectLst/>
      </c:spPr>
    </c:plotArea>
    <c:plotVisOnly val="1"/>
    <c:dispBlanksAs val="gap"/>
    <c:showDLblsOverMax val="0"/>
  </c:chart>
  <c:spPr>
    <a:solidFill>
      <a:sysClr val="window" lastClr="FFFFFF"/>
    </a:solidFill>
    <a:ln>
      <a:noFill/>
    </a:ln>
    <a:effectLst/>
  </c:spPr>
  <c:txPr>
    <a:bodyPr/>
    <a:lstStyle/>
    <a:p>
      <a:pPr>
        <a:defRPr sz="11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A2EA6-E08C-DC41-93E2-75E6698FBE55}" type="datetimeFigureOut">
              <a:rPr lang="en-US" smtClean="0"/>
              <a:t>6/9/16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41E055-613E-B04D-BC75-8B7877FC612B}" type="slidenum">
              <a:rPr lang="en-US" smtClean="0"/>
              <a:t>‹#›</a:t>
            </a:fld>
            <a:endParaRPr lang="en-US"/>
          </a:p>
        </p:txBody>
      </p:sp>
    </p:spTree>
    <p:extLst>
      <p:ext uri="{BB962C8B-B14F-4D97-AF65-F5344CB8AC3E}">
        <p14:creationId xmlns:p14="http://schemas.microsoft.com/office/powerpoint/2010/main" val="1551450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419599-22B6-2149-8304-448919EAE4A2}" type="slidenum">
              <a:rPr lang="en-US" smtClean="0"/>
              <a:t>15</a:t>
            </a:fld>
            <a:endParaRPr lang="en-US"/>
          </a:p>
        </p:txBody>
      </p:sp>
    </p:spTree>
    <p:extLst>
      <p:ext uri="{BB962C8B-B14F-4D97-AF65-F5344CB8AC3E}">
        <p14:creationId xmlns:p14="http://schemas.microsoft.com/office/powerpoint/2010/main" val="1702160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7A07230C-B635-524C-AB80-EAD4C7873288}" type="datetimeFigureOut">
              <a:rPr lang="en-US" smtClean="0"/>
              <a:t>6/9/16</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4F8B957B-9CBE-2D40-8D8A-EEDD894EC7BF}" type="slidenum">
              <a:rPr lang="en-US" smtClean="0"/>
              <a:t>‹#›</a:t>
            </a:fld>
            <a:endParaRPr lang="en-US"/>
          </a:p>
        </p:txBody>
      </p:sp>
    </p:spTree>
    <p:extLst>
      <p:ext uri="{BB962C8B-B14F-4D97-AF65-F5344CB8AC3E}">
        <p14:creationId xmlns:p14="http://schemas.microsoft.com/office/powerpoint/2010/main" val="170647006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07230C-B635-524C-AB80-EAD4C7873288}" type="datetimeFigureOut">
              <a:rPr lang="en-US" smtClean="0"/>
              <a:t>6/9/16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8B957B-9CBE-2D40-8D8A-EEDD894EC7BF}" type="slidenum">
              <a:rPr lang="en-US" smtClean="0"/>
              <a:t>‹#›</a:t>
            </a:fld>
            <a:endParaRPr lang="en-US"/>
          </a:p>
        </p:txBody>
      </p:sp>
    </p:spTree>
    <p:extLst>
      <p:ext uri="{BB962C8B-B14F-4D97-AF65-F5344CB8AC3E}">
        <p14:creationId xmlns:p14="http://schemas.microsoft.com/office/powerpoint/2010/main" val="225666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A07230C-B635-524C-AB80-EAD4C7873288}" type="datetimeFigureOut">
              <a:rPr lang="en-US" smtClean="0"/>
              <a:t>6/9/16</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4F8B957B-9CBE-2D40-8D8A-EEDD894EC7BF}" type="slidenum">
              <a:rPr lang="en-US" smtClean="0"/>
              <a:t>‹#›</a:t>
            </a:fld>
            <a:endParaRPr lang="en-US"/>
          </a:p>
        </p:txBody>
      </p:sp>
    </p:spTree>
    <p:extLst>
      <p:ext uri="{BB962C8B-B14F-4D97-AF65-F5344CB8AC3E}">
        <p14:creationId xmlns:p14="http://schemas.microsoft.com/office/powerpoint/2010/main" val="327299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A07230C-B635-524C-AB80-EAD4C7873288}" type="datetimeFigureOut">
              <a:rPr lang="en-US" smtClean="0"/>
              <a:t>6/9/16</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4F8B957B-9CBE-2D40-8D8A-EEDD894EC7BF}"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19227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7A07230C-B635-524C-AB80-EAD4C7873288}" type="datetimeFigureOut">
              <a:rPr lang="en-US" smtClean="0"/>
              <a:t>6/9/16</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4F8B957B-9CBE-2D40-8D8A-EEDD894EC7BF}" type="slidenum">
              <a:rPr lang="en-US" smtClean="0"/>
              <a:t>‹#›</a:t>
            </a:fld>
            <a:endParaRPr lang="en-US"/>
          </a:p>
        </p:txBody>
      </p:sp>
    </p:spTree>
    <p:extLst>
      <p:ext uri="{BB962C8B-B14F-4D97-AF65-F5344CB8AC3E}">
        <p14:creationId xmlns:p14="http://schemas.microsoft.com/office/powerpoint/2010/main" val="273162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A07230C-B635-524C-AB80-EAD4C7873288}" type="datetimeFigureOut">
              <a:rPr lang="en-US" smtClean="0"/>
              <a:t>6/9/16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8B957B-9CBE-2D40-8D8A-EEDD894EC7BF}" type="slidenum">
              <a:rPr lang="en-US" smtClean="0"/>
              <a:t>‹#›</a:t>
            </a:fld>
            <a:endParaRPr lang="en-US"/>
          </a:p>
        </p:txBody>
      </p:sp>
    </p:spTree>
    <p:extLst>
      <p:ext uri="{BB962C8B-B14F-4D97-AF65-F5344CB8AC3E}">
        <p14:creationId xmlns:p14="http://schemas.microsoft.com/office/powerpoint/2010/main" val="1866709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A07230C-B635-524C-AB80-EAD4C7873288}" type="datetimeFigureOut">
              <a:rPr lang="en-US" smtClean="0"/>
              <a:t>6/9/16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8B957B-9CBE-2D40-8D8A-EEDD894EC7BF}" type="slidenum">
              <a:rPr lang="en-US" smtClean="0"/>
              <a:t>‹#›</a:t>
            </a:fld>
            <a:endParaRPr lang="en-US"/>
          </a:p>
        </p:txBody>
      </p:sp>
    </p:spTree>
    <p:extLst>
      <p:ext uri="{BB962C8B-B14F-4D97-AF65-F5344CB8AC3E}">
        <p14:creationId xmlns:p14="http://schemas.microsoft.com/office/powerpoint/2010/main" val="1204085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07230C-B635-524C-AB80-EAD4C7873288}" type="datetimeFigureOut">
              <a:rPr lang="en-US" smtClean="0"/>
              <a:t>6/9/16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B957B-9CBE-2D40-8D8A-EEDD894EC7BF}" type="slidenum">
              <a:rPr lang="en-US" smtClean="0"/>
              <a:t>‹#›</a:t>
            </a:fld>
            <a:endParaRPr lang="en-US"/>
          </a:p>
        </p:txBody>
      </p:sp>
    </p:spTree>
    <p:extLst>
      <p:ext uri="{BB962C8B-B14F-4D97-AF65-F5344CB8AC3E}">
        <p14:creationId xmlns:p14="http://schemas.microsoft.com/office/powerpoint/2010/main" val="1321970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7A07230C-B635-524C-AB80-EAD4C7873288}" type="datetimeFigureOut">
              <a:rPr lang="en-US" smtClean="0"/>
              <a:t>6/9/16</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4F8B957B-9CBE-2D40-8D8A-EEDD894EC7BF}" type="slidenum">
              <a:rPr lang="en-US" smtClean="0"/>
              <a:t>‹#›</a:t>
            </a:fld>
            <a:endParaRPr lang="en-US"/>
          </a:p>
        </p:txBody>
      </p:sp>
    </p:spTree>
    <p:extLst>
      <p:ext uri="{BB962C8B-B14F-4D97-AF65-F5344CB8AC3E}">
        <p14:creationId xmlns:p14="http://schemas.microsoft.com/office/powerpoint/2010/main" val="49900359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07230C-B635-524C-AB80-EAD4C7873288}" type="datetimeFigureOut">
              <a:rPr lang="en-US" smtClean="0"/>
              <a:t>6/9/16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B957B-9CBE-2D40-8D8A-EEDD894EC7BF}" type="slidenum">
              <a:rPr lang="en-US" smtClean="0"/>
              <a:t>‹#›</a:t>
            </a:fld>
            <a:endParaRPr lang="en-US"/>
          </a:p>
        </p:txBody>
      </p:sp>
    </p:spTree>
    <p:extLst>
      <p:ext uri="{BB962C8B-B14F-4D97-AF65-F5344CB8AC3E}">
        <p14:creationId xmlns:p14="http://schemas.microsoft.com/office/powerpoint/2010/main" val="998209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A07230C-B635-524C-AB80-EAD4C7873288}" type="datetimeFigureOut">
              <a:rPr lang="en-US" smtClean="0"/>
              <a:t>6/9/16</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4F8B957B-9CBE-2D40-8D8A-EEDD894EC7BF}" type="slidenum">
              <a:rPr lang="en-US" smtClean="0"/>
              <a:t>‹#›</a:t>
            </a:fld>
            <a:endParaRPr lang="en-US"/>
          </a:p>
        </p:txBody>
      </p:sp>
    </p:spTree>
    <p:extLst>
      <p:ext uri="{BB962C8B-B14F-4D97-AF65-F5344CB8AC3E}">
        <p14:creationId xmlns:p14="http://schemas.microsoft.com/office/powerpoint/2010/main" val="76552203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07230C-B635-524C-AB80-EAD4C7873288}" type="datetimeFigureOut">
              <a:rPr lang="en-US" smtClean="0"/>
              <a:t>6/9/16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8B957B-9CBE-2D40-8D8A-EEDD894EC7BF}" type="slidenum">
              <a:rPr lang="en-US" smtClean="0"/>
              <a:t>‹#›</a:t>
            </a:fld>
            <a:endParaRPr lang="en-US"/>
          </a:p>
        </p:txBody>
      </p:sp>
    </p:spTree>
    <p:extLst>
      <p:ext uri="{BB962C8B-B14F-4D97-AF65-F5344CB8AC3E}">
        <p14:creationId xmlns:p14="http://schemas.microsoft.com/office/powerpoint/2010/main" val="55422903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07230C-B635-524C-AB80-EAD4C7873288}" type="datetimeFigureOut">
              <a:rPr lang="en-US" smtClean="0"/>
              <a:t>6/9/16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8B957B-9CBE-2D40-8D8A-EEDD894EC7BF}" type="slidenum">
              <a:rPr lang="en-US" smtClean="0"/>
              <a:t>‹#›</a:t>
            </a:fld>
            <a:endParaRPr lang="en-US"/>
          </a:p>
        </p:txBody>
      </p:sp>
    </p:spTree>
    <p:extLst>
      <p:ext uri="{BB962C8B-B14F-4D97-AF65-F5344CB8AC3E}">
        <p14:creationId xmlns:p14="http://schemas.microsoft.com/office/powerpoint/2010/main" val="129078059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07230C-B635-524C-AB80-EAD4C7873288}" type="datetimeFigureOut">
              <a:rPr lang="en-US" smtClean="0"/>
              <a:t>6/9/16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8B957B-9CBE-2D40-8D8A-EEDD894EC7BF}" type="slidenum">
              <a:rPr lang="en-US" smtClean="0"/>
              <a:t>‹#›</a:t>
            </a:fld>
            <a:endParaRPr lang="en-US"/>
          </a:p>
        </p:txBody>
      </p:sp>
    </p:spTree>
    <p:extLst>
      <p:ext uri="{BB962C8B-B14F-4D97-AF65-F5344CB8AC3E}">
        <p14:creationId xmlns:p14="http://schemas.microsoft.com/office/powerpoint/2010/main" val="269607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7230C-B635-524C-AB80-EAD4C7873288}" type="datetimeFigureOut">
              <a:rPr lang="en-US" smtClean="0"/>
              <a:t>6/9/16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8B957B-9CBE-2D40-8D8A-EEDD894EC7BF}" type="slidenum">
              <a:rPr lang="en-US" smtClean="0"/>
              <a:t>‹#›</a:t>
            </a:fld>
            <a:endParaRPr lang="en-US"/>
          </a:p>
        </p:txBody>
      </p:sp>
    </p:spTree>
    <p:extLst>
      <p:ext uri="{BB962C8B-B14F-4D97-AF65-F5344CB8AC3E}">
        <p14:creationId xmlns:p14="http://schemas.microsoft.com/office/powerpoint/2010/main" val="10695908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07230C-B635-524C-AB80-EAD4C7873288}" type="datetimeFigureOut">
              <a:rPr lang="en-US" smtClean="0"/>
              <a:t>6/9/16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8B957B-9CBE-2D40-8D8A-EEDD894EC7BF}" type="slidenum">
              <a:rPr lang="en-US" smtClean="0"/>
              <a:t>‹#›</a:t>
            </a:fld>
            <a:endParaRPr lang="en-US"/>
          </a:p>
        </p:txBody>
      </p:sp>
    </p:spTree>
    <p:extLst>
      <p:ext uri="{BB962C8B-B14F-4D97-AF65-F5344CB8AC3E}">
        <p14:creationId xmlns:p14="http://schemas.microsoft.com/office/powerpoint/2010/main" val="21744502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07230C-B635-524C-AB80-EAD4C7873288}" type="datetimeFigureOut">
              <a:rPr lang="en-US" smtClean="0"/>
              <a:t>6/9/16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8B957B-9CBE-2D40-8D8A-EEDD894EC7BF}" type="slidenum">
              <a:rPr lang="en-US" smtClean="0"/>
              <a:t>‹#›</a:t>
            </a:fld>
            <a:endParaRPr lang="en-US"/>
          </a:p>
        </p:txBody>
      </p:sp>
    </p:spTree>
    <p:extLst>
      <p:ext uri="{BB962C8B-B14F-4D97-AF65-F5344CB8AC3E}">
        <p14:creationId xmlns:p14="http://schemas.microsoft.com/office/powerpoint/2010/main" val="17287844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A07230C-B635-524C-AB80-EAD4C7873288}" type="datetimeFigureOut">
              <a:rPr lang="en-US" smtClean="0"/>
              <a:t>6/9/16</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F8B957B-9CBE-2D40-8D8A-EEDD894EC7BF}" type="slidenum">
              <a:rPr lang="en-US" smtClean="0"/>
              <a:t>‹#›</a:t>
            </a:fld>
            <a:endParaRPr lang="en-US"/>
          </a:p>
        </p:txBody>
      </p:sp>
    </p:spTree>
    <p:extLst>
      <p:ext uri="{BB962C8B-B14F-4D97-AF65-F5344CB8AC3E}">
        <p14:creationId xmlns:p14="http://schemas.microsoft.com/office/powerpoint/2010/main" val="1328048076"/>
      </p:ext>
    </p:extLst>
  </p:cSld>
  <p:clrMap bg1="dk1" tx1="lt1" bg2="dk2" tx2="lt2" accent1="accent1" accent2="accent2" accent3="accent3" accent4="accent4" accent5="accent5" accent6="accent6" hlink="hlink" folHlink="folHlink"/>
  <p:sldLayoutIdLst>
    <p:sldLayoutId id="2147484678" r:id="rId1"/>
    <p:sldLayoutId id="2147484679" r:id="rId2"/>
    <p:sldLayoutId id="2147484680" r:id="rId3"/>
    <p:sldLayoutId id="2147484681" r:id="rId4"/>
    <p:sldLayoutId id="2147484682" r:id="rId5"/>
    <p:sldLayoutId id="2147484683" r:id="rId6"/>
    <p:sldLayoutId id="2147484684" r:id="rId7"/>
    <p:sldLayoutId id="2147484685" r:id="rId8"/>
    <p:sldLayoutId id="2147484686" r:id="rId9"/>
    <p:sldLayoutId id="2147484687" r:id="rId10"/>
    <p:sldLayoutId id="2147484688" r:id="rId11"/>
    <p:sldLayoutId id="2147484689" r:id="rId12"/>
    <p:sldLayoutId id="2147484690" r:id="rId13"/>
    <p:sldLayoutId id="2147484691" r:id="rId14"/>
    <p:sldLayoutId id="2147484692" r:id="rId15"/>
    <p:sldLayoutId id="2147484693" r:id="rId16"/>
    <p:sldLayoutId id="2147484694"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tiff"/><Relationship Id="rId5"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51.png"/><Relationship Id="rId6" Type="http://schemas.openxmlformats.org/officeDocument/2006/relationships/image" Target="../media/image52.png"/><Relationship Id="rId7" Type="http://schemas.openxmlformats.org/officeDocument/2006/relationships/image" Target="../media/image53.png"/><Relationship Id="rId8" Type="http://schemas.openxmlformats.org/officeDocument/2006/relationships/image" Target="../media/image54.png"/><Relationship Id="rId9" Type="http://schemas.openxmlformats.org/officeDocument/2006/relationships/image" Target="../media/image55.png"/><Relationship Id="rId10"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8.tiff"/><Relationship Id="rId4" Type="http://schemas.openxmlformats.org/officeDocument/2006/relationships/image" Target="../media/image19.png"/><Relationship Id="rId5"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 Id="rId3" Type="http://schemas.openxmlformats.org/officeDocument/2006/relationships/image" Target="../media/image61.png"/></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4.png"/><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tiff"/></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29.png"/><Relationship Id="rId9" Type="http://schemas.openxmlformats.org/officeDocument/2006/relationships/image" Target="../media/image30.png"/><Relationship Id="rId10" Type="http://schemas.openxmlformats.org/officeDocument/2006/relationships/image" Target="../media/image22.tiff"/><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chart" Target="../charts/char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chart" Target="../charts/chart7.xml"/><Relationship Id="rId5" Type="http://schemas.openxmlformats.org/officeDocument/2006/relationships/chart" Target="../charts/chart8.xml"/><Relationship Id="rId1" Type="http://schemas.openxmlformats.org/officeDocument/2006/relationships/slideLayout" Target="../slideLayouts/slideLayout2.xml"/><Relationship Id="rId2"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PARITY BEAM STUDIES</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6</a:t>
            </a:r>
            <a:r>
              <a:rPr lang="en-US" dirty="0" smtClean="0"/>
              <a:t>/09/2016</a:t>
            </a:r>
            <a:endParaRPr lang="en-US" dirty="0" smtClean="0"/>
          </a:p>
          <a:p>
            <a:r>
              <a:rPr lang="en-US" dirty="0" smtClean="0"/>
              <a:t>Caryn </a:t>
            </a:r>
            <a:r>
              <a:rPr lang="en-US" dirty="0" err="1" smtClean="0"/>
              <a:t>Palatchi</a:t>
            </a:r>
            <a:endParaRPr lang="en-US" dirty="0"/>
          </a:p>
        </p:txBody>
      </p:sp>
    </p:spTree>
    <p:extLst>
      <p:ext uri="{BB962C8B-B14F-4D97-AF65-F5344CB8AC3E}">
        <p14:creationId xmlns:p14="http://schemas.microsoft.com/office/powerpoint/2010/main" val="1895032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42" y="-127111"/>
            <a:ext cx="8610600" cy="1293028"/>
          </a:xfrm>
        </p:spPr>
        <p:txBody>
          <a:bodyPr/>
          <a:lstStyle/>
          <a:p>
            <a:r>
              <a:rPr lang="en-US" smtClean="0"/>
              <a:t>PARITY QUALITY</a:t>
            </a:r>
            <a:endParaRPr lang="en-US" dirty="0"/>
          </a:p>
        </p:txBody>
      </p:sp>
      <p:sp>
        <p:nvSpPr>
          <p:cNvPr id="3" name="Content Placeholder 2"/>
          <p:cNvSpPr>
            <a:spLocks noGrp="1"/>
          </p:cNvSpPr>
          <p:nvPr>
            <p:ph idx="1"/>
          </p:nvPr>
        </p:nvSpPr>
        <p:spPr>
          <a:xfrm>
            <a:off x="59397" y="812804"/>
            <a:ext cx="11611154" cy="4073658"/>
          </a:xfrm>
        </p:spPr>
        <p:txBody>
          <a:bodyPr>
            <a:normAutofit fontScale="92500"/>
          </a:bodyPr>
          <a:lstStyle/>
          <a:p>
            <a:r>
              <a:rPr lang="en-US" b="1" dirty="0"/>
              <a:t>Do we have it? </a:t>
            </a:r>
            <a:r>
              <a:rPr lang="en-US" b="1" dirty="0">
                <a:solidFill>
                  <a:srgbClr val="FF0000"/>
                </a:solidFill>
              </a:rPr>
              <a:t>We are in </a:t>
            </a:r>
            <a:r>
              <a:rPr lang="en-US" b="1" dirty="0" smtClean="0">
                <a:solidFill>
                  <a:srgbClr val="FF0000"/>
                </a:solidFill>
              </a:rPr>
              <a:t>a good position </a:t>
            </a:r>
            <a:r>
              <a:rPr lang="en-US" b="1" dirty="0">
                <a:solidFill>
                  <a:srgbClr val="FF0000"/>
                </a:solidFill>
              </a:rPr>
              <a:t>to get </a:t>
            </a:r>
            <a:r>
              <a:rPr lang="en-US" b="1" dirty="0" smtClean="0">
                <a:solidFill>
                  <a:srgbClr val="FF0000"/>
                </a:solidFill>
              </a:rPr>
              <a:t>it</a:t>
            </a:r>
            <a:r>
              <a:rPr lang="en-US" b="1" dirty="0" smtClean="0">
                <a:solidFill>
                  <a:srgbClr val="FFFF00"/>
                </a:solidFill>
              </a:rPr>
              <a:t>.</a:t>
            </a:r>
          </a:p>
          <a:p>
            <a:r>
              <a:rPr lang="en-US" b="1" dirty="0" smtClean="0"/>
              <a:t>We already have small </a:t>
            </a:r>
            <a:r>
              <a:rPr lang="en-US" b="1" dirty="0"/>
              <a:t>helicity correlated changes in </a:t>
            </a:r>
            <a:r>
              <a:rPr lang="en-US" b="1" dirty="0" err="1" smtClean="0"/>
              <a:t>Aq</a:t>
            </a:r>
            <a:r>
              <a:rPr lang="en-US" b="1" dirty="0" smtClean="0"/>
              <a:t> : ~30ppm</a:t>
            </a:r>
          </a:p>
          <a:p>
            <a:r>
              <a:rPr lang="en-US" b="1" dirty="0"/>
              <a:t>What about the noise? </a:t>
            </a:r>
            <a:r>
              <a:rPr lang="en-US" b="1" dirty="0" err="1" smtClean="0">
                <a:solidFill>
                  <a:srgbClr val="FF0000"/>
                </a:solidFill>
              </a:rPr>
              <a:t>Aq</a:t>
            </a:r>
            <a:r>
              <a:rPr lang="en-US" b="1" dirty="0" smtClean="0">
                <a:solidFill>
                  <a:srgbClr val="FF0000"/>
                </a:solidFill>
              </a:rPr>
              <a:t> widths and </a:t>
            </a:r>
            <a:r>
              <a:rPr lang="en-US" b="1" dirty="0">
                <a:solidFill>
                  <a:srgbClr val="FF0000"/>
                </a:solidFill>
              </a:rPr>
              <a:t>b</a:t>
            </a:r>
            <a:r>
              <a:rPr lang="en-US" b="1" dirty="0" smtClean="0">
                <a:solidFill>
                  <a:srgbClr val="FF0000"/>
                </a:solidFill>
              </a:rPr>
              <a:t>pm </a:t>
            </a:r>
            <a:r>
              <a:rPr lang="en-US" b="1" dirty="0">
                <a:solidFill>
                  <a:srgbClr val="FF0000"/>
                </a:solidFill>
              </a:rPr>
              <a:t>w</a:t>
            </a:r>
            <a:r>
              <a:rPr lang="en-US" b="1" dirty="0" smtClean="0">
                <a:solidFill>
                  <a:srgbClr val="FF0000"/>
                </a:solidFill>
              </a:rPr>
              <a:t>idths </a:t>
            </a:r>
            <a:r>
              <a:rPr lang="en-US" b="1" dirty="0">
                <a:solidFill>
                  <a:srgbClr val="FF0000"/>
                </a:solidFill>
              </a:rPr>
              <a:t>look similar to the </a:t>
            </a:r>
            <a:r>
              <a:rPr lang="en-US" b="1" dirty="0" smtClean="0">
                <a:solidFill>
                  <a:srgbClr val="FF0000"/>
                </a:solidFill>
              </a:rPr>
              <a:t>past: 10’s of um</a:t>
            </a:r>
            <a:endParaRPr lang="en-US" b="1" dirty="0">
              <a:solidFill>
                <a:srgbClr val="FF0000"/>
              </a:solidFill>
            </a:endParaRPr>
          </a:p>
          <a:p>
            <a:r>
              <a:rPr lang="en-US" b="1" dirty="0" smtClean="0">
                <a:solidFill>
                  <a:srgbClr val="FF0000"/>
                </a:solidFill>
              </a:rPr>
              <a:t>Increasing the flip rate will improve matters even further</a:t>
            </a:r>
          </a:p>
          <a:p>
            <a:r>
              <a:rPr lang="en-US" b="1" dirty="0" smtClean="0"/>
              <a:t>How will small position differences be achieved? </a:t>
            </a:r>
            <a:r>
              <a:rPr lang="en-US" b="1" dirty="0" smtClean="0">
                <a:solidFill>
                  <a:srgbClr val="FF0000"/>
                </a:solidFill>
              </a:rPr>
              <a:t>In the usual way: </a:t>
            </a:r>
            <a:r>
              <a:rPr lang="en-US" b="1" dirty="0" err="1" smtClean="0">
                <a:solidFill>
                  <a:srgbClr val="FF0000"/>
                </a:solidFill>
              </a:rPr>
              <a:t>Pockels</a:t>
            </a:r>
            <a:r>
              <a:rPr lang="en-US" b="1" dirty="0" smtClean="0">
                <a:solidFill>
                  <a:srgbClr val="FF0000"/>
                </a:solidFill>
              </a:rPr>
              <a:t> Cell centering, RHWP &amp; photocathode rotation</a:t>
            </a:r>
          </a:p>
          <a:p>
            <a:r>
              <a:rPr lang="en-US" b="1" dirty="0" smtClean="0"/>
              <a:t>Will we have it? </a:t>
            </a:r>
            <a:r>
              <a:rPr lang="en-US" b="1" dirty="0" smtClean="0">
                <a:solidFill>
                  <a:srgbClr val="FF0000"/>
                </a:solidFill>
              </a:rPr>
              <a:t>Yes, with some small adjustments to the source alignment.</a:t>
            </a:r>
          </a:p>
          <a:p>
            <a:r>
              <a:rPr lang="en-US" b="1" dirty="0" smtClean="0"/>
              <a:t>Is the beam usable? </a:t>
            </a:r>
            <a:r>
              <a:rPr lang="en-US" b="1" dirty="0" smtClean="0">
                <a:solidFill>
                  <a:srgbClr val="FF0000"/>
                </a:solidFill>
              </a:rPr>
              <a:t>Yes. If the beam can be delivered to the hall, it is usable for parity experiments.</a:t>
            </a:r>
          </a:p>
          <a:p>
            <a:r>
              <a:rPr lang="en-US" b="1" dirty="0"/>
              <a:t>Are the monitors working? </a:t>
            </a:r>
            <a:r>
              <a:rPr lang="en-US" b="1" dirty="0">
                <a:solidFill>
                  <a:srgbClr val="FF0000"/>
                </a:solidFill>
              </a:rPr>
              <a:t>We have sufficient monitors currently operational to perform a parity experiment. We want to optimize the additional monitors.</a:t>
            </a:r>
          </a:p>
          <a:p>
            <a:endParaRPr lang="en-US" b="1" dirty="0" smtClean="0">
              <a:solidFill>
                <a:srgbClr val="FFFF00"/>
              </a:solidFill>
            </a:endParaRPr>
          </a:p>
        </p:txBody>
      </p:sp>
      <p:pic>
        <p:nvPicPr>
          <p:cNvPr id="5" name="Picture 4"/>
          <p:cNvPicPr>
            <a:picLocks noChangeAspect="1"/>
          </p:cNvPicPr>
          <p:nvPr/>
        </p:nvPicPr>
        <p:blipFill>
          <a:blip r:embed="rId2"/>
          <a:stretch>
            <a:fillRect/>
          </a:stretch>
        </p:blipFill>
        <p:spPr>
          <a:xfrm>
            <a:off x="0" y="4994683"/>
            <a:ext cx="4381500" cy="1397000"/>
          </a:xfrm>
          <a:prstGeom prst="rect">
            <a:avLst/>
          </a:prstGeom>
        </p:spPr>
      </p:pic>
      <p:sp>
        <p:nvSpPr>
          <p:cNvPr id="6" name="Rectangle 5"/>
          <p:cNvSpPr/>
          <p:nvPr/>
        </p:nvSpPr>
        <p:spPr>
          <a:xfrm>
            <a:off x="-59284" y="6391683"/>
            <a:ext cx="4500067" cy="369332"/>
          </a:xfrm>
          <a:prstGeom prst="rect">
            <a:avLst/>
          </a:prstGeom>
        </p:spPr>
        <p:txBody>
          <a:bodyPr wrap="square">
            <a:spAutoFit/>
          </a:bodyPr>
          <a:lstStyle/>
          <a:p>
            <a:r>
              <a:rPr lang="en-US" dirty="0" smtClean="0"/>
              <a:t>RHWP scan</a:t>
            </a:r>
            <a:endParaRPr lang="en-US"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9144" y="4915976"/>
            <a:ext cx="2242107" cy="151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 name="Rectangle 7"/>
          <p:cNvSpPr/>
          <p:nvPr/>
        </p:nvSpPr>
        <p:spPr>
          <a:xfrm>
            <a:off x="4529143" y="6422553"/>
            <a:ext cx="1654620" cy="369332"/>
          </a:xfrm>
          <a:prstGeom prst="rect">
            <a:avLst/>
          </a:prstGeom>
        </p:spPr>
        <p:txBody>
          <a:bodyPr wrap="none">
            <a:spAutoFit/>
          </a:bodyPr>
          <a:lstStyle/>
          <a:p>
            <a:r>
              <a:rPr lang="en-US" dirty="0" smtClean="0"/>
              <a:t>PC centering</a:t>
            </a:r>
            <a:endParaRPr lang="en-US" dirty="0"/>
          </a:p>
        </p:txBody>
      </p:sp>
      <p:pic>
        <p:nvPicPr>
          <p:cNvPr id="9" name="Picture 8"/>
          <p:cNvPicPr>
            <a:picLocks noChangeAspect="1"/>
          </p:cNvPicPr>
          <p:nvPr/>
        </p:nvPicPr>
        <p:blipFill>
          <a:blip r:embed="rId4"/>
          <a:stretch>
            <a:fillRect/>
          </a:stretch>
        </p:blipFill>
        <p:spPr>
          <a:xfrm>
            <a:off x="10884306" y="4888814"/>
            <a:ext cx="786245" cy="837176"/>
          </a:xfrm>
          <a:prstGeom prst="rect">
            <a:avLst/>
          </a:prstGeom>
        </p:spPr>
      </p:pic>
      <p:sp>
        <p:nvSpPr>
          <p:cNvPr id="10" name="Rectangle 9"/>
          <p:cNvSpPr/>
          <p:nvPr/>
        </p:nvSpPr>
        <p:spPr>
          <a:xfrm>
            <a:off x="6858643" y="6447526"/>
            <a:ext cx="2763898" cy="369332"/>
          </a:xfrm>
          <a:prstGeom prst="rect">
            <a:avLst/>
          </a:prstGeom>
        </p:spPr>
        <p:txBody>
          <a:bodyPr wrap="none">
            <a:spAutoFit/>
          </a:bodyPr>
          <a:lstStyle/>
          <a:p>
            <a:r>
              <a:rPr lang="en-US" dirty="0" smtClean="0"/>
              <a:t>Photocathode rotation</a:t>
            </a:r>
            <a:endParaRPr lang="en-US" dirty="0"/>
          </a:p>
        </p:txBody>
      </p:sp>
      <p:pic>
        <p:nvPicPr>
          <p:cNvPr id="11" name="Picture 10"/>
          <p:cNvPicPr>
            <a:picLocks noChangeAspect="1"/>
          </p:cNvPicPr>
          <p:nvPr/>
        </p:nvPicPr>
        <p:blipFill>
          <a:blip r:embed="rId5"/>
          <a:stretch>
            <a:fillRect/>
          </a:stretch>
        </p:blipFill>
        <p:spPr>
          <a:xfrm>
            <a:off x="6918895" y="4898626"/>
            <a:ext cx="3947949" cy="1548900"/>
          </a:xfrm>
          <a:prstGeom prst="rect">
            <a:avLst/>
          </a:prstGeom>
        </p:spPr>
      </p:pic>
      <p:sp>
        <p:nvSpPr>
          <p:cNvPr id="12" name="Rectangle 11"/>
          <p:cNvSpPr/>
          <p:nvPr/>
        </p:nvSpPr>
        <p:spPr>
          <a:xfrm>
            <a:off x="2329501" y="6377307"/>
            <a:ext cx="2199641" cy="307777"/>
          </a:xfrm>
          <a:prstGeom prst="rect">
            <a:avLst/>
          </a:prstGeom>
        </p:spPr>
        <p:txBody>
          <a:bodyPr wrap="none">
            <a:spAutoFit/>
          </a:bodyPr>
          <a:lstStyle/>
          <a:p>
            <a:r>
              <a:rPr lang="en-US" sz="1400" dirty="0" smtClean="0"/>
              <a:t>Ref: </a:t>
            </a:r>
            <a:r>
              <a:rPr lang="en-US" sz="1400" dirty="0" err="1" smtClean="0"/>
              <a:t>Silwal</a:t>
            </a:r>
            <a:r>
              <a:rPr lang="en-US" sz="1400" dirty="0" smtClean="0"/>
              <a:t> Thesis, Fig 6.8</a:t>
            </a:r>
            <a:endParaRPr lang="en-US" sz="1400" dirty="0"/>
          </a:p>
        </p:txBody>
      </p:sp>
      <p:sp>
        <p:nvSpPr>
          <p:cNvPr id="13" name="Rectangle 12"/>
          <p:cNvSpPr/>
          <p:nvPr/>
        </p:nvSpPr>
        <p:spPr>
          <a:xfrm>
            <a:off x="10866844" y="5752623"/>
            <a:ext cx="1277914" cy="738664"/>
          </a:xfrm>
          <a:prstGeom prst="rect">
            <a:avLst/>
          </a:prstGeom>
        </p:spPr>
        <p:txBody>
          <a:bodyPr wrap="none">
            <a:spAutoFit/>
          </a:bodyPr>
          <a:lstStyle/>
          <a:p>
            <a:r>
              <a:rPr lang="en-US" sz="1400" dirty="0" smtClean="0"/>
              <a:t>Ref</a:t>
            </a:r>
            <a:r>
              <a:rPr lang="en-US" sz="1400" smtClean="0"/>
              <a:t>: </a:t>
            </a:r>
          </a:p>
          <a:p>
            <a:r>
              <a:rPr lang="en-US" sz="1400" dirty="0" err="1" smtClean="0"/>
              <a:t>Silwal</a:t>
            </a:r>
            <a:r>
              <a:rPr lang="en-US" sz="1400" dirty="0" smtClean="0"/>
              <a:t> Thesis, </a:t>
            </a:r>
          </a:p>
          <a:p>
            <a:r>
              <a:rPr lang="en-US" sz="1400" dirty="0" smtClean="0"/>
              <a:t>Fig 6.7.2</a:t>
            </a:r>
            <a:endParaRPr lang="en-US" sz="1400" dirty="0"/>
          </a:p>
        </p:txBody>
      </p:sp>
    </p:spTree>
    <p:extLst>
      <p:ext uri="{BB962C8B-B14F-4D97-AF65-F5344CB8AC3E}">
        <p14:creationId xmlns:p14="http://schemas.microsoft.com/office/powerpoint/2010/main" val="1626332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9506" y="2591575"/>
            <a:ext cx="5105559" cy="1293028"/>
          </a:xfrm>
        </p:spPr>
        <p:txBody>
          <a:bodyPr/>
          <a:lstStyle/>
          <a:p>
            <a:r>
              <a:rPr lang="en-US" smtClean="0"/>
              <a:t>Monitor Tests</a:t>
            </a:r>
            <a:endParaRPr lang="en-US" dirty="0"/>
          </a:p>
        </p:txBody>
      </p:sp>
    </p:spTree>
    <p:extLst>
      <p:ext uri="{BB962C8B-B14F-4D97-AF65-F5344CB8AC3E}">
        <p14:creationId xmlns:p14="http://schemas.microsoft.com/office/powerpoint/2010/main" val="2000948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0290" y="218661"/>
            <a:ext cx="8610600" cy="1293028"/>
          </a:xfrm>
        </p:spPr>
        <p:txBody>
          <a:bodyPr/>
          <a:lstStyle/>
          <a:p>
            <a:r>
              <a:rPr lang="en-US" dirty="0" smtClean="0"/>
              <a:t>PITA SCAN</a:t>
            </a:r>
            <a:endParaRPr lang="en-US" dirty="0"/>
          </a:p>
        </p:txBody>
      </p:sp>
      <p:sp>
        <p:nvSpPr>
          <p:cNvPr id="3" name="Content Placeholder 2"/>
          <p:cNvSpPr>
            <a:spLocks noGrp="1"/>
          </p:cNvSpPr>
          <p:nvPr>
            <p:ph idx="1"/>
          </p:nvPr>
        </p:nvSpPr>
        <p:spPr>
          <a:xfrm>
            <a:off x="685800" y="1182415"/>
            <a:ext cx="10820400" cy="5461940"/>
          </a:xfrm>
        </p:spPr>
        <p:txBody>
          <a:bodyPr>
            <a:normAutofit/>
          </a:bodyPr>
          <a:lstStyle/>
          <a:p>
            <a:pPr marL="0" indent="0">
              <a:buNone/>
            </a:pPr>
            <a:r>
              <a:rPr lang="en-US" b="1" dirty="0" smtClean="0"/>
              <a:t>Test</a:t>
            </a:r>
          </a:p>
          <a:p>
            <a:r>
              <a:rPr lang="en-US" dirty="0" smtClean="0"/>
              <a:t>PITA scan functions as a test of the monitor linearity, test of the calibrations, and assesses the analyzing power of the photocathode</a:t>
            </a:r>
          </a:p>
          <a:p>
            <a:r>
              <a:rPr lang="en-US" dirty="0" smtClean="0"/>
              <a:t>We performed a PITA scan at 30Hz, 8.8GeV, 45uA, with IHWP in, </a:t>
            </a:r>
            <a:r>
              <a:rPr lang="en-US" dirty="0"/>
              <a:t>LH2 target in, </a:t>
            </a:r>
            <a:r>
              <a:rPr lang="en-US" dirty="0" smtClean="0"/>
              <a:t>and SAMs on</a:t>
            </a:r>
          </a:p>
          <a:p>
            <a:r>
              <a:rPr lang="en-US" dirty="0" smtClean="0"/>
              <a:t>Range: +- </a:t>
            </a:r>
            <a:r>
              <a:rPr lang="en-US" dirty="0"/>
              <a:t>2000 counts (65535counts/4000V conversion factor</a:t>
            </a:r>
            <a:r>
              <a:rPr lang="en-US" dirty="0" smtClean="0"/>
              <a:t>)</a:t>
            </a:r>
          </a:p>
          <a:p>
            <a:endParaRPr lang="en-US" dirty="0"/>
          </a:p>
          <a:p>
            <a:pPr marL="0" indent="0">
              <a:buNone/>
            </a:pPr>
            <a:r>
              <a:rPr lang="en-US" b="1" dirty="0" smtClean="0"/>
              <a:t>Results</a:t>
            </a:r>
            <a:endParaRPr lang="en-US" b="1" dirty="0"/>
          </a:p>
          <a:p>
            <a:r>
              <a:rPr lang="en-US" dirty="0"/>
              <a:t>1MHz </a:t>
            </a:r>
            <a:r>
              <a:rPr lang="en-US" dirty="0" err="1"/>
              <a:t>dbcm</a:t>
            </a:r>
            <a:r>
              <a:rPr lang="en-US" dirty="0"/>
              <a:t> indicates PITA slope of -38ppm/V (+-2000ppm measurement</a:t>
            </a:r>
            <a:r>
              <a:rPr lang="en-US" dirty="0" smtClean="0"/>
              <a:t>)</a:t>
            </a:r>
          </a:p>
          <a:p>
            <a:pPr lvl="1"/>
            <a:r>
              <a:rPr lang="en-US" dirty="0" smtClean="0"/>
              <a:t>PREX I (2010), observed PITA slopes of  22-31ppm/V which corresponded to a photocathode analyzing power of ~6% (Ref: </a:t>
            </a:r>
            <a:r>
              <a:rPr lang="en-US" dirty="0" err="1" smtClean="0"/>
              <a:t>Silwal</a:t>
            </a:r>
            <a:r>
              <a:rPr lang="en-US" dirty="0" smtClean="0"/>
              <a:t> Thesis) </a:t>
            </a:r>
          </a:p>
          <a:p>
            <a:pPr lvl="1"/>
            <a:r>
              <a:rPr lang="en-US" dirty="0" smtClean="0"/>
              <a:t>Suggests photocathode analyzing power of 8-10%</a:t>
            </a:r>
            <a:endParaRPr lang="en-US" dirty="0"/>
          </a:p>
          <a:p>
            <a:r>
              <a:rPr lang="en-US" dirty="0" smtClean="0"/>
              <a:t>Position </a:t>
            </a:r>
            <a:r>
              <a:rPr lang="en-US" dirty="0"/>
              <a:t>Differences – go through </a:t>
            </a:r>
            <a:r>
              <a:rPr lang="en-US" dirty="0" smtClean="0"/>
              <a:t>0, have slopes of ~0.1-1nm/ppm</a:t>
            </a:r>
          </a:p>
          <a:p>
            <a:r>
              <a:rPr lang="en-US" dirty="0" smtClean="0"/>
              <a:t>SAMs – slopes reveal non-linearity of up to several % for various HV settings</a:t>
            </a:r>
            <a:endParaRPr lang="en-US" dirty="0"/>
          </a:p>
          <a:p>
            <a:endParaRPr lang="en-US" dirty="0" smtClean="0"/>
          </a:p>
          <a:p>
            <a:endParaRPr lang="en-US" dirty="0"/>
          </a:p>
        </p:txBody>
      </p:sp>
    </p:spTree>
    <p:extLst>
      <p:ext uri="{BB962C8B-B14F-4D97-AF65-F5344CB8AC3E}">
        <p14:creationId xmlns:p14="http://schemas.microsoft.com/office/powerpoint/2010/main" val="2139697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AA6134E-5280-E348-8201-B215D5CBBE96}" type="slidenum">
              <a:rPr lang="en-US" smtClean="0"/>
              <a:t>13</a:t>
            </a:fld>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6151" t="21448" r="25588" b="3797"/>
          <a:stretch/>
        </p:blipFill>
        <p:spPr>
          <a:xfrm>
            <a:off x="268013" y="2406878"/>
            <a:ext cx="7173311" cy="2475187"/>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6172" t="21518" b="5186"/>
          <a:stretch/>
        </p:blipFill>
        <p:spPr>
          <a:xfrm>
            <a:off x="262176" y="4877207"/>
            <a:ext cx="7179148" cy="183937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9697" y="3406308"/>
            <a:ext cx="3686503" cy="2468354"/>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74613" t="41605" r="1384" b="24113"/>
          <a:stretch/>
        </p:blipFill>
        <p:spPr>
          <a:xfrm>
            <a:off x="5097078" y="3068242"/>
            <a:ext cx="1876097" cy="844244"/>
          </a:xfrm>
          <a:prstGeom prst="rect">
            <a:avLst/>
          </a:prstGeom>
        </p:spPr>
      </p:pic>
      <p:sp>
        <p:nvSpPr>
          <p:cNvPr id="9" name="TextBox 8"/>
          <p:cNvSpPr txBox="1"/>
          <p:nvPr/>
        </p:nvSpPr>
        <p:spPr>
          <a:xfrm>
            <a:off x="1094597" y="3275139"/>
            <a:ext cx="2021045" cy="369332"/>
          </a:xfrm>
          <a:prstGeom prst="rect">
            <a:avLst/>
          </a:prstGeom>
          <a:noFill/>
        </p:spPr>
        <p:txBody>
          <a:bodyPr wrap="square" rtlCol="0">
            <a:spAutoFit/>
          </a:bodyPr>
          <a:lstStyle/>
          <a:p>
            <a:r>
              <a:rPr lang="en-US" dirty="0" smtClean="0">
                <a:solidFill>
                  <a:schemeClr val="accent1"/>
                </a:solidFill>
              </a:rPr>
              <a:t>1MHz </a:t>
            </a:r>
            <a:r>
              <a:rPr lang="en-US" dirty="0" err="1" smtClean="0">
                <a:solidFill>
                  <a:schemeClr val="accent1"/>
                </a:solidFill>
              </a:rPr>
              <a:t>dbcm</a:t>
            </a:r>
            <a:endParaRPr lang="en-US" dirty="0">
              <a:solidFill>
                <a:schemeClr val="accent1"/>
              </a:solidFill>
            </a:endParaRPr>
          </a:p>
        </p:txBody>
      </p:sp>
      <p:sp>
        <p:nvSpPr>
          <p:cNvPr id="10" name="Rectangle 9"/>
          <p:cNvSpPr/>
          <p:nvPr/>
        </p:nvSpPr>
        <p:spPr>
          <a:xfrm>
            <a:off x="6035126" y="4573850"/>
            <a:ext cx="1173719" cy="307777"/>
          </a:xfrm>
          <a:prstGeom prst="rect">
            <a:avLst/>
          </a:prstGeom>
        </p:spPr>
        <p:txBody>
          <a:bodyPr wrap="none">
            <a:spAutoFit/>
          </a:bodyPr>
          <a:lstStyle/>
          <a:p>
            <a:r>
              <a:rPr lang="en-US" sz="1400" b="1" dirty="0" smtClean="0">
                <a:solidFill>
                  <a:schemeClr val="bg1"/>
                </a:solidFill>
              </a:rPr>
              <a:t>HV+ counts</a:t>
            </a:r>
            <a:endParaRPr lang="en-US" sz="1400" b="1" dirty="0">
              <a:solidFill>
                <a:schemeClr val="bg1"/>
              </a:solidFill>
            </a:endParaRPr>
          </a:p>
        </p:txBody>
      </p:sp>
      <p:sp>
        <p:nvSpPr>
          <p:cNvPr id="11" name="Rectangle 10"/>
          <p:cNvSpPr/>
          <p:nvPr/>
        </p:nvSpPr>
        <p:spPr>
          <a:xfrm rot="16200000">
            <a:off x="121840" y="3455812"/>
            <a:ext cx="596638" cy="307777"/>
          </a:xfrm>
          <a:prstGeom prst="rect">
            <a:avLst/>
          </a:prstGeom>
        </p:spPr>
        <p:txBody>
          <a:bodyPr wrap="none">
            <a:spAutoFit/>
          </a:bodyPr>
          <a:lstStyle/>
          <a:p>
            <a:r>
              <a:rPr lang="en-US" sz="1400" b="1" dirty="0" smtClean="0">
                <a:solidFill>
                  <a:schemeClr val="bg1"/>
                </a:solidFill>
              </a:rPr>
              <a:t>ppm</a:t>
            </a:r>
            <a:endParaRPr lang="en-US" sz="1400" b="1" dirty="0">
              <a:solidFill>
                <a:schemeClr val="bg1"/>
              </a:solidFill>
            </a:endParaRPr>
          </a:p>
        </p:txBody>
      </p:sp>
      <p:sp>
        <p:nvSpPr>
          <p:cNvPr id="12" name="Rectangle 11"/>
          <p:cNvSpPr/>
          <p:nvPr/>
        </p:nvSpPr>
        <p:spPr>
          <a:xfrm rot="16200000">
            <a:off x="22449" y="5508564"/>
            <a:ext cx="596638" cy="307777"/>
          </a:xfrm>
          <a:prstGeom prst="rect">
            <a:avLst/>
          </a:prstGeom>
        </p:spPr>
        <p:txBody>
          <a:bodyPr wrap="none">
            <a:spAutoFit/>
          </a:bodyPr>
          <a:lstStyle/>
          <a:p>
            <a:r>
              <a:rPr lang="en-US" sz="1400" b="1" dirty="0" smtClean="0">
                <a:solidFill>
                  <a:schemeClr val="bg1"/>
                </a:solidFill>
              </a:rPr>
              <a:t>ppm</a:t>
            </a:r>
            <a:endParaRPr lang="en-US" sz="1400" b="1" dirty="0">
              <a:solidFill>
                <a:schemeClr val="bg1"/>
              </a:solidFill>
            </a:endParaRPr>
          </a:p>
        </p:txBody>
      </p:sp>
      <p:sp>
        <p:nvSpPr>
          <p:cNvPr id="13" name="TextBox 12"/>
          <p:cNvSpPr txBox="1"/>
          <p:nvPr/>
        </p:nvSpPr>
        <p:spPr>
          <a:xfrm>
            <a:off x="9931401" y="4204518"/>
            <a:ext cx="2021045" cy="523220"/>
          </a:xfrm>
          <a:prstGeom prst="rect">
            <a:avLst/>
          </a:prstGeom>
          <a:noFill/>
        </p:spPr>
        <p:txBody>
          <a:bodyPr wrap="square" rtlCol="0">
            <a:spAutoFit/>
          </a:bodyPr>
          <a:lstStyle/>
          <a:p>
            <a:r>
              <a:rPr lang="en-US" sz="1400" b="1" dirty="0" smtClean="0">
                <a:solidFill>
                  <a:schemeClr val="accent1"/>
                </a:solidFill>
              </a:rPr>
              <a:t>1MHz </a:t>
            </a:r>
            <a:r>
              <a:rPr lang="en-US" sz="1400" b="1" dirty="0" err="1" smtClean="0">
                <a:solidFill>
                  <a:schemeClr val="accent1"/>
                </a:solidFill>
              </a:rPr>
              <a:t>dbcm</a:t>
            </a:r>
            <a:endParaRPr lang="en-US" sz="1400" b="1" dirty="0" smtClean="0">
              <a:solidFill>
                <a:schemeClr val="accent1"/>
              </a:solidFill>
            </a:endParaRPr>
          </a:p>
          <a:p>
            <a:r>
              <a:rPr lang="en-US" sz="1400" b="1" dirty="0" err="1" smtClean="0">
                <a:solidFill>
                  <a:schemeClr val="accent1"/>
                </a:solidFill>
              </a:rPr>
              <a:t>Aq</a:t>
            </a:r>
            <a:r>
              <a:rPr lang="en-US" sz="1400" b="1" dirty="0" smtClean="0">
                <a:solidFill>
                  <a:schemeClr val="accent1"/>
                </a:solidFill>
              </a:rPr>
              <a:t>=30.95ppm</a:t>
            </a:r>
            <a:endParaRPr lang="en-US" sz="1400" b="1" dirty="0">
              <a:solidFill>
                <a:schemeClr val="accent1"/>
              </a:solidFill>
            </a:endParaRPr>
          </a:p>
        </p:txBody>
      </p:sp>
      <p:sp>
        <p:nvSpPr>
          <p:cNvPr id="14" name="Rectangle 13"/>
          <p:cNvSpPr/>
          <p:nvPr/>
        </p:nvSpPr>
        <p:spPr>
          <a:xfrm>
            <a:off x="4510217" y="6430401"/>
            <a:ext cx="1173719" cy="307777"/>
          </a:xfrm>
          <a:prstGeom prst="rect">
            <a:avLst/>
          </a:prstGeom>
        </p:spPr>
        <p:txBody>
          <a:bodyPr wrap="none">
            <a:spAutoFit/>
          </a:bodyPr>
          <a:lstStyle/>
          <a:p>
            <a:r>
              <a:rPr lang="en-US" sz="1400" b="1" dirty="0" smtClean="0">
                <a:solidFill>
                  <a:schemeClr val="bg1"/>
                </a:solidFill>
              </a:rPr>
              <a:t>HV+ counts</a:t>
            </a:r>
            <a:endParaRPr lang="en-US" sz="1400" b="1" dirty="0">
              <a:solidFill>
                <a:schemeClr val="bg1"/>
              </a:solidFill>
            </a:endParaRPr>
          </a:p>
        </p:txBody>
      </p:sp>
      <p:sp>
        <p:nvSpPr>
          <p:cNvPr id="2" name="Rectangle 1"/>
          <p:cNvSpPr/>
          <p:nvPr/>
        </p:nvSpPr>
        <p:spPr>
          <a:xfrm>
            <a:off x="262176" y="1599163"/>
            <a:ext cx="9308521" cy="954107"/>
          </a:xfrm>
          <a:prstGeom prst="rect">
            <a:avLst/>
          </a:prstGeom>
        </p:spPr>
        <p:txBody>
          <a:bodyPr wrap="square">
            <a:spAutoFit/>
          </a:bodyPr>
          <a:lstStyle/>
          <a:p>
            <a:pPr marL="285750" indent="-285750">
              <a:buFont typeface="Arial" charset="0"/>
              <a:buChar char="•"/>
            </a:pPr>
            <a:r>
              <a:rPr lang="en-US" sz="2000" b="1" dirty="0" smtClean="0"/>
              <a:t>1MHz </a:t>
            </a:r>
            <a:r>
              <a:rPr lang="en-US" sz="2000" b="1" dirty="0" err="1" smtClean="0"/>
              <a:t>dbcm</a:t>
            </a:r>
            <a:r>
              <a:rPr lang="en-US" sz="2000" b="1" dirty="0" smtClean="0"/>
              <a:t> indicates PITA slope of -38ppm/V </a:t>
            </a:r>
          </a:p>
          <a:p>
            <a:r>
              <a:rPr lang="en-US" dirty="0" smtClean="0"/>
              <a:t>(+-2000ppm measurement, 65535counts/4000V conversion factor)</a:t>
            </a:r>
          </a:p>
          <a:p>
            <a:endParaRPr lang="en-US" dirty="0"/>
          </a:p>
        </p:txBody>
      </p:sp>
      <p:sp>
        <p:nvSpPr>
          <p:cNvPr id="15" name="Rectangle 14"/>
          <p:cNvSpPr/>
          <p:nvPr/>
        </p:nvSpPr>
        <p:spPr>
          <a:xfrm>
            <a:off x="7900381" y="2314040"/>
            <a:ext cx="3741654" cy="1200329"/>
          </a:xfrm>
          <a:prstGeom prst="rect">
            <a:avLst/>
          </a:prstGeom>
        </p:spPr>
        <p:txBody>
          <a:bodyPr wrap="square">
            <a:spAutoFit/>
          </a:bodyPr>
          <a:lstStyle/>
          <a:p>
            <a:pPr marL="285750" indent="-285750">
              <a:buFont typeface="Arial" charset="0"/>
              <a:buChar char="•"/>
            </a:pPr>
            <a:r>
              <a:rPr lang="en-US" sz="2400" b="1" dirty="0" smtClean="0"/>
              <a:t>Central value of </a:t>
            </a:r>
            <a:r>
              <a:rPr lang="en-US" sz="2400" b="1" dirty="0" err="1" smtClean="0"/>
              <a:t>Aq</a:t>
            </a:r>
            <a:endParaRPr lang="en-US" sz="2400" b="1" dirty="0"/>
          </a:p>
          <a:p>
            <a:pPr algn="ctr"/>
            <a:r>
              <a:rPr lang="en-US" sz="2400" b="1" dirty="0" smtClean="0"/>
              <a:t>30.95ppm</a:t>
            </a:r>
          </a:p>
          <a:p>
            <a:endParaRPr lang="en-US" sz="2400" b="1" dirty="0"/>
          </a:p>
        </p:txBody>
      </p:sp>
      <p:sp>
        <p:nvSpPr>
          <p:cNvPr id="16" name="Title 1"/>
          <p:cNvSpPr>
            <a:spLocks noGrp="1"/>
          </p:cNvSpPr>
          <p:nvPr>
            <p:ph type="title"/>
          </p:nvPr>
        </p:nvSpPr>
        <p:spPr>
          <a:xfrm>
            <a:off x="2360455" y="159120"/>
            <a:ext cx="8610600" cy="1293028"/>
          </a:xfrm>
        </p:spPr>
        <p:txBody>
          <a:bodyPr/>
          <a:lstStyle/>
          <a:p>
            <a:r>
              <a:rPr lang="en-US" dirty="0" smtClean="0"/>
              <a:t>PITA SCAN</a:t>
            </a:r>
            <a:endParaRPr lang="en-US" dirty="0"/>
          </a:p>
        </p:txBody>
      </p:sp>
    </p:spTree>
    <p:extLst>
      <p:ext uri="{BB962C8B-B14F-4D97-AF65-F5344CB8AC3E}">
        <p14:creationId xmlns:p14="http://schemas.microsoft.com/office/powerpoint/2010/main" val="1417630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734" y="2525440"/>
            <a:ext cx="8610600" cy="1293028"/>
          </a:xfrm>
        </p:spPr>
        <p:txBody>
          <a:bodyPr/>
          <a:lstStyle/>
          <a:p>
            <a:r>
              <a:rPr lang="en-US" dirty="0" smtClean="0"/>
              <a:t>BEAM </a:t>
            </a:r>
            <a:r>
              <a:rPr lang="en-US" smtClean="0"/>
              <a:t>Current monitors</a:t>
            </a:r>
            <a:endParaRPr lang="en-US"/>
          </a:p>
        </p:txBody>
      </p:sp>
    </p:spTree>
    <p:extLst>
      <p:ext uri="{BB962C8B-B14F-4D97-AF65-F5344CB8AC3E}">
        <p14:creationId xmlns:p14="http://schemas.microsoft.com/office/powerpoint/2010/main" val="1494842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3599" y="-265514"/>
            <a:ext cx="8610600" cy="1293028"/>
          </a:xfrm>
        </p:spPr>
        <p:txBody>
          <a:bodyPr/>
          <a:lstStyle/>
          <a:p>
            <a:r>
              <a:rPr lang="en-US" dirty="0" smtClean="0"/>
              <a:t>Digital </a:t>
            </a:r>
            <a:r>
              <a:rPr lang="en-US" dirty="0" err="1" smtClean="0"/>
              <a:t>bcms</a:t>
            </a:r>
            <a:r>
              <a:rPr lang="en-US" dirty="0" smtClean="0"/>
              <a:t> delay &amp; linearity</a:t>
            </a:r>
            <a:endParaRPr lang="en-US" dirty="0"/>
          </a:p>
        </p:txBody>
      </p:sp>
      <p:sp>
        <p:nvSpPr>
          <p:cNvPr id="3" name="Content Placeholder 2"/>
          <p:cNvSpPr>
            <a:spLocks noGrp="1"/>
          </p:cNvSpPr>
          <p:nvPr>
            <p:ph idx="1"/>
          </p:nvPr>
        </p:nvSpPr>
        <p:spPr>
          <a:xfrm>
            <a:off x="244537" y="833837"/>
            <a:ext cx="11634196" cy="6024163"/>
          </a:xfrm>
        </p:spPr>
        <p:txBody>
          <a:bodyPr>
            <a:normAutofit fontScale="92500" lnSpcReduction="20000"/>
          </a:bodyPr>
          <a:lstStyle/>
          <a:p>
            <a:r>
              <a:rPr lang="en-US" dirty="0"/>
              <a:t>The </a:t>
            </a:r>
            <a:r>
              <a:rPr lang="en-US" b="1" dirty="0">
                <a:solidFill>
                  <a:srgbClr val="FF0000"/>
                </a:solidFill>
              </a:rPr>
              <a:t>1MHz system has </a:t>
            </a:r>
            <a:r>
              <a:rPr lang="en-US" b="1" dirty="0" smtClean="0">
                <a:solidFill>
                  <a:srgbClr val="FF0000"/>
                </a:solidFill>
              </a:rPr>
              <a:t>a small ~10us delay = </a:t>
            </a:r>
            <a:r>
              <a:rPr lang="en-US" b="1" dirty="0">
                <a:solidFill>
                  <a:srgbClr val="FF0000"/>
                </a:solidFill>
              </a:rPr>
              <a:t>2.5us(latency)+</a:t>
            </a:r>
            <a:r>
              <a:rPr lang="en-US" b="1" dirty="0" smtClean="0">
                <a:solidFill>
                  <a:srgbClr val="FF0000"/>
                </a:solidFill>
              </a:rPr>
              <a:t>7-8us(</a:t>
            </a:r>
            <a:r>
              <a:rPr lang="en-US" b="1" dirty="0" err="1" smtClean="0">
                <a:solidFill>
                  <a:srgbClr val="FF0000"/>
                </a:solidFill>
              </a:rPr>
              <a:t>risetime</a:t>
            </a:r>
            <a:r>
              <a:rPr lang="en-US" b="1" dirty="0" smtClean="0">
                <a:solidFill>
                  <a:srgbClr val="FF0000"/>
                </a:solidFill>
              </a:rPr>
              <a:t>)</a:t>
            </a:r>
          </a:p>
          <a:p>
            <a:r>
              <a:rPr lang="en-US" dirty="0" smtClean="0"/>
              <a:t>New digital receiver system has 3 outputs– ‘fast’/OPS, ‘</a:t>
            </a:r>
            <a:r>
              <a:rPr lang="en-US" dirty="0" err="1" smtClean="0"/>
              <a:t>adjustable’,‘slow</a:t>
            </a:r>
            <a:r>
              <a:rPr lang="en-US" dirty="0"/>
              <a:t>’/</a:t>
            </a:r>
            <a:r>
              <a:rPr lang="en-US" dirty="0" smtClean="0"/>
              <a:t>EPICS</a:t>
            </a:r>
          </a:p>
          <a:p>
            <a:r>
              <a:rPr lang="en-US" dirty="0" smtClean="0"/>
              <a:t>Digital </a:t>
            </a:r>
            <a:r>
              <a:rPr lang="en-US" dirty="0" err="1" smtClean="0"/>
              <a:t>reciever</a:t>
            </a:r>
            <a:r>
              <a:rPr lang="en-US" dirty="0" smtClean="0"/>
              <a:t> slow</a:t>
            </a:r>
            <a:r>
              <a:rPr lang="en-US" dirty="0"/>
              <a:t>’/EPICS output setting </a:t>
            </a:r>
            <a:r>
              <a:rPr lang="en-US" dirty="0" smtClean="0"/>
              <a:t>has a </a:t>
            </a:r>
            <a:r>
              <a:rPr lang="en-US" dirty="0"/>
              <a:t>5.1 </a:t>
            </a:r>
            <a:r>
              <a:rPr lang="en-US" dirty="0" err="1"/>
              <a:t>ms</a:t>
            </a:r>
            <a:r>
              <a:rPr lang="en-US" dirty="0"/>
              <a:t> delay(measured with tune beam</a:t>
            </a:r>
            <a:r>
              <a:rPr lang="en-US" dirty="0" smtClean="0"/>
              <a:t>) due to low pass filters and additional latency </a:t>
            </a:r>
          </a:p>
          <a:p>
            <a:r>
              <a:rPr lang="en-US" dirty="0" smtClean="0"/>
              <a:t>By </a:t>
            </a:r>
            <a:r>
              <a:rPr lang="en-US" dirty="0"/>
              <a:t>changing the </a:t>
            </a:r>
            <a:r>
              <a:rPr lang="en-US" dirty="0" smtClean="0"/>
              <a:t>output mode to ‘fast’, </a:t>
            </a:r>
            <a:r>
              <a:rPr lang="en-US" dirty="0"/>
              <a:t>removing many of the applied low-pass </a:t>
            </a:r>
            <a:r>
              <a:rPr lang="en-US" dirty="0" smtClean="0"/>
              <a:t>filters, we </a:t>
            </a:r>
            <a:r>
              <a:rPr lang="en-US" dirty="0"/>
              <a:t>can </a:t>
            </a:r>
            <a:r>
              <a:rPr lang="en-US" dirty="0">
                <a:solidFill>
                  <a:srgbClr val="FF0000"/>
                </a:solidFill>
              </a:rPr>
              <a:t>reduce the </a:t>
            </a:r>
            <a:r>
              <a:rPr lang="en-US" dirty="0" smtClean="0">
                <a:solidFill>
                  <a:srgbClr val="FF0000"/>
                </a:solidFill>
              </a:rPr>
              <a:t>delay </a:t>
            </a:r>
            <a:r>
              <a:rPr lang="en-US" dirty="0"/>
              <a:t>to ~</a:t>
            </a:r>
            <a:r>
              <a:rPr lang="en-US" dirty="0" smtClean="0"/>
              <a:t>16-18us(relative to the 1MHz system) and ~26-28us total delay relative to beam</a:t>
            </a:r>
          </a:p>
          <a:p>
            <a:r>
              <a:rPr lang="en-US" dirty="0" smtClean="0"/>
              <a:t>We can </a:t>
            </a:r>
            <a:r>
              <a:rPr lang="en-US" dirty="0" smtClean="0">
                <a:solidFill>
                  <a:srgbClr val="FF0000"/>
                </a:solidFill>
              </a:rPr>
              <a:t>further reduce the delay </a:t>
            </a:r>
            <a:r>
              <a:rPr lang="en-US" dirty="0" smtClean="0"/>
              <a:t>by bypassing several filters in ‘straight through’ mode, </a:t>
            </a:r>
          </a:p>
          <a:p>
            <a:pPr marL="0" indent="0" algn="ctr">
              <a:buNone/>
            </a:pPr>
            <a:r>
              <a:rPr lang="en-US" b="1" dirty="0" smtClean="0">
                <a:solidFill>
                  <a:srgbClr val="FF0000"/>
                </a:solidFill>
              </a:rPr>
              <a:t>delay </a:t>
            </a:r>
            <a:r>
              <a:rPr lang="en-US" b="1" dirty="0">
                <a:solidFill>
                  <a:srgbClr val="FF0000"/>
                </a:solidFill>
              </a:rPr>
              <a:t>down to </a:t>
            </a:r>
            <a:r>
              <a:rPr lang="en-US" b="1" dirty="0" smtClean="0">
                <a:solidFill>
                  <a:srgbClr val="FF0000"/>
                </a:solidFill>
              </a:rPr>
              <a:t>1us (relative to the 1MHz system) </a:t>
            </a:r>
          </a:p>
          <a:p>
            <a:pPr marL="0" indent="0" algn="ctr">
              <a:buNone/>
            </a:pPr>
            <a:r>
              <a:rPr lang="en-US" b="1" dirty="0" smtClean="0">
                <a:solidFill>
                  <a:srgbClr val="FF0000"/>
                </a:solidFill>
              </a:rPr>
              <a:t>and 11us total delay =4.5us(latency)+ 6.5(</a:t>
            </a:r>
            <a:r>
              <a:rPr lang="en-US" b="1" dirty="0" err="1" smtClean="0">
                <a:solidFill>
                  <a:srgbClr val="FF0000"/>
                </a:solidFill>
              </a:rPr>
              <a:t>risetime</a:t>
            </a:r>
            <a:r>
              <a:rPr lang="en-US" b="1" dirty="0" smtClean="0">
                <a:solidFill>
                  <a:srgbClr val="FF0000"/>
                </a:solidFill>
              </a:rPr>
              <a:t>)</a:t>
            </a:r>
          </a:p>
          <a:p>
            <a:r>
              <a:rPr lang="en-US" dirty="0"/>
              <a:t>C</a:t>
            </a:r>
            <a:r>
              <a:rPr lang="en-US" dirty="0" smtClean="0"/>
              <a:t>omparing </a:t>
            </a:r>
            <a:r>
              <a:rPr lang="en-US" dirty="0"/>
              <a:t>both 1MHz and digital </a:t>
            </a:r>
            <a:r>
              <a:rPr lang="en-US" dirty="0" err="1"/>
              <a:t>reciever</a:t>
            </a:r>
            <a:r>
              <a:rPr lang="en-US" dirty="0"/>
              <a:t> </a:t>
            </a:r>
            <a:r>
              <a:rPr lang="en-US" dirty="0" smtClean="0"/>
              <a:t>systems, we – </a:t>
            </a:r>
            <a:r>
              <a:rPr lang="en-US" dirty="0"/>
              <a:t>we can adjust the gate </a:t>
            </a:r>
            <a:r>
              <a:rPr lang="en-US" dirty="0" smtClean="0"/>
              <a:t>delay on our ADCS by 0us or 2us and adjust the receiver gain to keep output below 10V(our ADC limit) </a:t>
            </a:r>
            <a:r>
              <a:rPr lang="en-US" dirty="0"/>
              <a:t>and </a:t>
            </a:r>
            <a:r>
              <a:rPr lang="en-US" b="1" dirty="0">
                <a:solidFill>
                  <a:srgbClr val="FF0000"/>
                </a:solidFill>
              </a:rPr>
              <a:t>we’ll be set</a:t>
            </a:r>
            <a:r>
              <a:rPr lang="en-US" dirty="0">
                <a:solidFill>
                  <a:srgbClr val="FF0000"/>
                </a:solidFill>
              </a:rPr>
              <a:t>.</a:t>
            </a:r>
          </a:p>
          <a:p>
            <a:r>
              <a:rPr lang="en-US" dirty="0" smtClean="0"/>
              <a:t>New </a:t>
            </a:r>
            <a:r>
              <a:rPr lang="en-US" dirty="0" err="1"/>
              <a:t>Mussons</a:t>
            </a:r>
            <a:r>
              <a:rPr lang="en-US" dirty="0"/>
              <a:t> saturated at 40uA for a particular gain setting during running, but the gain settings were simply </a:t>
            </a:r>
            <a:r>
              <a:rPr lang="en-US" dirty="0" smtClean="0"/>
              <a:t>adjusted. We are going to put some attenuators on the receiver input and adjust the internal attenuators to make it physically impossible for any experiment to saturate the receivers in the future </a:t>
            </a:r>
            <a:r>
              <a:rPr lang="en-US" dirty="0">
                <a:solidFill>
                  <a:srgbClr val="FF0000"/>
                </a:solidFill>
              </a:rPr>
              <a:t>If we properly make use of the digital system settings, it looks nice and </a:t>
            </a:r>
            <a:r>
              <a:rPr lang="en-US" dirty="0" smtClean="0">
                <a:solidFill>
                  <a:srgbClr val="FF0000"/>
                </a:solidFill>
              </a:rPr>
              <a:t>linear</a:t>
            </a:r>
          </a:p>
          <a:p>
            <a:pPr marL="0" indent="0" algn="ctr">
              <a:buNone/>
            </a:pPr>
            <a:r>
              <a:rPr lang="en-US" b="1" dirty="0" smtClean="0">
                <a:solidFill>
                  <a:srgbClr val="FF0000"/>
                </a:solidFill>
              </a:rPr>
              <a:t>We can tailor digital filters applied to suit our needs</a:t>
            </a:r>
          </a:p>
          <a:p>
            <a:pPr marL="0" indent="0" algn="ctr">
              <a:buNone/>
            </a:pPr>
            <a:r>
              <a:rPr lang="en-US" b="1" dirty="0" smtClean="0">
                <a:solidFill>
                  <a:srgbClr val="FF0000"/>
                </a:solidFill>
              </a:rPr>
              <a:t>This low-latency setting will work for us in PREXII</a:t>
            </a:r>
          </a:p>
          <a:p>
            <a:endParaRPr lang="en-US" dirty="0" smtClean="0"/>
          </a:p>
        </p:txBody>
      </p:sp>
      <p:sp>
        <p:nvSpPr>
          <p:cNvPr id="4" name="Slide Number Placeholder 3"/>
          <p:cNvSpPr>
            <a:spLocks noGrp="1"/>
          </p:cNvSpPr>
          <p:nvPr>
            <p:ph type="sldNum" sz="quarter" idx="12"/>
          </p:nvPr>
        </p:nvSpPr>
        <p:spPr/>
        <p:txBody>
          <a:bodyPr/>
          <a:lstStyle/>
          <a:p>
            <a:fld id="{43501A23-699D-E54A-880F-10546E2E3E8D}" type="slidenum">
              <a:rPr lang="en-US" smtClean="0"/>
              <a:t>15</a:t>
            </a:fld>
            <a:endParaRPr lang="en-US" dirty="0"/>
          </a:p>
        </p:txBody>
      </p:sp>
    </p:spTree>
    <p:extLst>
      <p:ext uri="{BB962C8B-B14F-4D97-AF65-F5344CB8AC3E}">
        <p14:creationId xmlns:p14="http://schemas.microsoft.com/office/powerpoint/2010/main" val="1207941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65" y="-265514"/>
            <a:ext cx="8610600" cy="1293028"/>
          </a:xfrm>
        </p:spPr>
        <p:txBody>
          <a:bodyPr/>
          <a:lstStyle/>
          <a:p>
            <a:r>
              <a:rPr lang="en-US" dirty="0" err="1" smtClean="0"/>
              <a:t>Dbcm</a:t>
            </a:r>
            <a:r>
              <a:rPr lang="en-US" dirty="0" smtClean="0"/>
              <a:t> ‘slow’</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22253" b="9494"/>
          <a:stretch/>
        </p:blipFill>
        <p:spPr>
          <a:xfrm>
            <a:off x="3905331" y="602697"/>
            <a:ext cx="6583374" cy="5991127"/>
          </a:xfrm>
        </p:spPr>
      </p:pic>
      <p:cxnSp>
        <p:nvCxnSpPr>
          <p:cNvPr id="6" name="Straight Arrow Connector 5"/>
          <p:cNvCxnSpPr/>
          <p:nvPr/>
        </p:nvCxnSpPr>
        <p:spPr>
          <a:xfrm flipV="1">
            <a:off x="2743200" y="2743200"/>
            <a:ext cx="2563906" cy="1882588"/>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8310282" y="2973420"/>
            <a:ext cx="2357718" cy="201705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37630" y="4457604"/>
            <a:ext cx="2886635" cy="1077218"/>
          </a:xfrm>
          <a:prstGeom prst="rect">
            <a:avLst/>
          </a:prstGeom>
          <a:noFill/>
        </p:spPr>
        <p:txBody>
          <a:bodyPr wrap="square" rtlCol="0">
            <a:spAutoFit/>
          </a:bodyPr>
          <a:lstStyle/>
          <a:p>
            <a:r>
              <a:rPr lang="en-US" sz="3200" dirty="0" smtClean="0"/>
              <a:t>1MHz </a:t>
            </a:r>
            <a:r>
              <a:rPr lang="en-US" sz="3200" dirty="0" err="1" smtClean="0"/>
              <a:t>dbcm</a:t>
            </a:r>
            <a:r>
              <a:rPr lang="en-US" sz="3200" dirty="0" smtClean="0"/>
              <a:t>  tune beam</a:t>
            </a:r>
            <a:endParaRPr lang="en-US" sz="3200" dirty="0"/>
          </a:p>
        </p:txBody>
      </p:sp>
      <p:sp>
        <p:nvSpPr>
          <p:cNvPr id="11" name="TextBox 10"/>
          <p:cNvSpPr txBox="1"/>
          <p:nvPr/>
        </p:nvSpPr>
        <p:spPr>
          <a:xfrm>
            <a:off x="10043171" y="4912659"/>
            <a:ext cx="2148829" cy="1077218"/>
          </a:xfrm>
          <a:prstGeom prst="rect">
            <a:avLst/>
          </a:prstGeom>
          <a:noFill/>
        </p:spPr>
        <p:txBody>
          <a:bodyPr wrap="square" rtlCol="0">
            <a:spAutoFit/>
          </a:bodyPr>
          <a:lstStyle/>
          <a:p>
            <a:r>
              <a:rPr lang="en-US" sz="3200" dirty="0" smtClean="0"/>
              <a:t>new </a:t>
            </a:r>
            <a:r>
              <a:rPr lang="en-US" sz="3200" dirty="0" err="1" smtClean="0"/>
              <a:t>dbcm</a:t>
            </a:r>
            <a:r>
              <a:rPr lang="en-US" sz="3200" dirty="0" smtClean="0"/>
              <a:t>  ‘slow’</a:t>
            </a:r>
            <a:endParaRPr lang="en-US" sz="3200" dirty="0"/>
          </a:p>
        </p:txBody>
      </p:sp>
      <p:sp>
        <p:nvSpPr>
          <p:cNvPr id="13" name="Slide Number Placeholder 12"/>
          <p:cNvSpPr>
            <a:spLocks noGrp="1"/>
          </p:cNvSpPr>
          <p:nvPr>
            <p:ph type="sldNum" sz="quarter" idx="12"/>
          </p:nvPr>
        </p:nvSpPr>
        <p:spPr/>
        <p:txBody>
          <a:bodyPr/>
          <a:lstStyle/>
          <a:p>
            <a:fld id="{43501A23-699D-E54A-880F-10546E2E3E8D}" type="slidenum">
              <a:rPr lang="en-US" smtClean="0"/>
              <a:t>16</a:t>
            </a:fld>
            <a:endParaRPr lang="en-US"/>
          </a:p>
        </p:txBody>
      </p:sp>
    </p:spTree>
    <p:extLst>
      <p:ext uri="{BB962C8B-B14F-4D97-AF65-F5344CB8AC3E}">
        <p14:creationId xmlns:p14="http://schemas.microsoft.com/office/powerpoint/2010/main" val="747646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24246" b="6505"/>
          <a:stretch/>
        </p:blipFill>
        <p:spPr>
          <a:xfrm>
            <a:off x="3888462" y="593956"/>
            <a:ext cx="6154709" cy="5682792"/>
          </a:xfrm>
        </p:spPr>
      </p:pic>
      <p:sp>
        <p:nvSpPr>
          <p:cNvPr id="2" name="Title 1"/>
          <p:cNvSpPr>
            <a:spLocks noGrp="1"/>
          </p:cNvSpPr>
          <p:nvPr>
            <p:ph type="title"/>
          </p:nvPr>
        </p:nvSpPr>
        <p:spPr>
          <a:xfrm>
            <a:off x="1032933" y="-265514"/>
            <a:ext cx="8610600" cy="1293028"/>
          </a:xfrm>
        </p:spPr>
        <p:txBody>
          <a:bodyPr/>
          <a:lstStyle/>
          <a:p>
            <a:r>
              <a:rPr lang="en-US" dirty="0" err="1" smtClean="0"/>
              <a:t>Dbcm</a:t>
            </a:r>
            <a:r>
              <a:rPr lang="en-US" dirty="0" smtClean="0"/>
              <a:t> no filter</a:t>
            </a:r>
            <a:endParaRPr lang="en-US" dirty="0"/>
          </a:p>
        </p:txBody>
      </p:sp>
      <p:cxnSp>
        <p:nvCxnSpPr>
          <p:cNvPr id="6" name="Straight Arrow Connector 5"/>
          <p:cNvCxnSpPr/>
          <p:nvPr/>
        </p:nvCxnSpPr>
        <p:spPr>
          <a:xfrm flipV="1">
            <a:off x="2743200" y="2607013"/>
            <a:ext cx="2159540" cy="2018775"/>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8054502" y="4457604"/>
            <a:ext cx="2613498" cy="45505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37630" y="4457604"/>
            <a:ext cx="2886635" cy="1077218"/>
          </a:xfrm>
          <a:prstGeom prst="rect">
            <a:avLst/>
          </a:prstGeom>
          <a:noFill/>
        </p:spPr>
        <p:txBody>
          <a:bodyPr wrap="square" rtlCol="0">
            <a:spAutoFit/>
          </a:bodyPr>
          <a:lstStyle/>
          <a:p>
            <a:r>
              <a:rPr lang="en-US" sz="3200" dirty="0" smtClean="0"/>
              <a:t>1MHz </a:t>
            </a:r>
            <a:r>
              <a:rPr lang="en-US" sz="3200" dirty="0" err="1" smtClean="0"/>
              <a:t>dbcm</a:t>
            </a:r>
            <a:r>
              <a:rPr lang="en-US" sz="3200" dirty="0" smtClean="0"/>
              <a:t>  tune beam</a:t>
            </a:r>
            <a:endParaRPr lang="en-US" sz="3200" dirty="0"/>
          </a:p>
        </p:txBody>
      </p:sp>
      <p:sp>
        <p:nvSpPr>
          <p:cNvPr id="11" name="TextBox 10"/>
          <p:cNvSpPr txBox="1"/>
          <p:nvPr/>
        </p:nvSpPr>
        <p:spPr>
          <a:xfrm>
            <a:off x="10043172" y="4912659"/>
            <a:ext cx="1928696" cy="1569660"/>
          </a:xfrm>
          <a:prstGeom prst="rect">
            <a:avLst/>
          </a:prstGeom>
          <a:noFill/>
        </p:spPr>
        <p:txBody>
          <a:bodyPr wrap="square" rtlCol="0">
            <a:spAutoFit/>
          </a:bodyPr>
          <a:lstStyle/>
          <a:p>
            <a:r>
              <a:rPr lang="en-US" sz="3200" dirty="0" smtClean="0"/>
              <a:t>new </a:t>
            </a:r>
            <a:r>
              <a:rPr lang="en-US" sz="3200" dirty="0" err="1" smtClean="0"/>
              <a:t>dbcm</a:t>
            </a:r>
            <a:r>
              <a:rPr lang="en-US" sz="3200" dirty="0" smtClean="0"/>
              <a:t>  no filter</a:t>
            </a:r>
            <a:endParaRPr lang="en-US" sz="3200" dirty="0"/>
          </a:p>
        </p:txBody>
      </p:sp>
      <p:sp>
        <p:nvSpPr>
          <p:cNvPr id="12" name="Slide Number Placeholder 11"/>
          <p:cNvSpPr>
            <a:spLocks noGrp="1"/>
          </p:cNvSpPr>
          <p:nvPr>
            <p:ph type="sldNum" sz="quarter" idx="12"/>
          </p:nvPr>
        </p:nvSpPr>
        <p:spPr/>
        <p:txBody>
          <a:bodyPr/>
          <a:lstStyle/>
          <a:p>
            <a:fld id="{43501A23-699D-E54A-880F-10546E2E3E8D}" type="slidenum">
              <a:rPr lang="en-US" smtClean="0"/>
              <a:t>17</a:t>
            </a:fld>
            <a:endParaRPr lang="en-US"/>
          </a:p>
        </p:txBody>
      </p:sp>
    </p:spTree>
    <p:extLst>
      <p:ext uri="{BB962C8B-B14F-4D97-AF65-F5344CB8AC3E}">
        <p14:creationId xmlns:p14="http://schemas.microsoft.com/office/powerpoint/2010/main" val="762595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25495" b="14592"/>
          <a:stretch/>
        </p:blipFill>
        <p:spPr>
          <a:xfrm>
            <a:off x="3855556" y="753228"/>
            <a:ext cx="6555413" cy="5236649"/>
          </a:xfrm>
        </p:spPr>
      </p:pic>
      <p:sp>
        <p:nvSpPr>
          <p:cNvPr id="2" name="Title 1"/>
          <p:cNvSpPr>
            <a:spLocks noGrp="1"/>
          </p:cNvSpPr>
          <p:nvPr>
            <p:ph type="title"/>
          </p:nvPr>
        </p:nvSpPr>
        <p:spPr>
          <a:xfrm>
            <a:off x="965200" y="-265514"/>
            <a:ext cx="8610600" cy="1293028"/>
          </a:xfrm>
        </p:spPr>
        <p:txBody>
          <a:bodyPr/>
          <a:lstStyle/>
          <a:p>
            <a:r>
              <a:rPr lang="en-US" dirty="0" err="1" smtClean="0"/>
              <a:t>Dbcm</a:t>
            </a:r>
            <a:r>
              <a:rPr lang="en-US" dirty="0" smtClean="0"/>
              <a:t> no filter</a:t>
            </a:r>
            <a:endParaRPr lang="en-US" dirty="0"/>
          </a:p>
        </p:txBody>
      </p:sp>
      <p:cxnSp>
        <p:nvCxnSpPr>
          <p:cNvPr id="6" name="Straight Arrow Connector 5"/>
          <p:cNvCxnSpPr/>
          <p:nvPr/>
        </p:nvCxnSpPr>
        <p:spPr>
          <a:xfrm flipV="1">
            <a:off x="2775786" y="3371552"/>
            <a:ext cx="3041354" cy="1293148"/>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7133262" y="4457604"/>
            <a:ext cx="3534739" cy="45505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37630" y="4457604"/>
            <a:ext cx="2886635" cy="1077218"/>
          </a:xfrm>
          <a:prstGeom prst="rect">
            <a:avLst/>
          </a:prstGeom>
          <a:noFill/>
        </p:spPr>
        <p:txBody>
          <a:bodyPr wrap="square" rtlCol="0">
            <a:spAutoFit/>
          </a:bodyPr>
          <a:lstStyle/>
          <a:p>
            <a:r>
              <a:rPr lang="en-US" sz="3200" dirty="0" smtClean="0"/>
              <a:t>1MHz </a:t>
            </a:r>
            <a:r>
              <a:rPr lang="en-US" sz="3200" dirty="0" err="1" smtClean="0"/>
              <a:t>dbcm</a:t>
            </a:r>
            <a:r>
              <a:rPr lang="en-US" sz="3200" dirty="0" smtClean="0"/>
              <a:t>  tune beam</a:t>
            </a:r>
            <a:endParaRPr lang="en-US" sz="3200" dirty="0"/>
          </a:p>
        </p:txBody>
      </p:sp>
      <p:sp>
        <p:nvSpPr>
          <p:cNvPr id="11" name="TextBox 10"/>
          <p:cNvSpPr txBox="1"/>
          <p:nvPr/>
        </p:nvSpPr>
        <p:spPr>
          <a:xfrm>
            <a:off x="10508081" y="4912661"/>
            <a:ext cx="1683919" cy="1569660"/>
          </a:xfrm>
          <a:prstGeom prst="rect">
            <a:avLst/>
          </a:prstGeom>
          <a:noFill/>
        </p:spPr>
        <p:txBody>
          <a:bodyPr wrap="square" rtlCol="0">
            <a:spAutoFit/>
          </a:bodyPr>
          <a:lstStyle/>
          <a:p>
            <a:r>
              <a:rPr lang="en-US" sz="3200" dirty="0" smtClean="0"/>
              <a:t>new </a:t>
            </a:r>
            <a:r>
              <a:rPr lang="en-US" sz="3200" dirty="0" err="1" smtClean="0"/>
              <a:t>dbcm</a:t>
            </a:r>
            <a:r>
              <a:rPr lang="en-US" sz="3200" dirty="0" smtClean="0"/>
              <a:t>  no filter</a:t>
            </a:r>
            <a:endParaRPr lang="en-US" sz="3200" dirty="0"/>
          </a:p>
        </p:txBody>
      </p:sp>
      <p:sp>
        <p:nvSpPr>
          <p:cNvPr id="12" name="Slide Number Placeholder 11"/>
          <p:cNvSpPr>
            <a:spLocks noGrp="1"/>
          </p:cNvSpPr>
          <p:nvPr>
            <p:ph type="sldNum" sz="quarter" idx="12"/>
          </p:nvPr>
        </p:nvSpPr>
        <p:spPr/>
        <p:txBody>
          <a:bodyPr/>
          <a:lstStyle/>
          <a:p>
            <a:fld id="{43501A23-699D-E54A-880F-10546E2E3E8D}" type="slidenum">
              <a:rPr lang="en-US" smtClean="0"/>
              <a:t>18</a:t>
            </a:fld>
            <a:endParaRPr lang="en-US"/>
          </a:p>
        </p:txBody>
      </p:sp>
    </p:spTree>
    <p:extLst>
      <p:ext uri="{BB962C8B-B14F-4D97-AF65-F5344CB8AC3E}">
        <p14:creationId xmlns:p14="http://schemas.microsoft.com/office/powerpoint/2010/main" val="766734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leading up to </a:t>
            </a:r>
            <a:r>
              <a:rPr lang="en-US" dirty="0" err="1" smtClean="0"/>
              <a:t>bcm</a:t>
            </a:r>
            <a:r>
              <a:rPr lang="en-US" dirty="0" smtClean="0"/>
              <a:t> delay measurement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There were many symptoms which indicates delay was happening with the </a:t>
            </a:r>
            <a:r>
              <a:rPr lang="en-US" smtClean="0"/>
              <a:t>digital </a:t>
            </a:r>
            <a:r>
              <a:rPr lang="en-US" smtClean="0"/>
              <a:t>receivers</a:t>
            </a:r>
            <a:endParaRPr lang="en-US" dirty="0" smtClean="0"/>
          </a:p>
          <a:p>
            <a:r>
              <a:rPr lang="en-US" dirty="0" smtClean="0"/>
              <a:t>It is important to make note of these symptoms so that we can diagnose delay in other signals</a:t>
            </a:r>
          </a:p>
          <a:p>
            <a:r>
              <a:rPr lang="en-US" dirty="0" smtClean="0"/>
              <a:t>The evidence appeared</a:t>
            </a:r>
            <a:r>
              <a:rPr lang="en-US" dirty="0"/>
              <a:t> </a:t>
            </a:r>
            <a:r>
              <a:rPr lang="en-US" dirty="0" smtClean="0"/>
              <a:t>as</a:t>
            </a:r>
          </a:p>
          <a:p>
            <a:pPr marL="457200" indent="-457200">
              <a:buFont typeface="+mj-lt"/>
              <a:buAutoNum type="arabicPeriod"/>
            </a:pPr>
            <a:r>
              <a:rPr lang="en-US" dirty="0" smtClean="0"/>
              <a:t>Less correlation with other monitors, more </a:t>
            </a:r>
            <a:r>
              <a:rPr lang="en-US" dirty="0" err="1" smtClean="0"/>
              <a:t>uncorellated</a:t>
            </a:r>
            <a:r>
              <a:rPr lang="en-US" dirty="0" smtClean="0"/>
              <a:t> noise, wider DDs</a:t>
            </a:r>
          </a:p>
          <a:p>
            <a:pPr marL="457200" indent="-457200">
              <a:buFont typeface="+mj-lt"/>
              <a:buAutoNum type="arabicPeriod"/>
            </a:pPr>
            <a:r>
              <a:rPr lang="en-US" dirty="0"/>
              <a:t>60Hz signal (detected by beat oscillation between near120Hz </a:t>
            </a:r>
            <a:r>
              <a:rPr lang="en-US" dirty="0" err="1"/>
              <a:t>subblock</a:t>
            </a:r>
            <a:r>
              <a:rPr lang="en-US" dirty="0"/>
              <a:t> rep rate) showed phase delay relative to other signals</a:t>
            </a:r>
            <a:endParaRPr lang="en-US" dirty="0" smtClean="0"/>
          </a:p>
          <a:p>
            <a:pPr marL="457200" indent="-457200">
              <a:buFont typeface="+mj-lt"/>
              <a:buAutoNum type="arabicPeriod"/>
            </a:pPr>
            <a:r>
              <a:rPr lang="en-US" dirty="0" smtClean="0"/>
              <a:t>Earlier (sub-block) data points showed more correlation with other monitors than same-event (sub-block) data points</a:t>
            </a:r>
          </a:p>
          <a:p>
            <a:pPr marL="457200" indent="-457200">
              <a:buFont typeface="+mj-lt"/>
              <a:buAutoNum type="arabicPeriod"/>
            </a:pPr>
            <a:r>
              <a:rPr lang="en-US" dirty="0" smtClean="0"/>
              <a:t>Beam trips weren’t happening at the same event (or </a:t>
            </a:r>
            <a:r>
              <a:rPr lang="en-US" dirty="0" err="1" smtClean="0"/>
              <a:t>subblock</a:t>
            </a:r>
            <a:r>
              <a:rPr lang="en-US" dirty="0" smtClean="0"/>
              <a:t> event) as other signals</a:t>
            </a:r>
          </a:p>
          <a:p>
            <a:pPr marL="457200" indent="-457200">
              <a:buFont typeface="+mj-lt"/>
              <a:buAutoNum type="arabicPeriod"/>
            </a:pPr>
            <a:r>
              <a:rPr lang="en-US" dirty="0" smtClean="0"/>
              <a:t>(Smaller </a:t>
            </a:r>
            <a:r>
              <a:rPr lang="en-US" dirty="0"/>
              <a:t>PITA </a:t>
            </a:r>
            <a:r>
              <a:rPr lang="en-US" dirty="0" smtClean="0"/>
              <a:t>slopes)</a:t>
            </a:r>
            <a:endParaRPr lang="en-US" dirty="0"/>
          </a:p>
          <a:p>
            <a:pPr marL="457200" indent="-457200">
              <a:buFont typeface="+mj-lt"/>
              <a:buAutoNum type="arabicPeriod"/>
            </a:pPr>
            <a:endParaRPr lang="en-US" dirty="0" smtClean="0"/>
          </a:p>
        </p:txBody>
      </p:sp>
    </p:spTree>
    <p:extLst>
      <p:ext uri="{BB962C8B-B14F-4D97-AF65-F5344CB8AC3E}">
        <p14:creationId xmlns:p14="http://schemas.microsoft.com/office/powerpoint/2010/main" val="864521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charge asymmetry</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843503311"/>
              </p:ext>
            </p:extLst>
          </p:nvPr>
        </p:nvGraphicFramePr>
        <p:xfrm>
          <a:off x="1438105" y="2218741"/>
          <a:ext cx="9133641" cy="2963579"/>
        </p:xfrm>
        <a:graphic>
          <a:graphicData uri="http://schemas.openxmlformats.org/drawingml/2006/table">
            <a:tbl>
              <a:tblPr/>
              <a:tblGrid>
                <a:gridCol w="1211322"/>
                <a:gridCol w="1211322"/>
                <a:gridCol w="1211322"/>
                <a:gridCol w="1615094"/>
                <a:gridCol w="1665697"/>
                <a:gridCol w="1227111"/>
                <a:gridCol w="991773"/>
              </a:tblGrid>
              <a:tr h="321562">
                <a:tc>
                  <a:txBody>
                    <a:bodyPr/>
                    <a:lstStyle/>
                    <a:p>
                      <a:pPr algn="l" fontAlgn="b"/>
                      <a:r>
                        <a:rPr lang="en-US" sz="1800" b="0" i="0" u="none" strike="noStrike" dirty="0">
                          <a:solidFill>
                            <a:schemeClr val="tx1"/>
                          </a:solidFill>
                          <a:effectLst/>
                          <a:latin typeface="Calibri" charset="0"/>
                        </a:rPr>
                        <a:t> </a:t>
                      </a:r>
                    </a:p>
                  </a:txBody>
                  <a:tcPr marL="12700" marR="12700" marT="127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b="0" i="0" u="none" strike="noStrike" dirty="0">
                          <a:solidFill>
                            <a:schemeClr val="tx1"/>
                          </a:solidFill>
                          <a:effectLst/>
                          <a:latin typeface="Calibri" charset="0"/>
                        </a:rPr>
                        <a:t>GeV</a:t>
                      </a:r>
                    </a:p>
                  </a:txBody>
                  <a:tcPr marL="12700" marR="12700" marT="127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b="0" i="0" u="none" strike="noStrike" dirty="0" err="1">
                          <a:solidFill>
                            <a:schemeClr val="tx1"/>
                          </a:solidFill>
                          <a:effectLst/>
                          <a:latin typeface="Calibri" charset="0"/>
                        </a:rPr>
                        <a:t>uA</a:t>
                      </a:r>
                      <a:endParaRPr lang="en-US" sz="1800" b="0" i="0" u="none" strike="noStrike" dirty="0">
                        <a:solidFill>
                          <a:schemeClr val="tx1"/>
                        </a:solidFill>
                        <a:effectLst/>
                        <a:latin typeface="Calibri" charset="0"/>
                      </a:endParaRPr>
                    </a:p>
                  </a:txBody>
                  <a:tcPr marL="12700" marR="12700" marT="127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b="0" i="0" u="none" strike="noStrike" dirty="0">
                          <a:solidFill>
                            <a:schemeClr val="tx1"/>
                          </a:solidFill>
                          <a:effectLst/>
                          <a:latin typeface="Calibri" charset="0"/>
                        </a:rPr>
                        <a:t>ppm</a:t>
                      </a:r>
                    </a:p>
                  </a:txBody>
                  <a:tcPr marL="12700" marR="12700" marT="127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b="0" i="0" u="none" strike="noStrike" dirty="0">
                          <a:solidFill>
                            <a:schemeClr val="tx1"/>
                          </a:solidFill>
                          <a:effectLst/>
                          <a:latin typeface="Calibri" charset="0"/>
                        </a:rPr>
                        <a:t>ppm</a:t>
                      </a:r>
                    </a:p>
                  </a:txBody>
                  <a:tcPr marL="12700" marR="12700" marT="127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b="0" i="0" u="none" strike="noStrike" dirty="0">
                          <a:solidFill>
                            <a:schemeClr val="tx1"/>
                          </a:solidFill>
                          <a:effectLst/>
                          <a:latin typeface="Calibri" charset="0"/>
                        </a:rPr>
                        <a:t>ppm</a:t>
                      </a:r>
                    </a:p>
                  </a:txBody>
                  <a:tcPr marL="12700" marR="12700" marT="127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b="0" i="0" u="none" strike="noStrike" dirty="0">
                          <a:solidFill>
                            <a:schemeClr val="tx1"/>
                          </a:solidFill>
                          <a:effectLst/>
                          <a:latin typeface="Calibri" charset="0"/>
                        </a:rPr>
                        <a:t> </a:t>
                      </a:r>
                    </a:p>
                  </a:txBody>
                  <a:tcPr marL="12700" marR="12700" marT="127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1562">
                <a:tc>
                  <a:txBody>
                    <a:bodyPr/>
                    <a:lstStyle/>
                    <a:p>
                      <a:pPr algn="l" fontAlgn="b"/>
                      <a:r>
                        <a:rPr lang="en-US" sz="1800" b="0" i="0" u="none" strike="noStrike">
                          <a:solidFill>
                            <a:schemeClr val="tx1"/>
                          </a:solidFill>
                          <a:effectLst/>
                          <a:latin typeface="Calibri" charset="0"/>
                        </a:rPr>
                        <a:t>Run</a:t>
                      </a:r>
                    </a:p>
                  </a:txBody>
                  <a:tcPr marL="12700" marR="12700" marT="127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b="0" i="0" u="none" strike="noStrike" dirty="0">
                          <a:solidFill>
                            <a:schemeClr val="tx1"/>
                          </a:solidFill>
                          <a:effectLst/>
                          <a:latin typeface="Calibri" charset="0"/>
                        </a:rPr>
                        <a:t>energy</a:t>
                      </a:r>
                    </a:p>
                  </a:txBody>
                  <a:tcPr marL="12700" marR="12700" marT="127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b="0" i="0" u="none" strike="noStrike" dirty="0">
                          <a:solidFill>
                            <a:schemeClr val="tx1"/>
                          </a:solidFill>
                          <a:effectLst/>
                          <a:latin typeface="Calibri" charset="0"/>
                        </a:rPr>
                        <a:t>current</a:t>
                      </a:r>
                    </a:p>
                  </a:txBody>
                  <a:tcPr marL="12700" marR="12700" marT="127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b="0" i="0" u="none" strike="noStrike" dirty="0" err="1">
                          <a:solidFill>
                            <a:schemeClr val="tx1"/>
                          </a:solidFill>
                          <a:effectLst/>
                          <a:latin typeface="Calibri" charset="0"/>
                        </a:rPr>
                        <a:t>dbcm</a:t>
                      </a:r>
                      <a:r>
                        <a:rPr lang="en-US" sz="1800" b="0" i="0" u="none" strike="noStrike" dirty="0">
                          <a:solidFill>
                            <a:schemeClr val="tx1"/>
                          </a:solidFill>
                          <a:effectLst/>
                          <a:latin typeface="Calibri" charset="0"/>
                        </a:rPr>
                        <a:t> 1MHz </a:t>
                      </a:r>
                      <a:r>
                        <a:rPr lang="en-US" sz="1800" b="0" i="0" u="none" strike="noStrike" dirty="0" err="1">
                          <a:solidFill>
                            <a:schemeClr val="tx1"/>
                          </a:solidFill>
                          <a:effectLst/>
                          <a:latin typeface="Calibri" charset="0"/>
                        </a:rPr>
                        <a:t>Aq</a:t>
                      </a:r>
                      <a:endParaRPr lang="en-US" sz="1800" b="0" i="0" u="none" strike="noStrike" dirty="0">
                        <a:solidFill>
                          <a:schemeClr val="tx1"/>
                        </a:solidFill>
                        <a:effectLst/>
                        <a:latin typeface="Calibri" charset="0"/>
                      </a:endParaRPr>
                    </a:p>
                  </a:txBody>
                  <a:tcPr marL="12700" marR="12700" marT="127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b="0" i="0" u="none" strike="noStrike" dirty="0" err="1">
                          <a:solidFill>
                            <a:schemeClr val="tx1"/>
                          </a:solidFill>
                          <a:effectLst/>
                          <a:latin typeface="Calibri" charset="0"/>
                        </a:rPr>
                        <a:t>dbcm</a:t>
                      </a:r>
                      <a:r>
                        <a:rPr lang="en-US" sz="1800" b="0" i="0" u="none" strike="noStrike" dirty="0">
                          <a:solidFill>
                            <a:schemeClr val="tx1"/>
                          </a:solidFill>
                          <a:effectLst/>
                          <a:latin typeface="Calibri" charset="0"/>
                        </a:rPr>
                        <a:t> </a:t>
                      </a:r>
                      <a:r>
                        <a:rPr lang="en-US" sz="1800" b="0" i="0" u="none" strike="noStrike" dirty="0" smtClean="0">
                          <a:solidFill>
                            <a:schemeClr val="tx1"/>
                          </a:solidFill>
                          <a:effectLst/>
                          <a:latin typeface="Calibri" charset="0"/>
                        </a:rPr>
                        <a:t>RMS </a:t>
                      </a:r>
                      <a:r>
                        <a:rPr lang="en-US" sz="1800" b="0" i="0" u="none" strike="noStrike" dirty="0" err="1" smtClean="0">
                          <a:solidFill>
                            <a:schemeClr val="tx1"/>
                          </a:solidFill>
                          <a:effectLst/>
                          <a:latin typeface="Calibri" charset="0"/>
                        </a:rPr>
                        <a:t>ps</a:t>
                      </a:r>
                      <a:r>
                        <a:rPr lang="en-US" sz="1800" b="0" i="0" u="none" strike="noStrike" dirty="0" smtClean="0">
                          <a:solidFill>
                            <a:schemeClr val="tx1"/>
                          </a:solidFill>
                          <a:effectLst/>
                          <a:latin typeface="Calibri" charset="0"/>
                        </a:rPr>
                        <a:t>=0</a:t>
                      </a:r>
                      <a:endParaRPr lang="en-US" sz="1800" b="0" i="0" u="none" strike="noStrike" dirty="0">
                        <a:solidFill>
                          <a:schemeClr val="tx1"/>
                        </a:solidFill>
                        <a:effectLst/>
                        <a:latin typeface="Calibri" charset="0"/>
                      </a:endParaRPr>
                    </a:p>
                  </a:txBody>
                  <a:tcPr marL="12700" marR="12700" marT="127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b="0" i="0" u="none" strike="noStrike" dirty="0" err="1">
                          <a:solidFill>
                            <a:schemeClr val="tx1"/>
                          </a:solidFill>
                          <a:effectLst/>
                          <a:latin typeface="Calibri" charset="0"/>
                        </a:rPr>
                        <a:t>dbcm</a:t>
                      </a:r>
                      <a:r>
                        <a:rPr lang="en-US" sz="1800" b="0" i="0" u="none" strike="noStrike" dirty="0">
                          <a:solidFill>
                            <a:schemeClr val="tx1"/>
                          </a:solidFill>
                          <a:effectLst/>
                          <a:latin typeface="Calibri" charset="0"/>
                        </a:rPr>
                        <a:t> RMS</a:t>
                      </a:r>
                    </a:p>
                  </a:txBody>
                  <a:tcPr marL="12700" marR="12700" marT="127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b="0" i="0" u="none" strike="noStrike" dirty="0">
                          <a:solidFill>
                            <a:schemeClr val="tx1"/>
                          </a:solidFill>
                          <a:effectLst/>
                          <a:latin typeface="Calibri" charset="0"/>
                        </a:rPr>
                        <a:t>notes</a:t>
                      </a:r>
                    </a:p>
                  </a:txBody>
                  <a:tcPr marL="12700" marR="12700" marT="127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1562">
                <a:tc>
                  <a:txBody>
                    <a:bodyPr/>
                    <a:lstStyle/>
                    <a:p>
                      <a:pPr algn="r" fontAlgn="b"/>
                      <a:r>
                        <a:rPr lang="en-US" sz="1800" b="0" i="0" u="none" strike="noStrike">
                          <a:solidFill>
                            <a:schemeClr val="tx1"/>
                          </a:solidFill>
                          <a:effectLst/>
                          <a:latin typeface="Calibri" charset="0"/>
                        </a:rPr>
                        <a:t>2333</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effectLst/>
                          <a:latin typeface="Calibri" charset="0"/>
                        </a:rPr>
                        <a:t>4.4</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chemeClr val="tx1"/>
                          </a:solidFill>
                          <a:effectLst/>
                          <a:latin typeface="Calibri" charset="0"/>
                        </a:rPr>
                        <a:t>12</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i="0" u="none" strike="noStrike" dirty="0">
                          <a:solidFill>
                            <a:srgbClr val="FFFF00"/>
                          </a:solidFill>
                          <a:effectLst/>
                          <a:latin typeface="Calibri" charset="0"/>
                        </a:rPr>
                        <a:t>62.64</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effectLst/>
                          <a:latin typeface="Calibri" charset="0"/>
                        </a:rPr>
                        <a:t>493.9</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effectLst/>
                          <a:latin typeface="Calibri" charset="0"/>
                        </a:rPr>
                        <a:t>576.4</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a:solidFill>
                            <a:schemeClr val="tx1"/>
                          </a:solidFill>
                          <a:effectLst/>
                          <a:latin typeface="Calibri" charset="0"/>
                        </a:rPr>
                        <a:t>IHWP out</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1562">
                <a:tc>
                  <a:txBody>
                    <a:bodyPr/>
                    <a:lstStyle/>
                    <a:p>
                      <a:pPr algn="r" fontAlgn="b"/>
                      <a:r>
                        <a:rPr lang="en-US" sz="1800" b="0" i="0" u="none" strike="noStrike">
                          <a:solidFill>
                            <a:schemeClr val="tx1"/>
                          </a:solidFill>
                          <a:effectLst/>
                          <a:latin typeface="Calibri" charset="0"/>
                        </a:rPr>
                        <a:t>2358</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effectLst/>
                          <a:latin typeface="Calibri" charset="0"/>
                        </a:rPr>
                        <a:t>8.8</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effectLst/>
                          <a:latin typeface="Calibri" charset="0"/>
                        </a:rPr>
                        <a:t>13.7</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i="0" u="none" strike="noStrike" dirty="0">
                          <a:solidFill>
                            <a:srgbClr val="FFFF00"/>
                          </a:solidFill>
                          <a:effectLst/>
                          <a:latin typeface="Calibri" charset="0"/>
                        </a:rPr>
                        <a:t>44.7</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effectLst/>
                          <a:latin typeface="Calibri" charset="0"/>
                        </a:rPr>
                        <a:t>309.1</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effectLst/>
                          <a:latin typeface="Calibri" charset="0"/>
                        </a:rPr>
                        <a:t>428.6</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a:solidFill>
                            <a:schemeClr val="tx1"/>
                          </a:solidFill>
                          <a:effectLst/>
                          <a:latin typeface="Calibri" charset="0"/>
                        </a:rPr>
                        <a:t>IHWP out</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1562">
                <a:tc>
                  <a:txBody>
                    <a:bodyPr/>
                    <a:lstStyle/>
                    <a:p>
                      <a:pPr algn="r" fontAlgn="b"/>
                      <a:r>
                        <a:rPr lang="en-US" sz="1800" b="0" i="0" u="none" strike="noStrike">
                          <a:solidFill>
                            <a:schemeClr val="tx1"/>
                          </a:solidFill>
                          <a:effectLst/>
                          <a:latin typeface="Calibri" charset="0"/>
                        </a:rPr>
                        <a:t>2488</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effectLst/>
                          <a:latin typeface="Calibri" charset="0"/>
                        </a:rPr>
                        <a:t>8.8</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effectLst/>
                          <a:latin typeface="Calibri" charset="0"/>
                        </a:rPr>
                        <a:t>60</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i="0" u="none" strike="noStrike" dirty="0">
                          <a:solidFill>
                            <a:srgbClr val="FFFF00"/>
                          </a:solidFill>
                          <a:effectLst/>
                          <a:latin typeface="Calibri" charset="0"/>
                        </a:rPr>
                        <a:t>30.79</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effectLst/>
                          <a:latin typeface="Calibri" charset="0"/>
                        </a:rPr>
                        <a:t>121.9</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effectLst/>
                          <a:latin typeface="Calibri" charset="0"/>
                        </a:rPr>
                        <a:t>326.8</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a:solidFill>
                            <a:schemeClr val="tx1"/>
                          </a:solidFill>
                          <a:effectLst/>
                          <a:latin typeface="Calibri" charset="0"/>
                        </a:rPr>
                        <a:t>IHWP in</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1562">
                <a:tc>
                  <a:txBody>
                    <a:bodyPr/>
                    <a:lstStyle/>
                    <a:p>
                      <a:pPr algn="r" fontAlgn="b"/>
                      <a:r>
                        <a:rPr lang="en-US" sz="1800" b="0" i="0" u="none" strike="noStrike">
                          <a:solidFill>
                            <a:schemeClr val="tx1"/>
                          </a:solidFill>
                          <a:effectLst/>
                          <a:latin typeface="Calibri" charset="0"/>
                        </a:rPr>
                        <a:t>2494</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chemeClr val="tx1"/>
                          </a:solidFill>
                          <a:effectLst/>
                          <a:latin typeface="Calibri" charset="0"/>
                        </a:rPr>
                        <a:t>8.8</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effectLst/>
                          <a:latin typeface="Calibri" charset="0"/>
                        </a:rPr>
                        <a:t>45</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i="0" u="none" strike="noStrike" dirty="0">
                          <a:solidFill>
                            <a:srgbClr val="FFFF00"/>
                          </a:solidFill>
                          <a:effectLst/>
                          <a:latin typeface="Calibri" charset="0"/>
                        </a:rPr>
                        <a:t>25.37</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effectLst/>
                          <a:latin typeface="Calibri" charset="0"/>
                        </a:rPr>
                        <a:t>117.7</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effectLst/>
                          <a:latin typeface="Calibri" charset="0"/>
                        </a:rPr>
                        <a:t>317</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a:solidFill>
                            <a:schemeClr val="tx1"/>
                          </a:solidFill>
                          <a:effectLst/>
                          <a:latin typeface="Calibri" charset="0"/>
                        </a:rPr>
                        <a:t>IHWP in</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1562">
                <a:tc>
                  <a:txBody>
                    <a:bodyPr/>
                    <a:lstStyle/>
                    <a:p>
                      <a:pPr algn="r" fontAlgn="b"/>
                      <a:r>
                        <a:rPr lang="en-US" sz="1800" b="0" i="0" u="none" strike="noStrike" dirty="0">
                          <a:solidFill>
                            <a:schemeClr val="tx1"/>
                          </a:solidFill>
                          <a:effectLst/>
                          <a:latin typeface="Calibri" charset="0"/>
                        </a:rPr>
                        <a:t>2498</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chemeClr val="tx1"/>
                          </a:solidFill>
                          <a:effectLst/>
                          <a:latin typeface="Calibri" charset="0"/>
                        </a:rPr>
                        <a:t>8.8</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chemeClr val="tx1"/>
                          </a:solidFill>
                          <a:effectLst/>
                          <a:latin typeface="Calibri" charset="0"/>
                        </a:rPr>
                        <a:t>45</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i="0" u="none" strike="noStrike" dirty="0">
                          <a:solidFill>
                            <a:srgbClr val="FFFF00"/>
                          </a:solidFill>
                          <a:effectLst/>
                          <a:latin typeface="Calibri" charset="0"/>
                        </a:rPr>
                        <a:t>42.7</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effectLst/>
                          <a:latin typeface="Calibri" charset="0"/>
                        </a:rPr>
                        <a:t>116</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chemeClr val="tx1"/>
                          </a:solidFill>
                          <a:effectLst/>
                          <a:latin typeface="Calibri" charset="0"/>
                        </a:rPr>
                        <a:t>314</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a:solidFill>
                            <a:schemeClr val="tx1"/>
                          </a:solidFill>
                          <a:effectLst/>
                          <a:latin typeface="Calibri" charset="0"/>
                        </a:rPr>
                        <a:t>IHWP in</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083">
                <a:tc>
                  <a:txBody>
                    <a:bodyPr/>
                    <a:lstStyle/>
                    <a:p>
                      <a:pPr algn="l" fontAlgn="b"/>
                      <a:r>
                        <a:rPr lang="en-US" sz="1800" b="0" i="0" u="none" strike="noStrike" dirty="0">
                          <a:solidFill>
                            <a:schemeClr val="tx1"/>
                          </a:solidFill>
                          <a:effectLst/>
                          <a:latin typeface="Calibri" charset="0"/>
                        </a:rPr>
                        <a:t>Run</a:t>
                      </a:r>
                    </a:p>
                  </a:txBody>
                  <a:tcPr marL="12700" marR="12700" marT="127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b="0" i="0" u="none" strike="noStrike">
                          <a:solidFill>
                            <a:schemeClr val="tx1"/>
                          </a:solidFill>
                          <a:effectLst/>
                          <a:latin typeface="Calibri" charset="0"/>
                        </a:rPr>
                        <a:t>energy</a:t>
                      </a:r>
                    </a:p>
                  </a:txBody>
                  <a:tcPr marL="12700" marR="12700" marT="127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b="0" i="0" u="none" strike="noStrike">
                          <a:solidFill>
                            <a:schemeClr val="tx1"/>
                          </a:solidFill>
                          <a:effectLst/>
                          <a:latin typeface="Calibri" charset="0"/>
                        </a:rPr>
                        <a:t>current</a:t>
                      </a:r>
                    </a:p>
                  </a:txBody>
                  <a:tcPr marL="12700" marR="12700" marT="127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b="0" i="0" u="none" strike="noStrike" dirty="0" err="1" smtClean="0">
                          <a:solidFill>
                            <a:schemeClr val="tx1"/>
                          </a:solidFill>
                          <a:effectLst/>
                          <a:latin typeface="Calibri" charset="0"/>
                        </a:rPr>
                        <a:t>Inj</a:t>
                      </a:r>
                      <a:r>
                        <a:rPr lang="en-US" sz="1800" b="0" i="0" u="none" strike="noStrike" dirty="0" smtClean="0">
                          <a:solidFill>
                            <a:schemeClr val="tx1"/>
                          </a:solidFill>
                          <a:effectLst/>
                          <a:latin typeface="Calibri" charset="0"/>
                        </a:rPr>
                        <a:t> </a:t>
                      </a:r>
                      <a:r>
                        <a:rPr lang="en-US" sz="1800" b="0" i="0" u="none" strike="noStrike" dirty="0" err="1">
                          <a:solidFill>
                            <a:schemeClr val="tx1"/>
                          </a:solidFill>
                          <a:effectLst/>
                          <a:latin typeface="Calibri" charset="0"/>
                        </a:rPr>
                        <a:t>bcm</a:t>
                      </a:r>
                      <a:r>
                        <a:rPr lang="en-US" sz="1800" b="0" i="0" u="none" strike="noStrike" dirty="0">
                          <a:solidFill>
                            <a:schemeClr val="tx1"/>
                          </a:solidFill>
                          <a:effectLst/>
                          <a:latin typeface="Calibri" charset="0"/>
                        </a:rPr>
                        <a:t>  </a:t>
                      </a:r>
                      <a:r>
                        <a:rPr lang="en-US" sz="1800" b="0" i="0" u="none" strike="noStrike" dirty="0" err="1">
                          <a:solidFill>
                            <a:schemeClr val="tx1"/>
                          </a:solidFill>
                          <a:effectLst/>
                          <a:latin typeface="Calibri" charset="0"/>
                        </a:rPr>
                        <a:t>Aq</a:t>
                      </a:r>
                      <a:endParaRPr lang="en-US" sz="1800" b="0" i="0" u="none" strike="noStrike" dirty="0">
                        <a:solidFill>
                          <a:schemeClr val="tx1"/>
                        </a:solidFill>
                        <a:effectLst/>
                        <a:latin typeface="Calibri" charset="0"/>
                      </a:endParaRPr>
                    </a:p>
                  </a:txBody>
                  <a:tcPr marL="12700" marR="12700" marT="127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b="0" i="0" u="none" strike="noStrike" dirty="0" err="1" smtClean="0">
                          <a:solidFill>
                            <a:schemeClr val="tx1"/>
                          </a:solidFill>
                          <a:effectLst/>
                          <a:latin typeface="Calibri" charset="0"/>
                        </a:rPr>
                        <a:t>injbcm</a:t>
                      </a:r>
                      <a:r>
                        <a:rPr lang="en-US" sz="1800" b="0" i="0" u="none" strike="noStrike" dirty="0" smtClean="0">
                          <a:solidFill>
                            <a:schemeClr val="tx1"/>
                          </a:solidFill>
                          <a:effectLst/>
                          <a:latin typeface="Calibri" charset="0"/>
                        </a:rPr>
                        <a:t> </a:t>
                      </a:r>
                      <a:r>
                        <a:rPr lang="en-US" sz="1800" b="0" i="0" u="none" strike="noStrike" dirty="0">
                          <a:solidFill>
                            <a:schemeClr val="tx1"/>
                          </a:solidFill>
                          <a:effectLst/>
                          <a:latin typeface="Calibri" charset="0"/>
                        </a:rPr>
                        <a:t>RMS </a:t>
                      </a:r>
                      <a:r>
                        <a:rPr lang="en-US" sz="1800" b="0" i="0" u="none" strike="noStrike" dirty="0" err="1">
                          <a:solidFill>
                            <a:schemeClr val="tx1"/>
                          </a:solidFill>
                          <a:effectLst/>
                          <a:latin typeface="Calibri" charset="0"/>
                        </a:rPr>
                        <a:t>ps</a:t>
                      </a:r>
                      <a:r>
                        <a:rPr lang="en-US" sz="1800" b="0" i="0" u="none" strike="noStrike" dirty="0">
                          <a:solidFill>
                            <a:schemeClr val="tx1"/>
                          </a:solidFill>
                          <a:effectLst/>
                          <a:latin typeface="Calibri" charset="0"/>
                        </a:rPr>
                        <a:t>=0</a:t>
                      </a:r>
                    </a:p>
                  </a:txBody>
                  <a:tcPr marL="12700" marR="12700" marT="127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b="0" i="0" u="none" strike="noStrike" dirty="0" err="1" smtClean="0">
                          <a:solidFill>
                            <a:schemeClr val="tx1"/>
                          </a:solidFill>
                          <a:effectLst/>
                          <a:latin typeface="Calibri" charset="0"/>
                        </a:rPr>
                        <a:t>Inj</a:t>
                      </a:r>
                      <a:r>
                        <a:rPr lang="en-US" sz="1800" b="0" i="0" u="none" strike="noStrike" dirty="0" smtClean="0">
                          <a:solidFill>
                            <a:schemeClr val="tx1"/>
                          </a:solidFill>
                          <a:effectLst/>
                          <a:latin typeface="Calibri" charset="0"/>
                        </a:rPr>
                        <a:t> </a:t>
                      </a:r>
                      <a:r>
                        <a:rPr lang="en-US" sz="1800" b="0" i="0" u="none" strike="noStrike" dirty="0" err="1" smtClean="0">
                          <a:solidFill>
                            <a:schemeClr val="tx1"/>
                          </a:solidFill>
                          <a:effectLst/>
                          <a:latin typeface="Calibri" charset="0"/>
                        </a:rPr>
                        <a:t>bcm</a:t>
                      </a:r>
                      <a:r>
                        <a:rPr lang="en-US" sz="1800" b="0" i="0" u="none" strike="noStrike" dirty="0" smtClean="0">
                          <a:solidFill>
                            <a:schemeClr val="tx1"/>
                          </a:solidFill>
                          <a:effectLst/>
                          <a:latin typeface="Calibri" charset="0"/>
                        </a:rPr>
                        <a:t> </a:t>
                      </a:r>
                      <a:r>
                        <a:rPr lang="en-US" sz="1800" b="0" i="0" u="none" strike="noStrike" dirty="0">
                          <a:solidFill>
                            <a:schemeClr val="tx1"/>
                          </a:solidFill>
                          <a:effectLst/>
                          <a:latin typeface="Calibri" charset="0"/>
                        </a:rPr>
                        <a:t>RMS</a:t>
                      </a:r>
                    </a:p>
                  </a:txBody>
                  <a:tcPr marL="12700" marR="12700" marT="127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b="0" i="0" u="none" strike="noStrike" dirty="0">
                          <a:solidFill>
                            <a:schemeClr val="tx1"/>
                          </a:solidFill>
                          <a:effectLst/>
                          <a:latin typeface="Calibri" charset="0"/>
                        </a:rPr>
                        <a:t> </a:t>
                      </a:r>
                    </a:p>
                  </a:txBody>
                  <a:tcPr marL="12700" marR="12700" marT="127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1562">
                <a:tc>
                  <a:txBody>
                    <a:bodyPr/>
                    <a:lstStyle/>
                    <a:p>
                      <a:pPr algn="r" fontAlgn="b"/>
                      <a:r>
                        <a:rPr lang="en-US" sz="1800" b="0" i="0" u="none" strike="noStrike" dirty="0">
                          <a:solidFill>
                            <a:schemeClr val="tx1"/>
                          </a:solidFill>
                          <a:effectLst/>
                          <a:latin typeface="Calibri" charset="0"/>
                        </a:rPr>
                        <a:t>1905</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chemeClr val="tx1"/>
                          </a:solidFill>
                          <a:effectLst/>
                          <a:latin typeface="Calibri" charset="0"/>
                        </a:rPr>
                        <a:t>8.8</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effectLst/>
                          <a:latin typeface="Calibri" charset="0"/>
                        </a:rPr>
                        <a:t>60</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i="0" u="none" strike="noStrike" dirty="0" smtClean="0">
                          <a:solidFill>
                            <a:srgbClr val="FFFF00"/>
                          </a:solidFill>
                          <a:effectLst/>
                          <a:latin typeface="Calibri" charset="0"/>
                        </a:rPr>
                        <a:t>-0.7</a:t>
                      </a:r>
                      <a:endParaRPr lang="en-US" sz="1800" b="1" i="0" u="none" strike="noStrike" dirty="0">
                        <a:solidFill>
                          <a:srgbClr val="FFFF00"/>
                        </a:solidFill>
                        <a:effectLst/>
                        <a:latin typeface="Calibri"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1800" b="0" i="0" u="none" strike="noStrike" dirty="0">
                        <a:solidFill>
                          <a:schemeClr val="tx1"/>
                        </a:solidFill>
                        <a:effectLst/>
                        <a:latin typeface="Calibri"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smtClean="0">
                          <a:solidFill>
                            <a:schemeClr val="tx1"/>
                          </a:solidFill>
                          <a:effectLst/>
                          <a:latin typeface="Calibri" charset="0"/>
                        </a:rPr>
                        <a:t>223.9</a:t>
                      </a:r>
                      <a:endParaRPr lang="en-US" sz="1800" b="0" i="0" u="none" strike="noStrike" dirty="0">
                        <a:solidFill>
                          <a:schemeClr val="tx1"/>
                        </a:solidFill>
                        <a:effectLst/>
                        <a:latin typeface="Calibri"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a:solidFill>
                            <a:schemeClr val="tx1"/>
                          </a:solidFill>
                          <a:effectLst/>
                          <a:latin typeface="Calibri" charset="0"/>
                        </a:rPr>
                        <a:t>IHWP in</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40200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2533" y="171706"/>
            <a:ext cx="8610600" cy="1293028"/>
          </a:xfrm>
        </p:spPr>
        <p:txBody>
          <a:bodyPr/>
          <a:lstStyle/>
          <a:p>
            <a:r>
              <a:rPr lang="en-US" dirty="0" smtClean="0"/>
              <a:t>BCM Resolution</a:t>
            </a:r>
            <a:endParaRPr lang="en-US" dirty="0"/>
          </a:p>
        </p:txBody>
      </p:sp>
      <p:sp>
        <p:nvSpPr>
          <p:cNvPr id="3" name="Content Placeholder 2"/>
          <p:cNvSpPr>
            <a:spLocks noGrp="1"/>
          </p:cNvSpPr>
          <p:nvPr>
            <p:ph idx="1"/>
          </p:nvPr>
        </p:nvSpPr>
        <p:spPr>
          <a:xfrm>
            <a:off x="118533" y="1464734"/>
            <a:ext cx="12073467" cy="5101085"/>
          </a:xfrm>
        </p:spPr>
        <p:txBody>
          <a:bodyPr>
            <a:normAutofit/>
          </a:bodyPr>
          <a:lstStyle/>
          <a:p>
            <a:r>
              <a:rPr lang="en-US" sz="2400" dirty="0"/>
              <a:t>1MHz </a:t>
            </a:r>
            <a:r>
              <a:rPr lang="en-US" sz="2400" dirty="0" err="1"/>
              <a:t>Bcm’s</a:t>
            </a:r>
            <a:r>
              <a:rPr lang="en-US" sz="2400" dirty="0"/>
              <a:t> behave well most of the time  and </a:t>
            </a:r>
            <a:r>
              <a:rPr lang="en-US" sz="2400" b="1" dirty="0">
                <a:solidFill>
                  <a:srgbClr val="FF0000"/>
                </a:solidFill>
              </a:rPr>
              <a:t>resolution looks </a:t>
            </a:r>
            <a:r>
              <a:rPr lang="en-US" sz="2400" b="1" dirty="0" smtClean="0">
                <a:solidFill>
                  <a:srgbClr val="FF0000"/>
                </a:solidFill>
              </a:rPr>
              <a:t>good</a:t>
            </a:r>
            <a:endParaRPr lang="en-US" sz="2400" dirty="0" smtClean="0">
              <a:solidFill>
                <a:srgbClr val="FF0000"/>
              </a:solidFill>
            </a:endParaRPr>
          </a:p>
          <a:p>
            <a:r>
              <a:rPr lang="en-US" sz="2400" dirty="0" smtClean="0"/>
              <a:t>Resolution of 1 MHz system improves with higher current and improves with higher frequency</a:t>
            </a:r>
          </a:p>
          <a:p>
            <a:r>
              <a:rPr lang="en-US" sz="2400" dirty="0" smtClean="0"/>
              <a:t>Resolution can be assessed from double difference widths of upstream and downstream 1MHz </a:t>
            </a:r>
            <a:r>
              <a:rPr lang="en-US" sz="2400" dirty="0" err="1" smtClean="0"/>
              <a:t>bcms</a:t>
            </a:r>
            <a:endParaRPr lang="en-US" sz="2400" dirty="0" smtClean="0"/>
          </a:p>
          <a:p>
            <a:pPr lvl="1"/>
            <a:r>
              <a:rPr lang="en-US" sz="2400" dirty="0" smtClean="0"/>
              <a:t>For 120Hz, at 12uA, we have a resolution of ~43ppm</a:t>
            </a:r>
          </a:p>
          <a:p>
            <a:pPr lvl="1"/>
            <a:r>
              <a:rPr lang="en-US" sz="2400" dirty="0" smtClean="0"/>
              <a:t>For 30Hz, at 60uA, we have a resolution of ~11ppm</a:t>
            </a:r>
          </a:p>
          <a:p>
            <a:r>
              <a:rPr lang="en-US" sz="2400" dirty="0" smtClean="0"/>
              <a:t>Resolution measurement can be independently checked using the SAMs</a:t>
            </a:r>
          </a:p>
          <a:p>
            <a:pPr lvl="1"/>
            <a:r>
              <a:rPr lang="en-US" sz="2400" dirty="0" smtClean="0"/>
              <a:t>For 30Hz, 20uA, we have a resolution of  ~30ppm</a:t>
            </a:r>
          </a:p>
          <a:p>
            <a:pPr lvl="1"/>
            <a:r>
              <a:rPr lang="en-US" sz="2400" dirty="0" smtClean="0"/>
              <a:t>For 30Hz, 45uA, we have a resolution of ~13ppm</a:t>
            </a:r>
          </a:p>
          <a:p>
            <a:pPr marL="0" indent="0" algn="ctr">
              <a:buNone/>
            </a:pPr>
            <a:r>
              <a:rPr lang="en-US" sz="2600" b="1" dirty="0" smtClean="0">
                <a:solidFill>
                  <a:srgbClr val="FF0000"/>
                </a:solidFill>
              </a:rPr>
              <a:t>This is sufficient </a:t>
            </a:r>
            <a:r>
              <a:rPr lang="en-US" sz="2600" b="1" dirty="0" err="1" smtClean="0">
                <a:solidFill>
                  <a:srgbClr val="FF0000"/>
                </a:solidFill>
              </a:rPr>
              <a:t>bcm</a:t>
            </a:r>
            <a:r>
              <a:rPr lang="en-US" sz="2600" b="1" dirty="0" smtClean="0">
                <a:solidFill>
                  <a:srgbClr val="FF0000"/>
                </a:solidFill>
              </a:rPr>
              <a:t> resolution for PREXII </a:t>
            </a:r>
            <a:r>
              <a:rPr lang="en-US" sz="2600" dirty="0" smtClean="0">
                <a:solidFill>
                  <a:srgbClr val="FF0000"/>
                </a:solidFill>
              </a:rPr>
              <a:t>(&gt;70uA, 120Hz)</a:t>
            </a:r>
          </a:p>
          <a:p>
            <a:endParaRPr lang="en-US" dirty="0"/>
          </a:p>
        </p:txBody>
      </p:sp>
    </p:spTree>
    <p:extLst>
      <p:ext uri="{BB962C8B-B14F-4D97-AF65-F5344CB8AC3E}">
        <p14:creationId xmlns:p14="http://schemas.microsoft.com/office/powerpoint/2010/main" val="15442262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638" y="501211"/>
            <a:ext cx="10049134" cy="1080938"/>
          </a:xfrm>
        </p:spPr>
        <p:txBody>
          <a:bodyPr/>
          <a:lstStyle/>
          <a:p>
            <a:r>
              <a:rPr lang="en-US" dirty="0" smtClean="0"/>
              <a:t>BCM 1MHz noise from SAMs </a:t>
            </a:r>
            <a:r>
              <a:rPr lang="en-US" sz="1800" dirty="0" smtClean="0"/>
              <a:t> </a:t>
            </a:r>
            <a:endParaRPr lang="en-US" sz="1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77663580"/>
              </p:ext>
            </p:extLst>
          </p:nvPr>
        </p:nvGraphicFramePr>
        <p:xfrm>
          <a:off x="4379801" y="1967941"/>
          <a:ext cx="7502783" cy="1435100"/>
        </p:xfrm>
        <a:graphic>
          <a:graphicData uri="http://schemas.openxmlformats.org/drawingml/2006/table">
            <a:tbl>
              <a:tblPr/>
              <a:tblGrid>
                <a:gridCol w="6245091"/>
                <a:gridCol w="1257692"/>
              </a:tblGrid>
              <a:tr h="203200">
                <a:tc>
                  <a:txBody>
                    <a:bodyPr/>
                    <a:lstStyle/>
                    <a:p>
                      <a:pPr algn="l" fontAlgn="b"/>
                      <a:r>
                        <a:rPr lang="en-US" sz="1800" b="0" i="0" u="none" strike="noStrike">
                          <a:solidFill>
                            <a:schemeClr val="tx1"/>
                          </a:solidFill>
                          <a:effectLst/>
                          <a:latin typeface="Calibri" charset="0"/>
                        </a:rPr>
                        <a:t>regressed after reanalysis with pairsynch normal maxevent 5000</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smtClean="0">
                          <a:solidFill>
                            <a:schemeClr val="tx1"/>
                          </a:solidFill>
                          <a:effectLst/>
                          <a:latin typeface="Calibri" charset="0"/>
                        </a:rPr>
                        <a:t>RMS ppm</a:t>
                      </a:r>
                      <a:endParaRPr lang="en-US" sz="1800" b="0" i="0" u="none" strike="noStrike" dirty="0">
                        <a:solidFill>
                          <a:schemeClr val="tx1"/>
                        </a:solidFill>
                        <a:effectLst/>
                        <a:latin typeface="Calibri"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200">
                <a:tc>
                  <a:txBody>
                    <a:bodyPr/>
                    <a:lstStyle/>
                    <a:p>
                      <a:pPr algn="l" fontAlgn="b"/>
                      <a:r>
                        <a:rPr lang="en-US" sz="1800" b="0" i="0" u="none" strike="noStrike" dirty="0" smtClean="0">
                          <a:solidFill>
                            <a:schemeClr val="tx1"/>
                          </a:solidFill>
                          <a:effectLst/>
                          <a:latin typeface="Calibri" charset="0"/>
                        </a:rPr>
                        <a:t>(asym_bcm3-asymbcm4)/</a:t>
                      </a:r>
                      <a:r>
                        <a:rPr lang="en-US" sz="1800" b="0" i="0" u="none" strike="noStrike" dirty="0" err="1" smtClean="0">
                          <a:solidFill>
                            <a:schemeClr val="tx1"/>
                          </a:solidFill>
                          <a:effectLst/>
                          <a:latin typeface="Calibri" charset="0"/>
                        </a:rPr>
                        <a:t>sqrt</a:t>
                      </a:r>
                      <a:r>
                        <a:rPr lang="en-US" sz="1800" b="0" i="0" u="none" strike="noStrike" dirty="0" smtClean="0">
                          <a:solidFill>
                            <a:schemeClr val="tx1"/>
                          </a:solidFill>
                          <a:effectLst/>
                          <a:latin typeface="Calibri" charset="0"/>
                        </a:rPr>
                        <a:t>(2)</a:t>
                      </a:r>
                      <a:endParaRPr lang="en-US" sz="1800" b="0" i="0" u="none" strike="noStrike" dirty="0">
                        <a:solidFill>
                          <a:schemeClr val="tx1"/>
                        </a:solidFill>
                        <a:effectLst/>
                        <a:latin typeface="Calibri"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smtClean="0">
                          <a:solidFill>
                            <a:schemeClr val="tx1"/>
                          </a:solidFill>
                          <a:effectLst/>
                          <a:latin typeface="Calibri" charset="0"/>
                        </a:rPr>
                        <a:t>25.1</a:t>
                      </a:r>
                      <a:endParaRPr lang="en-US" sz="1800" b="0" i="0" u="none" strike="noStrike" dirty="0">
                        <a:solidFill>
                          <a:schemeClr val="tx1"/>
                        </a:solidFill>
                        <a:effectLst/>
                        <a:latin typeface="Calibri"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200">
                <a:tc>
                  <a:txBody>
                    <a:bodyPr/>
                    <a:lstStyle/>
                    <a:p>
                      <a:pPr algn="l" fontAlgn="b"/>
                      <a:r>
                        <a:rPr lang="en-US" sz="1800" b="0" i="0" u="none" strike="noStrike" dirty="0" smtClean="0">
                          <a:solidFill>
                            <a:schemeClr val="tx1"/>
                          </a:solidFill>
                          <a:effectLst/>
                          <a:latin typeface="Calibri" charset="0"/>
                        </a:rPr>
                        <a:t>reg_asym_n_blumi1+reg_asym_n_blumi5</a:t>
                      </a:r>
                      <a:endParaRPr lang="en-US" sz="1800" b="0" i="0" u="none" strike="noStrike" dirty="0">
                        <a:solidFill>
                          <a:schemeClr val="tx1"/>
                        </a:solidFill>
                        <a:effectLst/>
                        <a:latin typeface="Calibri"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chemeClr val="tx1"/>
                          </a:solidFill>
                          <a:effectLst/>
                          <a:latin typeface="Calibri" charset="0"/>
                        </a:rPr>
                        <a:t>250.2</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200">
                <a:tc>
                  <a:txBody>
                    <a:bodyPr/>
                    <a:lstStyle/>
                    <a:p>
                      <a:pPr algn="l" fontAlgn="b"/>
                      <a:r>
                        <a:rPr lang="en-US" sz="1800" b="0" i="0" u="none" strike="noStrike" dirty="0" smtClean="0">
                          <a:solidFill>
                            <a:schemeClr val="tx1"/>
                          </a:solidFill>
                          <a:effectLst/>
                          <a:latin typeface="Calibri" charset="0"/>
                        </a:rPr>
                        <a:t>reg_asym_n_blumi1-reg_asym_n_blumi5</a:t>
                      </a:r>
                      <a:endParaRPr lang="en-US" sz="1800" b="0" i="0" u="none" strike="noStrike" dirty="0">
                        <a:solidFill>
                          <a:schemeClr val="tx1"/>
                        </a:solidFill>
                        <a:effectLst/>
                        <a:latin typeface="Calibri"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chemeClr val="tx1"/>
                          </a:solidFill>
                          <a:effectLst/>
                          <a:latin typeface="Calibri" charset="0"/>
                        </a:rPr>
                        <a:t>243.8</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200">
                <a:tc>
                  <a:txBody>
                    <a:bodyPr/>
                    <a:lstStyle/>
                    <a:p>
                      <a:pPr algn="l" fontAlgn="b"/>
                      <a:r>
                        <a:rPr lang="pl-PL" sz="1800" b="0" i="0" u="none" strike="noStrike" dirty="0" err="1">
                          <a:solidFill>
                            <a:schemeClr val="tx1"/>
                          </a:solidFill>
                          <a:effectLst/>
                          <a:latin typeface="Calibri" charset="0"/>
                        </a:rPr>
                        <a:t>sqrt</a:t>
                      </a:r>
                      <a:r>
                        <a:rPr lang="pl-PL" sz="1800" b="0" i="0" u="none" strike="noStrike" dirty="0">
                          <a:solidFill>
                            <a:schemeClr val="tx1"/>
                          </a:solidFill>
                          <a:effectLst/>
                          <a:latin typeface="Calibri" charset="0"/>
                        </a:rPr>
                        <a:t>(</a:t>
                      </a:r>
                      <a:r>
                        <a:rPr lang="pl-PL" sz="1800" b="0" i="0" u="none" strike="noStrike" dirty="0" err="1">
                          <a:solidFill>
                            <a:schemeClr val="tx1"/>
                          </a:solidFill>
                          <a:effectLst/>
                          <a:latin typeface="Calibri" charset="0"/>
                        </a:rPr>
                        <a:t>pow</a:t>
                      </a:r>
                      <a:r>
                        <a:rPr lang="pl-PL" sz="1800" b="0" i="0" u="none" strike="noStrike" dirty="0">
                          <a:solidFill>
                            <a:schemeClr val="tx1"/>
                          </a:solidFill>
                          <a:effectLst/>
                          <a:latin typeface="Calibri" charset="0"/>
                        </a:rPr>
                        <a:t>(250.2,2)-</a:t>
                      </a:r>
                      <a:r>
                        <a:rPr lang="pl-PL" sz="1800" b="0" i="0" u="none" strike="noStrike" dirty="0" err="1">
                          <a:solidFill>
                            <a:schemeClr val="tx1"/>
                          </a:solidFill>
                          <a:effectLst/>
                          <a:latin typeface="Calibri" charset="0"/>
                        </a:rPr>
                        <a:t>pow</a:t>
                      </a:r>
                      <a:r>
                        <a:rPr lang="pl-PL" sz="1800" b="0" i="0" u="none" strike="noStrike" dirty="0">
                          <a:solidFill>
                            <a:schemeClr val="tx1"/>
                          </a:solidFill>
                          <a:effectLst/>
                          <a:latin typeface="Calibri" charset="0"/>
                        </a:rPr>
                        <a:t>(243.8,2</a:t>
                      </a:r>
                      <a:r>
                        <a:rPr lang="pl-PL" sz="1800" b="0" i="0" u="none" strike="noStrike" dirty="0" smtClean="0">
                          <a:solidFill>
                            <a:schemeClr val="tx1"/>
                          </a:solidFill>
                          <a:effectLst/>
                          <a:latin typeface="Calibri" charset="0"/>
                        </a:rPr>
                        <a:t>))/2</a:t>
                      </a:r>
                      <a:endParaRPr lang="pl-PL" sz="1800" b="0" i="0" u="none" strike="noStrike" dirty="0">
                        <a:solidFill>
                          <a:schemeClr val="tx1"/>
                        </a:solidFill>
                        <a:effectLst/>
                        <a:latin typeface="Calibri"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smtClean="0">
                          <a:solidFill>
                            <a:schemeClr val="tx1"/>
                          </a:solidFill>
                          <a:effectLst/>
                          <a:latin typeface="Calibri" charset="0"/>
                        </a:rPr>
                        <a:t>28.1</a:t>
                      </a:r>
                      <a:endParaRPr lang="en-US" sz="1800" b="0" i="0" u="none" strike="noStrike" dirty="0">
                        <a:solidFill>
                          <a:schemeClr val="tx1"/>
                        </a:solidFill>
                        <a:effectLst/>
                        <a:latin typeface="Calibri"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a:xfrm>
            <a:off x="8613572" y="386183"/>
            <a:ext cx="2743200" cy="365125"/>
          </a:xfrm>
        </p:spPr>
        <p:txBody>
          <a:bodyPr/>
          <a:lstStyle/>
          <a:p>
            <a:fld id="{43501A23-699D-E54A-880F-10546E2E3E8D}" type="slidenum">
              <a:rPr lang="en-US" smtClean="0"/>
              <a:t>21</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939" y="3546258"/>
            <a:ext cx="2398813" cy="164350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7224" y="5293306"/>
            <a:ext cx="1883308" cy="126009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07" y="5293306"/>
            <a:ext cx="1868696" cy="1279591"/>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274701" y="2102505"/>
                <a:ext cx="1907766" cy="287964"/>
              </a:xfrm>
              <a:prstGeom prst="rect">
                <a:avLst/>
              </a:prstGeom>
              <a:noFill/>
            </p:spPr>
            <p:txBody>
              <a:bodyPr wrap="none" lIns="0" tIns="0" rIns="0" bIns="0" rtlCol="0">
                <a:spAutoFit/>
              </a:bodyPr>
              <a:lstStyle/>
              <a:p>
                <a14:m>
                  <m:oMath xmlns:m="http://schemas.openxmlformats.org/officeDocument/2006/math">
                    <m:sSubSup>
                      <m:sSubSupPr>
                        <m:ctrlPr>
                          <a:rPr lang="el-GR" i="1" smtClean="0">
                            <a:latin typeface="Cambria Math" charset="0"/>
                          </a:rPr>
                        </m:ctrlPr>
                      </m:sSubSupPr>
                      <m:e>
                        <m:r>
                          <a:rPr lang="el-GR" i="1" smtClean="0">
                            <a:latin typeface="Cambria Math" charset="0"/>
                            <a:ea typeface="Cambria Math" charset="0"/>
                            <a:cs typeface="Cambria Math" charset="0"/>
                          </a:rPr>
                          <m:t>𝜎</m:t>
                        </m:r>
                      </m:e>
                      <m:sub>
                        <m:r>
                          <a:rPr lang="en-US" b="0" i="1" smtClean="0">
                            <a:latin typeface="Cambria Math" charset="0"/>
                          </a:rPr>
                          <m:t>+</m:t>
                        </m:r>
                      </m:sub>
                      <m:sup>
                        <m:r>
                          <a:rPr lang="en-US" b="0" i="1" smtClean="0">
                            <a:latin typeface="Cambria Math" charset="0"/>
                          </a:rPr>
                          <m:t>2</m:t>
                        </m:r>
                      </m:sup>
                    </m:sSubSup>
                    <m:r>
                      <a:rPr lang="el-GR" i="1" smtClean="0">
                        <a:latin typeface="Cambria Math" charset="0"/>
                      </a:rPr>
                      <m:t>=</m:t>
                    </m:r>
                    <m:sSubSup>
                      <m:sSubSupPr>
                        <m:ctrlPr>
                          <a:rPr lang="el-GR" i="1">
                            <a:latin typeface="Cambria Math" charset="0"/>
                          </a:rPr>
                        </m:ctrlPr>
                      </m:sSubSupPr>
                      <m:e>
                        <m:r>
                          <a:rPr lang="el-GR" i="1">
                            <a:latin typeface="Cambria Math" charset="0"/>
                            <a:ea typeface="Cambria Math" charset="0"/>
                            <a:cs typeface="Cambria Math" charset="0"/>
                          </a:rPr>
                          <m:t>𝜎</m:t>
                        </m:r>
                      </m:e>
                      <m:sub>
                        <m:r>
                          <a:rPr lang="en-US" b="0" i="1" smtClean="0">
                            <a:latin typeface="Cambria Math" charset="0"/>
                            <a:ea typeface="Cambria Math" charset="0"/>
                            <a:cs typeface="Cambria Math" charset="0"/>
                          </a:rPr>
                          <m:t>1</m:t>
                        </m:r>
                      </m:sub>
                      <m:sup>
                        <m:r>
                          <a:rPr lang="en-US" i="1">
                            <a:latin typeface="Cambria Math" charset="0"/>
                          </a:rPr>
                          <m:t>2</m:t>
                        </m:r>
                      </m:sup>
                    </m:sSubSup>
                  </m:oMath>
                </a14:m>
                <a:r>
                  <a:rPr lang="en-US" dirty="0" smtClean="0"/>
                  <a:t>+</a:t>
                </a:r>
                <a14:m>
                  <m:oMath xmlns:m="http://schemas.openxmlformats.org/officeDocument/2006/math">
                    <m:sSubSup>
                      <m:sSubSupPr>
                        <m:ctrlPr>
                          <a:rPr lang="el-GR" i="1">
                            <a:latin typeface="Cambria Math" charset="0"/>
                          </a:rPr>
                        </m:ctrlPr>
                      </m:sSubSupPr>
                      <m:e>
                        <m:r>
                          <a:rPr lang="el-GR" i="1">
                            <a:latin typeface="Cambria Math" charset="0"/>
                            <a:ea typeface="Cambria Math" charset="0"/>
                            <a:cs typeface="Cambria Math" charset="0"/>
                          </a:rPr>
                          <m:t>𝜎</m:t>
                        </m:r>
                      </m:e>
                      <m:sub>
                        <m:r>
                          <a:rPr lang="en-US" b="0" i="1" smtClean="0">
                            <a:latin typeface="Cambria Math" charset="0"/>
                            <a:ea typeface="Cambria Math" charset="0"/>
                            <a:cs typeface="Cambria Math" charset="0"/>
                          </a:rPr>
                          <m:t>5</m:t>
                        </m:r>
                      </m:sub>
                      <m:sup>
                        <m:r>
                          <a:rPr lang="en-US" i="1">
                            <a:latin typeface="Cambria Math" charset="0"/>
                          </a:rPr>
                          <m:t>2</m:t>
                        </m:r>
                      </m:sup>
                    </m:sSubSup>
                  </m:oMath>
                </a14:m>
                <a:r>
                  <a:rPr lang="en-US" dirty="0" smtClean="0"/>
                  <a:t>+4</a:t>
                </a:r>
                <a14:m>
                  <m:oMath xmlns:m="http://schemas.openxmlformats.org/officeDocument/2006/math">
                    <m:sSubSup>
                      <m:sSubSupPr>
                        <m:ctrlPr>
                          <a:rPr lang="el-GR" i="1">
                            <a:latin typeface="Cambria Math" charset="0"/>
                          </a:rPr>
                        </m:ctrlPr>
                      </m:sSubSupPr>
                      <m:e>
                        <m:r>
                          <a:rPr lang="el-GR" i="1">
                            <a:latin typeface="Cambria Math" charset="0"/>
                            <a:ea typeface="Cambria Math" charset="0"/>
                            <a:cs typeface="Cambria Math" charset="0"/>
                          </a:rPr>
                          <m:t>𝜎</m:t>
                        </m:r>
                      </m:e>
                      <m:sub>
                        <m:r>
                          <a:rPr lang="en-US" b="0" i="1" smtClean="0">
                            <a:latin typeface="Cambria Math" charset="0"/>
                            <a:ea typeface="Cambria Math" charset="0"/>
                            <a:cs typeface="Cambria Math" charset="0"/>
                          </a:rPr>
                          <m:t>𝑏𝑐𝑚</m:t>
                        </m:r>
                      </m:sub>
                      <m:sup>
                        <m:r>
                          <a:rPr lang="en-US" i="1">
                            <a:latin typeface="Cambria Math" charset="0"/>
                          </a:rPr>
                          <m:t>2</m:t>
                        </m:r>
                      </m:sup>
                    </m:sSubSup>
                  </m:oMath>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274701" y="2102505"/>
                <a:ext cx="1907766" cy="287964"/>
              </a:xfrm>
              <a:prstGeom prst="rect">
                <a:avLst/>
              </a:prstGeom>
              <a:blipFill rotWithShape="0">
                <a:blip r:embed="rId5"/>
                <a:stretch>
                  <a:fillRect l="-2875" t="-25532" r="-4473" b="-468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74701" y="2486920"/>
                <a:ext cx="1189749" cy="286360"/>
              </a:xfrm>
              <a:prstGeom prst="rect">
                <a:avLst/>
              </a:prstGeom>
              <a:noFill/>
            </p:spPr>
            <p:txBody>
              <a:bodyPr wrap="none" lIns="0" tIns="0" rIns="0" bIns="0" rtlCol="0">
                <a:spAutoFit/>
              </a:bodyPr>
              <a:lstStyle/>
              <a:p>
                <a14:m>
                  <m:oMath xmlns:m="http://schemas.openxmlformats.org/officeDocument/2006/math">
                    <m:sSubSup>
                      <m:sSubSupPr>
                        <m:ctrlPr>
                          <a:rPr lang="el-GR" i="1" smtClean="0">
                            <a:latin typeface="Cambria Math" charset="0"/>
                          </a:rPr>
                        </m:ctrlPr>
                      </m:sSubSupPr>
                      <m:e>
                        <m:r>
                          <a:rPr lang="el-GR" i="1" smtClean="0">
                            <a:latin typeface="Cambria Math" charset="0"/>
                            <a:ea typeface="Cambria Math" charset="0"/>
                            <a:cs typeface="Cambria Math" charset="0"/>
                          </a:rPr>
                          <m:t>𝜎</m:t>
                        </m:r>
                      </m:e>
                      <m:sub>
                        <m:r>
                          <a:rPr lang="en-US" b="0" i="1" smtClean="0">
                            <a:latin typeface="Cambria Math" charset="0"/>
                          </a:rPr>
                          <m:t>−</m:t>
                        </m:r>
                      </m:sub>
                      <m:sup>
                        <m:r>
                          <a:rPr lang="en-US" b="0" i="1" smtClean="0">
                            <a:latin typeface="Cambria Math" charset="0"/>
                          </a:rPr>
                          <m:t>2</m:t>
                        </m:r>
                      </m:sup>
                    </m:sSubSup>
                    <m:r>
                      <a:rPr lang="el-GR" i="1" smtClean="0">
                        <a:latin typeface="Cambria Math" charset="0"/>
                      </a:rPr>
                      <m:t>=</m:t>
                    </m:r>
                    <m:sSubSup>
                      <m:sSubSupPr>
                        <m:ctrlPr>
                          <a:rPr lang="el-GR" i="1">
                            <a:latin typeface="Cambria Math" charset="0"/>
                          </a:rPr>
                        </m:ctrlPr>
                      </m:sSubSupPr>
                      <m:e>
                        <m:r>
                          <a:rPr lang="el-GR" i="1">
                            <a:latin typeface="Cambria Math" charset="0"/>
                            <a:ea typeface="Cambria Math" charset="0"/>
                            <a:cs typeface="Cambria Math" charset="0"/>
                          </a:rPr>
                          <m:t>𝜎</m:t>
                        </m:r>
                      </m:e>
                      <m:sub>
                        <m:r>
                          <a:rPr lang="en-US" b="0" i="1" smtClean="0">
                            <a:latin typeface="Cambria Math" charset="0"/>
                            <a:ea typeface="Cambria Math" charset="0"/>
                            <a:cs typeface="Cambria Math" charset="0"/>
                          </a:rPr>
                          <m:t>1</m:t>
                        </m:r>
                      </m:sub>
                      <m:sup>
                        <m:r>
                          <a:rPr lang="en-US" i="1">
                            <a:latin typeface="Cambria Math" charset="0"/>
                          </a:rPr>
                          <m:t>2</m:t>
                        </m:r>
                      </m:sup>
                    </m:sSubSup>
                  </m:oMath>
                </a14:m>
                <a:r>
                  <a:rPr lang="en-US" dirty="0" smtClean="0"/>
                  <a:t>+</a:t>
                </a:r>
                <a14:m>
                  <m:oMath xmlns:m="http://schemas.openxmlformats.org/officeDocument/2006/math">
                    <m:sSubSup>
                      <m:sSubSupPr>
                        <m:ctrlPr>
                          <a:rPr lang="el-GR" i="1">
                            <a:latin typeface="Cambria Math" charset="0"/>
                          </a:rPr>
                        </m:ctrlPr>
                      </m:sSubSupPr>
                      <m:e>
                        <m:r>
                          <a:rPr lang="el-GR" i="1">
                            <a:latin typeface="Cambria Math" charset="0"/>
                            <a:ea typeface="Cambria Math" charset="0"/>
                            <a:cs typeface="Cambria Math" charset="0"/>
                          </a:rPr>
                          <m:t>𝜎</m:t>
                        </m:r>
                      </m:e>
                      <m:sub>
                        <m:r>
                          <a:rPr lang="en-US" b="0" i="1" smtClean="0">
                            <a:latin typeface="Cambria Math" charset="0"/>
                            <a:ea typeface="Cambria Math" charset="0"/>
                            <a:cs typeface="Cambria Math" charset="0"/>
                          </a:rPr>
                          <m:t>5</m:t>
                        </m:r>
                      </m:sub>
                      <m:sup>
                        <m:r>
                          <a:rPr lang="en-US" i="1">
                            <a:latin typeface="Cambria Math" charset="0"/>
                          </a:rPr>
                          <m:t>2</m:t>
                        </m:r>
                      </m:sup>
                    </m:sSubSup>
                  </m:oMath>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274701" y="2486920"/>
                <a:ext cx="1189749" cy="286360"/>
              </a:xfrm>
              <a:prstGeom prst="rect">
                <a:avLst/>
              </a:prstGeom>
              <a:blipFill rotWithShape="0">
                <a:blip r:embed="rId6"/>
                <a:stretch>
                  <a:fillRect l="-4615" t="-25532" r="-5128" b="-468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95673" y="2800144"/>
                <a:ext cx="2065822" cy="2879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l-GR" i="1" smtClean="0">
                              <a:latin typeface="Cambria Math" charset="0"/>
                            </a:rPr>
                          </m:ctrlPr>
                        </m:sSubSupPr>
                        <m:e>
                          <m:r>
                            <a:rPr lang="el-GR" i="1" smtClean="0">
                              <a:latin typeface="Cambria Math" charset="0"/>
                              <a:ea typeface="Cambria Math" charset="0"/>
                              <a:cs typeface="Cambria Math" charset="0"/>
                            </a:rPr>
                            <m:t>𝜎</m:t>
                          </m:r>
                        </m:e>
                        <m:sub>
                          <m:r>
                            <a:rPr lang="en-US" b="0" i="1" smtClean="0">
                              <a:latin typeface="Cambria Math" charset="0"/>
                            </a:rPr>
                            <m:t>𝑏𝑐𝑚</m:t>
                          </m:r>
                        </m:sub>
                        <m:sup>
                          <m:r>
                            <a:rPr lang="en-US" b="0" i="1" smtClean="0">
                              <a:latin typeface="Cambria Math" charset="0"/>
                            </a:rPr>
                            <m:t>2</m:t>
                          </m:r>
                        </m:sup>
                      </m:sSubSup>
                      <m:r>
                        <a:rPr lang="el-GR" i="1" smtClean="0">
                          <a:latin typeface="Cambria Math" charset="0"/>
                        </a:rPr>
                        <m:t>=</m:t>
                      </m:r>
                      <m:r>
                        <a:rPr lang="en-US" b="0" i="1" smtClean="0">
                          <a:latin typeface="Cambria Math" charset="0"/>
                        </a:rPr>
                        <m:t>(</m:t>
                      </m:r>
                      <m:sSubSup>
                        <m:sSubSupPr>
                          <m:ctrlPr>
                            <a:rPr lang="el-GR" i="1">
                              <a:latin typeface="Cambria Math" charset="0"/>
                            </a:rPr>
                          </m:ctrlPr>
                        </m:sSubSupPr>
                        <m:e>
                          <m:r>
                            <a:rPr lang="el-GR" i="1">
                              <a:latin typeface="Cambria Math" charset="0"/>
                              <a:ea typeface="Cambria Math" charset="0"/>
                              <a:cs typeface="Cambria Math" charset="0"/>
                            </a:rPr>
                            <m:t>𝜎</m:t>
                          </m:r>
                        </m:e>
                        <m:sub>
                          <m:r>
                            <a:rPr lang="en-US" b="0" i="1" smtClean="0">
                              <a:latin typeface="Cambria Math" charset="0"/>
                              <a:ea typeface="Cambria Math" charset="0"/>
                              <a:cs typeface="Cambria Math" charset="0"/>
                            </a:rPr>
                            <m:t>+</m:t>
                          </m:r>
                        </m:sub>
                        <m:sup>
                          <m:r>
                            <a:rPr lang="en-US" i="1">
                              <a:latin typeface="Cambria Math" charset="0"/>
                            </a:rPr>
                            <m:t>2</m:t>
                          </m:r>
                        </m:sup>
                      </m:sSubSup>
                      <m:r>
                        <a:rPr lang="en-US" b="0" i="0" smtClean="0">
                          <a:latin typeface="Cambria Math" charset="0"/>
                        </a:rPr>
                        <m:t>−</m:t>
                      </m:r>
                      <m:sSubSup>
                        <m:sSubSupPr>
                          <m:ctrlPr>
                            <a:rPr lang="el-GR" i="1" smtClean="0">
                              <a:latin typeface="Cambria Math" charset="0"/>
                            </a:rPr>
                          </m:ctrlPr>
                        </m:sSubSupPr>
                        <m:e>
                          <m:r>
                            <a:rPr lang="el-GR" i="1">
                              <a:latin typeface="Cambria Math" charset="0"/>
                              <a:ea typeface="Cambria Math" charset="0"/>
                              <a:cs typeface="Cambria Math" charset="0"/>
                            </a:rPr>
                            <m:t>𝜎</m:t>
                          </m:r>
                        </m:e>
                        <m:sub>
                          <m:r>
                            <a:rPr lang="en-US" b="0" i="1" smtClean="0">
                              <a:latin typeface="Cambria Math" charset="0"/>
                              <a:ea typeface="Cambria Math" charset="0"/>
                              <a:cs typeface="Cambria Math" charset="0"/>
                            </a:rPr>
                            <m:t>−</m:t>
                          </m:r>
                        </m:sub>
                        <m:sup>
                          <m:r>
                            <a:rPr lang="en-US" i="1">
                              <a:latin typeface="Cambria Math" charset="0"/>
                            </a:rPr>
                            <m:t>2</m:t>
                          </m:r>
                        </m:sup>
                      </m:sSubSup>
                      <m:r>
                        <a:rPr lang="en-US" b="0" i="1" smtClean="0">
                          <a:latin typeface="Cambria Math" charset="0"/>
                        </a:rPr>
                        <m:t>)/4</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195673" y="2800144"/>
                <a:ext cx="2065822" cy="287964"/>
              </a:xfrm>
              <a:prstGeom prst="rect">
                <a:avLst/>
              </a:prstGeom>
              <a:blipFill rotWithShape="0">
                <a:blip r:embed="rId7"/>
                <a:stretch>
                  <a:fillRect l="-590" r="-2065"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90495" y="1521329"/>
                <a:ext cx="2649443" cy="276999"/>
              </a:xfrm>
              <a:prstGeom prst="rect">
                <a:avLst/>
              </a:prstGeom>
              <a:noFill/>
            </p:spPr>
            <p:txBody>
              <a:bodyPr wrap="none" lIns="0" tIns="0" rIns="0" bIns="0" rtlCol="0">
                <a:spAutoFit/>
              </a:bodyPr>
              <a:lstStyle/>
              <a:p>
                <a14:m>
                  <m:oMath xmlns:m="http://schemas.openxmlformats.org/officeDocument/2006/math">
                    <m:sSub>
                      <m:sSubPr>
                        <m:ctrlPr>
                          <a:rPr lang="el-GR" i="1" smtClean="0">
                            <a:latin typeface="Cambria Math" charset="0"/>
                          </a:rPr>
                        </m:ctrlPr>
                      </m:sSubPr>
                      <m:e>
                        <m:r>
                          <a:rPr lang="en-US" b="0" i="1" smtClean="0">
                            <a:latin typeface="Cambria Math" charset="0"/>
                          </a:rPr>
                          <m:t>𝑆</m:t>
                        </m:r>
                      </m:e>
                      <m:sub>
                        <m:r>
                          <a:rPr lang="en-US" b="0" i="1" smtClean="0">
                            <a:latin typeface="Cambria Math" charset="0"/>
                          </a:rPr>
                          <m:t>+</m:t>
                        </m:r>
                      </m:sub>
                    </m:sSub>
                    <m:r>
                      <a:rPr lang="el-GR" i="1" smtClean="0">
                        <a:latin typeface="Cambria Math" charset="0"/>
                      </a:rPr>
                      <m:t>=</m:t>
                    </m:r>
                    <m:sSub>
                      <m:sSubPr>
                        <m:ctrlPr>
                          <a:rPr lang="el-GR" i="1">
                            <a:latin typeface="Cambria Math" charset="0"/>
                          </a:rPr>
                        </m:ctrlPr>
                      </m:sSubPr>
                      <m:e>
                        <m:r>
                          <a:rPr lang="en-US" i="1">
                            <a:latin typeface="Cambria Math" charset="0"/>
                          </a:rPr>
                          <m:t>𝑆</m:t>
                        </m:r>
                        <m:r>
                          <a:rPr lang="en-US" b="0" i="1" smtClean="0">
                            <a:latin typeface="Cambria Math" charset="0"/>
                          </a:rPr>
                          <m:t>𝐴𝑀</m:t>
                        </m:r>
                      </m:e>
                      <m:sub>
                        <m:r>
                          <a:rPr lang="en-US" b="0" i="1" smtClean="0">
                            <a:latin typeface="Cambria Math" charset="0"/>
                          </a:rPr>
                          <m:t>1</m:t>
                        </m:r>
                      </m:sub>
                    </m:sSub>
                  </m:oMath>
                </a14:m>
                <a:r>
                  <a:rPr lang="en-US" dirty="0" smtClean="0"/>
                  <a:t>+</a:t>
                </a:r>
                <a14:m>
                  <m:oMath xmlns:m="http://schemas.openxmlformats.org/officeDocument/2006/math">
                    <m:sSub>
                      <m:sSubPr>
                        <m:ctrlPr>
                          <a:rPr lang="el-GR" i="1">
                            <a:latin typeface="Cambria Math" charset="0"/>
                          </a:rPr>
                        </m:ctrlPr>
                      </m:sSubPr>
                      <m:e>
                        <m:r>
                          <a:rPr lang="en-US" i="1">
                            <a:latin typeface="Cambria Math" charset="0"/>
                          </a:rPr>
                          <m:t>𝑆</m:t>
                        </m:r>
                        <m:r>
                          <a:rPr lang="en-US" b="0" i="1" smtClean="0">
                            <a:latin typeface="Cambria Math" charset="0"/>
                          </a:rPr>
                          <m:t>𝐴𝑀</m:t>
                        </m:r>
                      </m:e>
                      <m:sub>
                        <m:r>
                          <a:rPr lang="en-US" b="0" i="1" smtClean="0">
                            <a:latin typeface="Cambria Math" charset="0"/>
                          </a:rPr>
                          <m:t>5</m:t>
                        </m:r>
                      </m:sub>
                    </m:sSub>
                    <m:r>
                      <a:rPr lang="en-US" b="0" i="0" smtClean="0">
                        <a:latin typeface="Cambria Math" charset="0"/>
                      </a:rPr>
                      <m:t>−</m:t>
                    </m:r>
                    <m:r>
                      <a:rPr lang="en-US" b="0" i="1" smtClean="0">
                        <a:latin typeface="Cambria Math" charset="0"/>
                      </a:rPr>
                      <m:t>2</m:t>
                    </m:r>
                    <m:sSub>
                      <m:sSubPr>
                        <m:ctrlPr>
                          <a:rPr lang="el-GR" i="1" smtClean="0">
                            <a:latin typeface="Cambria Math" charset="0"/>
                          </a:rPr>
                        </m:ctrlPr>
                      </m:sSubPr>
                      <m:e>
                        <m:r>
                          <a:rPr lang="en-US" b="0" i="1" smtClean="0">
                            <a:latin typeface="Cambria Math" charset="0"/>
                          </a:rPr>
                          <m:t>𝑆</m:t>
                        </m:r>
                      </m:e>
                      <m:sub>
                        <m:r>
                          <a:rPr lang="en-US" b="0" i="1" smtClean="0">
                            <a:latin typeface="Cambria Math" charset="0"/>
                          </a:rPr>
                          <m:t>𝑏𝑐𝑚</m:t>
                        </m:r>
                      </m:sub>
                    </m:sSub>
                  </m:oMath>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290495" y="1521329"/>
                <a:ext cx="2649443" cy="276999"/>
              </a:xfrm>
              <a:prstGeom prst="rect">
                <a:avLst/>
              </a:prstGeom>
              <a:blipFill rotWithShape="0">
                <a:blip r:embed="rId8"/>
                <a:stretch>
                  <a:fillRect l="-3226" t="-28889" r="-1843" b="-5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16576" y="1804865"/>
                <a:ext cx="204491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i="1" smtClean="0">
                              <a:latin typeface="Cambria Math" charset="0"/>
                            </a:rPr>
                          </m:ctrlPr>
                        </m:sSubPr>
                        <m:e>
                          <m:r>
                            <a:rPr lang="en-US" b="0" i="1" smtClean="0">
                              <a:latin typeface="Cambria Math" charset="0"/>
                            </a:rPr>
                            <m:t>𝑆</m:t>
                          </m:r>
                        </m:e>
                        <m:sub>
                          <m:r>
                            <a:rPr lang="en-US" b="0" i="1" smtClean="0">
                              <a:latin typeface="Cambria Math" charset="0"/>
                            </a:rPr>
                            <m:t>−</m:t>
                          </m:r>
                        </m:sub>
                      </m:sSub>
                      <m:r>
                        <a:rPr lang="el-GR" i="1" smtClean="0">
                          <a:latin typeface="Cambria Math" charset="0"/>
                        </a:rPr>
                        <m:t>=</m:t>
                      </m:r>
                      <m:sSub>
                        <m:sSubPr>
                          <m:ctrlPr>
                            <a:rPr lang="el-GR" i="1">
                              <a:latin typeface="Cambria Math" charset="0"/>
                            </a:rPr>
                          </m:ctrlPr>
                        </m:sSubPr>
                        <m:e>
                          <m:r>
                            <a:rPr lang="en-US" i="1">
                              <a:latin typeface="Cambria Math" charset="0"/>
                            </a:rPr>
                            <m:t>𝑆</m:t>
                          </m:r>
                          <m:r>
                            <a:rPr lang="en-US" b="0" i="1" smtClean="0">
                              <a:latin typeface="Cambria Math" charset="0"/>
                            </a:rPr>
                            <m:t>𝐴𝑀</m:t>
                          </m:r>
                        </m:e>
                        <m:sub>
                          <m:r>
                            <a:rPr lang="en-US" b="0" i="1" smtClean="0">
                              <a:latin typeface="Cambria Math" charset="0"/>
                            </a:rPr>
                            <m:t>1</m:t>
                          </m:r>
                        </m:sub>
                      </m:sSub>
                      <m:r>
                        <a:rPr lang="en-US" b="0" i="0" smtClean="0">
                          <a:latin typeface="Cambria Math" charset="0"/>
                        </a:rPr>
                        <m:t>−</m:t>
                      </m:r>
                      <m:sSub>
                        <m:sSubPr>
                          <m:ctrlPr>
                            <a:rPr lang="el-GR" i="1">
                              <a:latin typeface="Cambria Math" charset="0"/>
                            </a:rPr>
                          </m:ctrlPr>
                        </m:sSubPr>
                        <m:e>
                          <m:r>
                            <a:rPr lang="en-US" i="1">
                              <a:latin typeface="Cambria Math" charset="0"/>
                            </a:rPr>
                            <m:t>𝑆</m:t>
                          </m:r>
                          <m:r>
                            <a:rPr lang="en-US" b="0" i="1" smtClean="0">
                              <a:latin typeface="Cambria Math" charset="0"/>
                            </a:rPr>
                            <m:t>𝐴𝑀</m:t>
                          </m:r>
                        </m:e>
                        <m:sub>
                          <m:r>
                            <a:rPr lang="en-US" b="0" i="1" smtClean="0">
                              <a:latin typeface="Cambria Math" charset="0"/>
                            </a:rPr>
                            <m:t>5</m:t>
                          </m:r>
                        </m:sub>
                      </m:sSub>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216576" y="1804865"/>
                <a:ext cx="2044919" cy="276999"/>
              </a:xfrm>
              <a:prstGeom prst="rect">
                <a:avLst/>
              </a:prstGeom>
              <a:blipFill rotWithShape="0">
                <a:blip r:embed="rId9"/>
                <a:stretch>
                  <a:fillRect l="-896" b="-21739"/>
                </a:stretch>
              </a:blipFill>
            </p:spPr>
            <p:txBody>
              <a:bodyPr/>
              <a:lstStyle/>
              <a:p>
                <a:r>
                  <a:rPr lang="en-US">
                    <a:noFill/>
                  </a:rPr>
                  <a:t> </a:t>
                </a:r>
              </a:p>
            </p:txBody>
          </p:sp>
        </mc:Fallback>
      </mc:AlternateContent>
      <p:sp>
        <p:nvSpPr>
          <p:cNvPr id="5" name="Oval 4"/>
          <p:cNvSpPr/>
          <p:nvPr/>
        </p:nvSpPr>
        <p:spPr>
          <a:xfrm>
            <a:off x="11183297" y="3117327"/>
            <a:ext cx="977462" cy="359175"/>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319337" y="1544802"/>
            <a:ext cx="8887326" cy="369332"/>
          </a:xfrm>
          <a:prstGeom prst="rect">
            <a:avLst/>
          </a:prstGeom>
        </p:spPr>
        <p:txBody>
          <a:bodyPr wrap="square">
            <a:spAutoFit/>
          </a:bodyPr>
          <a:lstStyle/>
          <a:p>
            <a:r>
              <a:rPr lang="en-US"/>
              <a:t>Run 2347 – carbon 2.2GeV 18.6uA 30Hz , regress with 4a,4b,12x</a:t>
            </a:r>
          </a:p>
        </p:txBody>
      </p:sp>
      <p:graphicFrame>
        <p:nvGraphicFramePr>
          <p:cNvPr id="16" name="Content Placeholder 5"/>
          <p:cNvGraphicFramePr>
            <a:graphicFrameLocks/>
          </p:cNvGraphicFramePr>
          <p:nvPr>
            <p:extLst>
              <p:ext uri="{D42A27DB-BD31-4B8C-83A1-F6EECF244321}">
                <p14:modId xmlns:p14="http://schemas.microsoft.com/office/powerpoint/2010/main" val="858868823"/>
              </p:ext>
            </p:extLst>
          </p:nvPr>
        </p:nvGraphicFramePr>
        <p:xfrm>
          <a:off x="4379801" y="3733554"/>
          <a:ext cx="7502783" cy="861060"/>
        </p:xfrm>
        <a:graphic>
          <a:graphicData uri="http://schemas.openxmlformats.org/drawingml/2006/table">
            <a:tbl>
              <a:tblPr/>
              <a:tblGrid>
                <a:gridCol w="6245091"/>
                <a:gridCol w="1257692"/>
              </a:tblGrid>
              <a:tr h="203200">
                <a:tc>
                  <a:txBody>
                    <a:bodyPr/>
                    <a:lstStyle/>
                    <a:p>
                      <a:pPr algn="l" fontAlgn="b"/>
                      <a:r>
                        <a:rPr lang="en-US" sz="1800" b="0" i="0" u="none" strike="noStrike" dirty="0" smtClean="0">
                          <a:solidFill>
                            <a:schemeClr val="tx1"/>
                          </a:solidFill>
                          <a:effectLst/>
                          <a:latin typeface="Calibri" charset="0"/>
                        </a:rPr>
                        <a:t>reg_asym_n_blumi1+reg_asym_n_blumi5</a:t>
                      </a:r>
                      <a:endParaRPr lang="en-US" sz="1800" b="0" i="0" u="none" strike="noStrike" dirty="0">
                        <a:solidFill>
                          <a:schemeClr val="tx1"/>
                        </a:solidFill>
                        <a:effectLst/>
                        <a:latin typeface="Calibri"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smtClean="0">
                          <a:solidFill>
                            <a:schemeClr val="tx1"/>
                          </a:solidFill>
                          <a:effectLst/>
                          <a:latin typeface="Calibri" charset="0"/>
                        </a:rPr>
                        <a:t>234.7</a:t>
                      </a:r>
                      <a:endParaRPr lang="en-US" sz="1800" b="0" i="0" u="none" strike="noStrike" dirty="0">
                        <a:solidFill>
                          <a:schemeClr val="tx1"/>
                        </a:solidFill>
                        <a:effectLst/>
                        <a:latin typeface="Calibri"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200">
                <a:tc>
                  <a:txBody>
                    <a:bodyPr/>
                    <a:lstStyle/>
                    <a:p>
                      <a:pPr algn="l" fontAlgn="b"/>
                      <a:r>
                        <a:rPr lang="en-US" sz="1800" b="0" i="0" u="none" strike="noStrike" dirty="0" smtClean="0">
                          <a:solidFill>
                            <a:schemeClr val="tx1"/>
                          </a:solidFill>
                          <a:effectLst/>
                          <a:latin typeface="Calibri" charset="0"/>
                        </a:rPr>
                        <a:t>reg_asym_n_blumi1-reg_asym_n_blumi5</a:t>
                      </a:r>
                      <a:endParaRPr lang="en-US" sz="1800" b="0" i="0" u="none" strike="noStrike" dirty="0">
                        <a:solidFill>
                          <a:schemeClr val="tx1"/>
                        </a:solidFill>
                        <a:effectLst/>
                        <a:latin typeface="Calibri"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smtClean="0">
                          <a:solidFill>
                            <a:schemeClr val="tx1"/>
                          </a:solidFill>
                          <a:effectLst/>
                          <a:latin typeface="Calibri" charset="0"/>
                        </a:rPr>
                        <a:t>225.2</a:t>
                      </a:r>
                      <a:endParaRPr lang="en-US" sz="1800" b="0" i="0" u="none" strike="noStrike" dirty="0">
                        <a:solidFill>
                          <a:schemeClr val="tx1"/>
                        </a:solidFill>
                        <a:effectLst/>
                        <a:latin typeface="Calibri"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200">
                <a:tc>
                  <a:txBody>
                    <a:bodyPr/>
                    <a:lstStyle/>
                    <a:p>
                      <a:pPr algn="l" fontAlgn="b"/>
                      <a:r>
                        <a:rPr lang="pl-PL" sz="1800" b="0" i="0" u="none" strike="noStrike" dirty="0" err="1" smtClean="0">
                          <a:solidFill>
                            <a:schemeClr val="tx1"/>
                          </a:solidFill>
                          <a:effectLst/>
                          <a:latin typeface="Calibri" charset="0"/>
                        </a:rPr>
                        <a:t>sqrt</a:t>
                      </a:r>
                      <a:r>
                        <a:rPr lang="pl-PL" sz="1800" b="0" i="0" u="none" strike="noStrike" dirty="0" smtClean="0">
                          <a:solidFill>
                            <a:schemeClr val="tx1"/>
                          </a:solidFill>
                          <a:effectLst/>
                          <a:latin typeface="Calibri" charset="0"/>
                        </a:rPr>
                        <a:t>(</a:t>
                      </a:r>
                      <a:r>
                        <a:rPr lang="pl-PL" sz="1800" b="0" i="0" u="none" strike="noStrike" dirty="0" err="1" smtClean="0">
                          <a:solidFill>
                            <a:schemeClr val="tx1"/>
                          </a:solidFill>
                          <a:effectLst/>
                          <a:latin typeface="Calibri" charset="0"/>
                        </a:rPr>
                        <a:t>pow</a:t>
                      </a:r>
                      <a:r>
                        <a:rPr lang="pl-PL" sz="1800" b="0" i="0" u="none" strike="noStrike" dirty="0" smtClean="0">
                          <a:solidFill>
                            <a:schemeClr val="tx1"/>
                          </a:solidFill>
                          <a:effectLst/>
                          <a:latin typeface="Calibri" charset="0"/>
                        </a:rPr>
                        <a:t>(234.7,2</a:t>
                      </a:r>
                      <a:r>
                        <a:rPr lang="pl-PL" sz="1800" b="0" i="0" u="none" strike="noStrike" dirty="0">
                          <a:solidFill>
                            <a:schemeClr val="tx1"/>
                          </a:solidFill>
                          <a:effectLst/>
                          <a:latin typeface="Calibri" charset="0"/>
                        </a:rPr>
                        <a:t>)-</a:t>
                      </a:r>
                      <a:r>
                        <a:rPr lang="pl-PL" sz="1800" b="0" i="0" u="none" strike="noStrike" dirty="0" err="1" smtClean="0">
                          <a:solidFill>
                            <a:schemeClr val="tx1"/>
                          </a:solidFill>
                          <a:effectLst/>
                          <a:latin typeface="Calibri" charset="0"/>
                        </a:rPr>
                        <a:t>pow</a:t>
                      </a:r>
                      <a:r>
                        <a:rPr lang="pl-PL" sz="1800" b="0" i="0" u="none" strike="noStrike" dirty="0" smtClean="0">
                          <a:solidFill>
                            <a:schemeClr val="tx1"/>
                          </a:solidFill>
                          <a:effectLst/>
                          <a:latin typeface="Calibri" charset="0"/>
                        </a:rPr>
                        <a:t>(225.2,2))/2</a:t>
                      </a:r>
                      <a:endParaRPr lang="pl-PL" sz="1800" b="0" i="0" u="none" strike="noStrike" dirty="0">
                        <a:solidFill>
                          <a:schemeClr val="tx1"/>
                        </a:solidFill>
                        <a:effectLst/>
                        <a:latin typeface="Calibri"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smtClean="0">
                          <a:solidFill>
                            <a:schemeClr val="tx1"/>
                          </a:solidFill>
                          <a:effectLst/>
                          <a:latin typeface="Calibri" charset="0"/>
                        </a:rPr>
                        <a:t>33.0</a:t>
                      </a:r>
                      <a:endParaRPr lang="en-US" sz="1800" b="0" i="0" u="none" strike="noStrike" dirty="0">
                        <a:solidFill>
                          <a:schemeClr val="tx1"/>
                        </a:solidFill>
                        <a:effectLst/>
                        <a:latin typeface="Calibri"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7" name="Oval 16"/>
          <p:cNvSpPr/>
          <p:nvPr/>
        </p:nvSpPr>
        <p:spPr>
          <a:xfrm>
            <a:off x="11153972" y="4272169"/>
            <a:ext cx="977462" cy="359175"/>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587004" y="3362220"/>
            <a:ext cx="10796337" cy="369332"/>
          </a:xfrm>
          <a:prstGeom prst="rect">
            <a:avLst/>
          </a:prstGeom>
        </p:spPr>
        <p:txBody>
          <a:bodyPr wrap="square">
            <a:spAutoFit/>
          </a:bodyPr>
          <a:lstStyle/>
          <a:p>
            <a:r>
              <a:rPr lang="en-US" smtClean="0"/>
              <a:t>- regress </a:t>
            </a:r>
            <a:r>
              <a:rPr lang="en-US" dirty="0"/>
              <a:t>with all </a:t>
            </a:r>
            <a:r>
              <a:rPr lang="en-US" dirty="0" err="1"/>
              <a:t>bpms</a:t>
            </a:r>
            <a:r>
              <a:rPr lang="en-US" dirty="0"/>
              <a:t> except </a:t>
            </a:r>
            <a:r>
              <a:rPr lang="en-US" dirty="0" smtClean="0"/>
              <a:t>14 </a:t>
            </a:r>
            <a:endParaRPr lang="en-US" dirty="0"/>
          </a:p>
        </p:txBody>
      </p:sp>
      <p:graphicFrame>
        <p:nvGraphicFramePr>
          <p:cNvPr id="19" name="Content Placeholder 5"/>
          <p:cNvGraphicFramePr>
            <a:graphicFrameLocks/>
          </p:cNvGraphicFramePr>
          <p:nvPr>
            <p:extLst>
              <p:ext uri="{D42A27DB-BD31-4B8C-83A1-F6EECF244321}">
                <p14:modId xmlns:p14="http://schemas.microsoft.com/office/powerpoint/2010/main" val="1282937131"/>
              </p:ext>
            </p:extLst>
          </p:nvPr>
        </p:nvGraphicFramePr>
        <p:xfrm>
          <a:off x="4319337" y="5178381"/>
          <a:ext cx="7502783" cy="1435100"/>
        </p:xfrm>
        <a:graphic>
          <a:graphicData uri="http://schemas.openxmlformats.org/drawingml/2006/table">
            <a:tbl>
              <a:tblPr/>
              <a:tblGrid>
                <a:gridCol w="6245091"/>
                <a:gridCol w="1257692"/>
              </a:tblGrid>
              <a:tr h="203200">
                <a:tc>
                  <a:txBody>
                    <a:bodyPr/>
                    <a:lstStyle/>
                    <a:p>
                      <a:pPr algn="l" fontAlgn="b"/>
                      <a:r>
                        <a:rPr lang="en-US" sz="1800" b="0" i="0" u="none" strike="noStrike">
                          <a:solidFill>
                            <a:schemeClr val="tx1"/>
                          </a:solidFill>
                          <a:effectLst/>
                          <a:latin typeface="Calibri" charset="0"/>
                        </a:rPr>
                        <a:t>regressed after reanalysis with pairsynch normal maxevent 5000</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smtClean="0">
                          <a:solidFill>
                            <a:schemeClr val="tx1"/>
                          </a:solidFill>
                          <a:effectLst/>
                          <a:latin typeface="Calibri" charset="0"/>
                        </a:rPr>
                        <a:t>ppm</a:t>
                      </a:r>
                      <a:endParaRPr lang="en-US" sz="1800" b="0" i="0" u="none" strike="noStrike" dirty="0">
                        <a:solidFill>
                          <a:schemeClr val="tx1"/>
                        </a:solidFill>
                        <a:effectLst/>
                        <a:latin typeface="Calibri"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200">
                <a:tc>
                  <a:txBody>
                    <a:bodyPr/>
                    <a:lstStyle/>
                    <a:p>
                      <a:pPr algn="l" fontAlgn="b"/>
                      <a:r>
                        <a:rPr lang="en-US" sz="1800" b="0" i="0" u="none" strike="noStrike" dirty="0" smtClean="0">
                          <a:solidFill>
                            <a:schemeClr val="tx1"/>
                          </a:solidFill>
                          <a:effectLst/>
                          <a:latin typeface="Calibri" charset="0"/>
                        </a:rPr>
                        <a:t>(asym_bcm3-asymbcm4)/</a:t>
                      </a:r>
                      <a:r>
                        <a:rPr lang="en-US" sz="1800" b="0" i="0" u="none" strike="noStrike" dirty="0" err="1" smtClean="0">
                          <a:solidFill>
                            <a:schemeClr val="tx1"/>
                          </a:solidFill>
                          <a:effectLst/>
                          <a:latin typeface="Calibri" charset="0"/>
                        </a:rPr>
                        <a:t>sqrt</a:t>
                      </a:r>
                      <a:r>
                        <a:rPr lang="en-US" sz="1800" b="0" i="0" u="none" strike="noStrike" dirty="0" smtClean="0">
                          <a:solidFill>
                            <a:schemeClr val="tx1"/>
                          </a:solidFill>
                          <a:effectLst/>
                          <a:latin typeface="Calibri" charset="0"/>
                        </a:rPr>
                        <a:t>(2)</a:t>
                      </a:r>
                      <a:endParaRPr lang="en-US" sz="1800" b="0" i="0" u="none" strike="noStrike" dirty="0">
                        <a:solidFill>
                          <a:schemeClr val="tx1"/>
                        </a:solidFill>
                        <a:effectLst/>
                        <a:latin typeface="Calibri"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smtClean="0">
                          <a:solidFill>
                            <a:schemeClr val="tx1"/>
                          </a:solidFill>
                          <a:effectLst/>
                          <a:latin typeface="Calibri" charset="0"/>
                        </a:rPr>
                        <a:t>13.1</a:t>
                      </a:r>
                      <a:endParaRPr lang="en-US" sz="1800" b="0" i="0" u="none" strike="noStrike" dirty="0">
                        <a:solidFill>
                          <a:schemeClr val="tx1"/>
                        </a:solidFill>
                        <a:effectLst/>
                        <a:latin typeface="Calibri"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200">
                <a:tc>
                  <a:txBody>
                    <a:bodyPr/>
                    <a:lstStyle/>
                    <a:p>
                      <a:pPr algn="l" fontAlgn="b"/>
                      <a:r>
                        <a:rPr lang="en-US" sz="1800" b="0" i="0" u="none" strike="noStrike" dirty="0" smtClean="0">
                          <a:solidFill>
                            <a:schemeClr val="tx1"/>
                          </a:solidFill>
                          <a:effectLst/>
                          <a:latin typeface="Calibri" charset="0"/>
                        </a:rPr>
                        <a:t>reg_asym_n_blumi1+reg_asym_n_blumi5</a:t>
                      </a:r>
                      <a:endParaRPr lang="en-US" sz="1800" b="0" i="0" u="none" strike="noStrike" dirty="0">
                        <a:solidFill>
                          <a:schemeClr val="tx1"/>
                        </a:solidFill>
                        <a:effectLst/>
                        <a:latin typeface="Calibri"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smtClean="0">
                          <a:solidFill>
                            <a:schemeClr val="tx1"/>
                          </a:solidFill>
                          <a:effectLst/>
                          <a:latin typeface="Calibri" charset="0"/>
                        </a:rPr>
                        <a:t>98.61</a:t>
                      </a:r>
                      <a:endParaRPr lang="en-US" sz="1800" b="0" i="0" u="none" strike="noStrike" dirty="0">
                        <a:solidFill>
                          <a:schemeClr val="tx1"/>
                        </a:solidFill>
                        <a:effectLst/>
                        <a:latin typeface="Calibri"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200">
                <a:tc>
                  <a:txBody>
                    <a:bodyPr/>
                    <a:lstStyle/>
                    <a:p>
                      <a:pPr algn="l" fontAlgn="b"/>
                      <a:r>
                        <a:rPr lang="en-US" sz="1800" b="0" i="0" u="none" strike="noStrike" dirty="0" smtClean="0">
                          <a:solidFill>
                            <a:schemeClr val="tx1"/>
                          </a:solidFill>
                          <a:effectLst/>
                          <a:latin typeface="Calibri" charset="0"/>
                        </a:rPr>
                        <a:t>reg_asym_n_blumi1-reg_asym_n_blumi5</a:t>
                      </a:r>
                      <a:endParaRPr lang="en-US" sz="1800" b="0" i="0" u="none" strike="noStrike" dirty="0">
                        <a:solidFill>
                          <a:schemeClr val="tx1"/>
                        </a:solidFill>
                        <a:effectLst/>
                        <a:latin typeface="Calibri"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smtClean="0">
                          <a:solidFill>
                            <a:schemeClr val="tx1"/>
                          </a:solidFill>
                          <a:effectLst/>
                          <a:latin typeface="Calibri" charset="0"/>
                        </a:rPr>
                        <a:t>95.37</a:t>
                      </a:r>
                      <a:endParaRPr lang="en-US" sz="1800" b="0" i="0" u="none" strike="noStrike" dirty="0">
                        <a:solidFill>
                          <a:schemeClr val="tx1"/>
                        </a:solidFill>
                        <a:effectLst/>
                        <a:latin typeface="Calibri"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200">
                <a:tc>
                  <a:txBody>
                    <a:bodyPr/>
                    <a:lstStyle/>
                    <a:p>
                      <a:pPr algn="l" fontAlgn="b"/>
                      <a:r>
                        <a:rPr lang="pl-PL" sz="1800" b="0" i="0" u="none" strike="noStrike" dirty="0" err="1" smtClean="0">
                          <a:solidFill>
                            <a:schemeClr val="tx1"/>
                          </a:solidFill>
                          <a:effectLst/>
                          <a:latin typeface="Calibri" charset="0"/>
                        </a:rPr>
                        <a:t>sqrt</a:t>
                      </a:r>
                      <a:r>
                        <a:rPr lang="pl-PL" sz="1800" b="0" i="0" u="none" strike="noStrike" dirty="0" smtClean="0">
                          <a:solidFill>
                            <a:schemeClr val="tx1"/>
                          </a:solidFill>
                          <a:effectLst/>
                          <a:latin typeface="Calibri" charset="0"/>
                        </a:rPr>
                        <a:t>(</a:t>
                      </a:r>
                      <a:r>
                        <a:rPr lang="pl-PL" sz="1800" b="0" i="0" u="none" strike="noStrike" dirty="0" err="1" smtClean="0">
                          <a:solidFill>
                            <a:schemeClr val="tx1"/>
                          </a:solidFill>
                          <a:effectLst/>
                          <a:latin typeface="Calibri" charset="0"/>
                        </a:rPr>
                        <a:t>pow</a:t>
                      </a:r>
                      <a:r>
                        <a:rPr lang="pl-PL" sz="1800" b="0" i="0" u="none" strike="noStrike" dirty="0" smtClean="0">
                          <a:solidFill>
                            <a:schemeClr val="tx1"/>
                          </a:solidFill>
                          <a:effectLst/>
                          <a:latin typeface="Calibri" charset="0"/>
                        </a:rPr>
                        <a:t>(98.61,2</a:t>
                      </a:r>
                      <a:r>
                        <a:rPr lang="pl-PL" sz="1800" b="0" i="0" u="none" strike="noStrike" dirty="0">
                          <a:solidFill>
                            <a:schemeClr val="tx1"/>
                          </a:solidFill>
                          <a:effectLst/>
                          <a:latin typeface="Calibri" charset="0"/>
                        </a:rPr>
                        <a:t>)-</a:t>
                      </a:r>
                      <a:r>
                        <a:rPr lang="pl-PL" sz="1800" b="0" i="0" u="none" strike="noStrike" dirty="0" err="1" smtClean="0">
                          <a:solidFill>
                            <a:schemeClr val="tx1"/>
                          </a:solidFill>
                          <a:effectLst/>
                          <a:latin typeface="Calibri" charset="0"/>
                        </a:rPr>
                        <a:t>pow</a:t>
                      </a:r>
                      <a:r>
                        <a:rPr lang="pl-PL" sz="1800" b="0" i="0" u="none" strike="noStrike" smtClean="0">
                          <a:solidFill>
                            <a:schemeClr val="tx1"/>
                          </a:solidFill>
                          <a:effectLst/>
                          <a:latin typeface="Calibri" charset="0"/>
                        </a:rPr>
                        <a:t>(95.37,2</a:t>
                      </a:r>
                      <a:r>
                        <a:rPr lang="pl-PL" sz="1800" b="0" i="0" u="none" strike="noStrike" dirty="0" smtClean="0">
                          <a:solidFill>
                            <a:schemeClr val="tx1"/>
                          </a:solidFill>
                          <a:effectLst/>
                          <a:latin typeface="Calibri" charset="0"/>
                        </a:rPr>
                        <a:t>))/2</a:t>
                      </a:r>
                      <a:endParaRPr lang="pl-PL" sz="1800" b="0" i="0" u="none" strike="noStrike" dirty="0">
                        <a:solidFill>
                          <a:schemeClr val="tx1"/>
                        </a:solidFill>
                        <a:effectLst/>
                        <a:latin typeface="Calibri"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smtClean="0">
                          <a:solidFill>
                            <a:schemeClr val="tx1"/>
                          </a:solidFill>
                          <a:effectLst/>
                          <a:latin typeface="Calibri" charset="0"/>
                        </a:rPr>
                        <a:t>12.5</a:t>
                      </a:r>
                      <a:endParaRPr lang="en-US" sz="1800" b="0" i="0" u="none" strike="noStrike" dirty="0">
                        <a:solidFill>
                          <a:schemeClr val="tx1"/>
                        </a:solidFill>
                        <a:effectLst/>
                        <a:latin typeface="Calibri"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0" name="Oval 19"/>
          <p:cNvSpPr/>
          <p:nvPr/>
        </p:nvSpPr>
        <p:spPr>
          <a:xfrm>
            <a:off x="11153972" y="6284139"/>
            <a:ext cx="977462" cy="359175"/>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235696" y="4790900"/>
            <a:ext cx="8458200" cy="369332"/>
          </a:xfrm>
          <a:prstGeom prst="rect">
            <a:avLst/>
          </a:prstGeom>
        </p:spPr>
        <p:txBody>
          <a:bodyPr wrap="square">
            <a:spAutoFit/>
          </a:bodyPr>
          <a:lstStyle/>
          <a:p>
            <a:r>
              <a:rPr lang="en-US" dirty="0"/>
              <a:t>Run 2503 – Al dummy 8.8GeV 45uA 30Hz, regress with all </a:t>
            </a:r>
            <a:r>
              <a:rPr lang="en-US" dirty="0" err="1"/>
              <a:t>bpms</a:t>
            </a:r>
            <a:r>
              <a:rPr lang="en-US" dirty="0"/>
              <a:t> </a:t>
            </a:r>
          </a:p>
        </p:txBody>
      </p:sp>
      <mc:AlternateContent xmlns:mc="http://schemas.openxmlformats.org/markup-compatibility/2006" xmlns:a14="http://schemas.microsoft.com/office/drawing/2010/main">
        <mc:Choice Requires="a14">
          <p:sp>
            <p:nvSpPr>
              <p:cNvPr id="22" name="TextBox 21"/>
              <p:cNvSpPr txBox="1"/>
              <p:nvPr/>
            </p:nvSpPr>
            <p:spPr>
              <a:xfrm>
                <a:off x="195673" y="3088108"/>
                <a:ext cx="2781723" cy="3096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l-GR" i="1" smtClean="0">
                              <a:latin typeface="Cambria Math" charset="0"/>
                              <a:ea typeface="Cambria Math" charset="0"/>
                              <a:cs typeface="Cambria Math" charset="0"/>
                            </a:rPr>
                            <m:t>𝜎</m:t>
                          </m:r>
                        </m:e>
                        <m:sub>
                          <m:r>
                            <a:rPr lang="en-US" b="0" i="1" smtClean="0">
                              <a:latin typeface="Cambria Math" charset="0"/>
                            </a:rPr>
                            <m:t>𝑏𝑐𝑚</m:t>
                          </m:r>
                        </m:sub>
                      </m:sSub>
                      <m:r>
                        <a:rPr lang="en-US" b="0" i="1" smtClean="0">
                          <a:latin typeface="Cambria Math" charset="0"/>
                        </a:rPr>
                        <m:t>~</m:t>
                      </m:r>
                      <m:sSub>
                        <m:sSubPr>
                          <m:ctrlPr>
                            <a:rPr lang="en-US" b="0" i="1" smtClean="0">
                              <a:latin typeface="Cambria Math" charset="0"/>
                            </a:rPr>
                          </m:ctrlPr>
                        </m:sSubPr>
                        <m:e>
                          <m:r>
                            <a:rPr lang="en-US" b="0" i="1" smtClean="0">
                              <a:latin typeface="Cambria Math" charset="0"/>
                            </a:rPr>
                            <m:t> (</m:t>
                          </m:r>
                          <m:r>
                            <a:rPr lang="el-GR" i="1" smtClean="0">
                              <a:latin typeface="Cambria Math" charset="0"/>
                              <a:ea typeface="Cambria Math" charset="0"/>
                              <a:cs typeface="Cambria Math" charset="0"/>
                            </a:rPr>
                            <m:t>𝜎</m:t>
                          </m:r>
                        </m:e>
                        <m:sub>
                          <m:r>
                            <a:rPr lang="en-US" b="0" i="1" smtClean="0">
                              <a:latin typeface="Cambria Math" charset="0"/>
                              <a:ea typeface="Cambria Math" charset="0"/>
                              <a:cs typeface="Cambria Math" charset="0"/>
                            </a:rPr>
                            <m:t>𝑢</m:t>
                          </m:r>
                          <m:r>
                            <a:rPr lang="en-US" b="0" i="1" smtClean="0">
                              <a:latin typeface="Cambria Math" charset="0"/>
                            </a:rPr>
                            <m:t>𝑏𝑐𝑚</m:t>
                          </m:r>
                        </m:sub>
                      </m:sSub>
                      <m:r>
                        <a:rPr lang="en-US" b="0" i="1" smtClean="0">
                          <a:latin typeface="Cambria Math" charset="0"/>
                        </a:rPr>
                        <m:t>−</m:t>
                      </m:r>
                      <m:sSub>
                        <m:sSubPr>
                          <m:ctrlPr>
                            <a:rPr lang="en-US" b="0" i="1" smtClean="0">
                              <a:latin typeface="Cambria Math" charset="0"/>
                            </a:rPr>
                          </m:ctrlPr>
                        </m:sSubPr>
                        <m:e>
                          <m:r>
                            <a:rPr lang="el-GR" i="1" smtClean="0">
                              <a:latin typeface="Cambria Math" charset="0"/>
                              <a:ea typeface="Cambria Math" charset="0"/>
                              <a:cs typeface="Cambria Math" charset="0"/>
                            </a:rPr>
                            <m:t>𝜎</m:t>
                          </m:r>
                        </m:e>
                        <m:sub>
                          <m:r>
                            <a:rPr lang="en-US" b="0" i="1" smtClean="0">
                              <a:latin typeface="Cambria Math" charset="0"/>
                              <a:ea typeface="Cambria Math" charset="0"/>
                              <a:cs typeface="Cambria Math" charset="0"/>
                            </a:rPr>
                            <m:t>𝑑</m:t>
                          </m:r>
                          <m:r>
                            <a:rPr lang="en-US" b="0" i="1" smtClean="0">
                              <a:latin typeface="Cambria Math" charset="0"/>
                            </a:rPr>
                            <m:t>𝑏𝑐𝑚</m:t>
                          </m:r>
                        </m:sub>
                      </m:sSub>
                      <m:r>
                        <a:rPr lang="en-US" b="0" i="1" smtClean="0">
                          <a:latin typeface="Cambria Math" charset="0"/>
                        </a:rPr>
                        <m:t>)/</m:t>
                      </m:r>
                      <m:rad>
                        <m:radPr>
                          <m:degHide m:val="on"/>
                          <m:ctrlPr>
                            <a:rPr lang="en-US" b="0" i="1" smtClean="0">
                              <a:latin typeface="Cambria Math" charset="0"/>
                            </a:rPr>
                          </m:ctrlPr>
                        </m:radPr>
                        <m:deg/>
                        <m:e>
                          <m:r>
                            <a:rPr lang="en-US" b="0" i="1" smtClean="0">
                              <a:latin typeface="Cambria Math" charset="0"/>
                            </a:rPr>
                            <m:t>2</m:t>
                          </m:r>
                        </m:e>
                      </m:rad>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195673" y="3088108"/>
                <a:ext cx="2781723" cy="309637"/>
              </a:xfrm>
              <a:prstGeom prst="rect">
                <a:avLst/>
              </a:prstGeom>
              <a:blipFill rotWithShape="0">
                <a:blip r:embed="rId10"/>
                <a:stretch>
                  <a:fillRect l="-439" t="-120000" r="-1754" b="-166000"/>
                </a:stretch>
              </a:blipFill>
            </p:spPr>
            <p:txBody>
              <a:bodyPr/>
              <a:lstStyle/>
              <a:p>
                <a:r>
                  <a:rPr lang="en-US">
                    <a:noFill/>
                  </a:rPr>
                  <a:t> </a:t>
                </a:r>
              </a:p>
            </p:txBody>
          </p:sp>
        </mc:Fallback>
      </mc:AlternateContent>
    </p:spTree>
    <p:extLst>
      <p:ext uri="{BB962C8B-B14F-4D97-AF65-F5344CB8AC3E}">
        <p14:creationId xmlns:p14="http://schemas.microsoft.com/office/powerpoint/2010/main" val="21157897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333" y="224291"/>
            <a:ext cx="10294182" cy="1080938"/>
          </a:xfrm>
        </p:spPr>
        <p:txBody>
          <a:bodyPr/>
          <a:lstStyle/>
          <a:p>
            <a:r>
              <a:rPr lang="en-US" dirty="0" err="1" smtClean="0"/>
              <a:t>Bcm</a:t>
            </a:r>
            <a:r>
              <a:rPr lang="en-US" dirty="0" smtClean="0"/>
              <a:t> 1MHz resolution</a:t>
            </a:r>
            <a:endParaRPr lang="en-US" dirty="0"/>
          </a:p>
        </p:txBody>
      </p:sp>
      <p:sp>
        <p:nvSpPr>
          <p:cNvPr id="4" name="Slide Number Placeholder 3"/>
          <p:cNvSpPr>
            <a:spLocks noGrp="1"/>
          </p:cNvSpPr>
          <p:nvPr>
            <p:ph type="sldNum" sz="quarter" idx="12"/>
          </p:nvPr>
        </p:nvSpPr>
        <p:spPr/>
        <p:txBody>
          <a:bodyPr/>
          <a:lstStyle/>
          <a:p>
            <a:fld id="{43501A23-699D-E54A-880F-10546E2E3E8D}" type="slidenum">
              <a:rPr lang="en-US" smtClean="0"/>
              <a:t>22</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5093" y="1572683"/>
            <a:ext cx="8408894" cy="5281743"/>
          </a:xfrm>
          <a:prstGeom prst="rect">
            <a:avLst/>
          </a:prstGeom>
        </p:spPr>
      </p:pic>
      <p:pic>
        <p:nvPicPr>
          <p:cNvPr id="9" name="Picture 8"/>
          <p:cNvPicPr>
            <a:picLocks noChangeAspect="1"/>
          </p:cNvPicPr>
          <p:nvPr/>
        </p:nvPicPr>
        <p:blipFill rotWithShape="1">
          <a:blip r:embed="rId3"/>
          <a:srcRect l="35383"/>
          <a:stretch/>
        </p:blipFill>
        <p:spPr>
          <a:xfrm>
            <a:off x="10134600" y="2327896"/>
            <a:ext cx="1822523" cy="139296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4600" y="4734028"/>
            <a:ext cx="1937830" cy="1325884"/>
          </a:xfrm>
          <a:prstGeom prst="rect">
            <a:avLst/>
          </a:prstGeom>
        </p:spPr>
      </p:pic>
      <p:cxnSp>
        <p:nvCxnSpPr>
          <p:cNvPr id="12" name="Straight Arrow Connector 11"/>
          <p:cNvCxnSpPr/>
          <p:nvPr/>
        </p:nvCxnSpPr>
        <p:spPr>
          <a:xfrm flipH="1" flipV="1">
            <a:off x="4448192" y="4327135"/>
            <a:ext cx="5650893" cy="7379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7935326" y="2653621"/>
            <a:ext cx="2199274" cy="14426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1495093" y="1194088"/>
                <a:ext cx="3091167" cy="3440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charset="0"/>
                            </a:rPr>
                          </m:ctrlPr>
                        </m:sSubPr>
                        <m:e>
                          <m:r>
                            <a:rPr lang="el-GR" sz="2000" i="1" smtClean="0">
                              <a:latin typeface="Cambria Math" charset="0"/>
                              <a:ea typeface="Cambria Math" charset="0"/>
                              <a:cs typeface="Cambria Math" charset="0"/>
                            </a:rPr>
                            <m:t>𝜎</m:t>
                          </m:r>
                        </m:e>
                        <m:sub>
                          <m:r>
                            <a:rPr lang="en-US" sz="2000" b="0" i="1" smtClean="0">
                              <a:latin typeface="Cambria Math" charset="0"/>
                            </a:rPr>
                            <m:t>𝑏𝑐𝑚</m:t>
                          </m:r>
                        </m:sub>
                      </m:sSub>
                      <m:r>
                        <a:rPr lang="en-US" sz="2000" b="0" i="1" smtClean="0">
                          <a:latin typeface="Cambria Math" charset="0"/>
                        </a:rPr>
                        <m:t>~</m:t>
                      </m:r>
                      <m:sSub>
                        <m:sSubPr>
                          <m:ctrlPr>
                            <a:rPr lang="en-US" sz="2000" b="0" i="1" smtClean="0">
                              <a:latin typeface="Cambria Math" charset="0"/>
                            </a:rPr>
                          </m:ctrlPr>
                        </m:sSubPr>
                        <m:e>
                          <m:r>
                            <a:rPr lang="en-US" sz="2000" b="0" i="1" smtClean="0">
                              <a:latin typeface="Cambria Math" charset="0"/>
                            </a:rPr>
                            <m:t> (</m:t>
                          </m:r>
                          <m:r>
                            <a:rPr lang="el-GR" sz="2000" i="1" smtClean="0">
                              <a:latin typeface="Cambria Math" charset="0"/>
                              <a:ea typeface="Cambria Math" charset="0"/>
                              <a:cs typeface="Cambria Math" charset="0"/>
                            </a:rPr>
                            <m:t>𝜎</m:t>
                          </m:r>
                        </m:e>
                        <m:sub>
                          <m:r>
                            <a:rPr lang="en-US" sz="2000" b="0" i="1" smtClean="0">
                              <a:latin typeface="Cambria Math" charset="0"/>
                              <a:ea typeface="Cambria Math" charset="0"/>
                              <a:cs typeface="Cambria Math" charset="0"/>
                            </a:rPr>
                            <m:t>𝑢</m:t>
                          </m:r>
                          <m:r>
                            <a:rPr lang="en-US" sz="2000" b="0" i="1" smtClean="0">
                              <a:latin typeface="Cambria Math" charset="0"/>
                            </a:rPr>
                            <m:t>𝑏𝑐𝑚</m:t>
                          </m:r>
                        </m:sub>
                      </m:sSub>
                      <m:r>
                        <a:rPr lang="en-US" sz="2000" b="0" i="1" smtClean="0">
                          <a:latin typeface="Cambria Math" charset="0"/>
                        </a:rPr>
                        <m:t>−</m:t>
                      </m:r>
                      <m:sSub>
                        <m:sSubPr>
                          <m:ctrlPr>
                            <a:rPr lang="en-US" sz="2000" b="0" i="1" smtClean="0">
                              <a:latin typeface="Cambria Math" charset="0"/>
                            </a:rPr>
                          </m:ctrlPr>
                        </m:sSubPr>
                        <m:e>
                          <m:r>
                            <a:rPr lang="el-GR" sz="2000" i="1" smtClean="0">
                              <a:latin typeface="Cambria Math" charset="0"/>
                              <a:ea typeface="Cambria Math" charset="0"/>
                              <a:cs typeface="Cambria Math" charset="0"/>
                            </a:rPr>
                            <m:t>𝜎</m:t>
                          </m:r>
                        </m:e>
                        <m:sub>
                          <m:r>
                            <a:rPr lang="en-US" sz="2000" b="0" i="1" smtClean="0">
                              <a:latin typeface="Cambria Math" charset="0"/>
                              <a:ea typeface="Cambria Math" charset="0"/>
                              <a:cs typeface="Cambria Math" charset="0"/>
                            </a:rPr>
                            <m:t>𝑑</m:t>
                          </m:r>
                          <m:r>
                            <a:rPr lang="en-US" sz="2000" b="0" i="1" smtClean="0">
                              <a:latin typeface="Cambria Math" charset="0"/>
                            </a:rPr>
                            <m:t>𝑏𝑐𝑚</m:t>
                          </m:r>
                        </m:sub>
                      </m:sSub>
                      <m:r>
                        <a:rPr lang="en-US" sz="2000" b="0" i="1" smtClean="0">
                          <a:latin typeface="Cambria Math" charset="0"/>
                        </a:rPr>
                        <m:t>)/</m:t>
                      </m:r>
                      <m:rad>
                        <m:radPr>
                          <m:degHide m:val="on"/>
                          <m:ctrlPr>
                            <a:rPr lang="en-US" sz="2000" b="0" i="1" smtClean="0">
                              <a:latin typeface="Cambria Math" charset="0"/>
                            </a:rPr>
                          </m:ctrlPr>
                        </m:radPr>
                        <m:deg/>
                        <m:e>
                          <m:r>
                            <a:rPr lang="en-US" sz="2000" b="0" i="1" smtClean="0">
                              <a:latin typeface="Cambria Math" charset="0"/>
                            </a:rPr>
                            <m:t>2</m:t>
                          </m:r>
                        </m:e>
                      </m:rad>
                    </m:oMath>
                  </m:oMathPara>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495093" y="1194088"/>
                <a:ext cx="3091167" cy="344069"/>
              </a:xfrm>
              <a:prstGeom prst="rect">
                <a:avLst/>
              </a:prstGeom>
              <a:blipFill rotWithShape="0">
                <a:blip r:embed="rId5"/>
                <a:stretch>
                  <a:fillRect l="-394" t="-116071" r="-1578" b="-164286"/>
                </a:stretch>
              </a:blipFill>
            </p:spPr>
            <p:txBody>
              <a:bodyPr/>
              <a:lstStyle/>
              <a:p>
                <a:r>
                  <a:rPr lang="en-US">
                    <a:noFill/>
                  </a:rPr>
                  <a:t> </a:t>
                </a:r>
              </a:p>
            </p:txBody>
          </p:sp>
        </mc:Fallback>
      </mc:AlternateContent>
      <p:sp>
        <p:nvSpPr>
          <p:cNvPr id="20" name="TextBox 19"/>
          <p:cNvSpPr txBox="1"/>
          <p:nvPr/>
        </p:nvSpPr>
        <p:spPr>
          <a:xfrm>
            <a:off x="9944838" y="1641577"/>
            <a:ext cx="3481137" cy="646331"/>
          </a:xfrm>
          <a:prstGeom prst="rect">
            <a:avLst/>
          </a:prstGeom>
          <a:noFill/>
        </p:spPr>
        <p:txBody>
          <a:bodyPr wrap="square" rtlCol="0">
            <a:spAutoFit/>
          </a:bodyPr>
          <a:lstStyle/>
          <a:p>
            <a:r>
              <a:rPr lang="en-US" dirty="0" smtClean="0"/>
              <a:t>Wide because of</a:t>
            </a:r>
          </a:p>
          <a:p>
            <a:r>
              <a:rPr lang="en-US" dirty="0" smtClean="0"/>
              <a:t> P.C.4 peak effect</a:t>
            </a:r>
            <a:endParaRPr lang="en-US" dirty="0"/>
          </a:p>
        </p:txBody>
      </p:sp>
      <p:sp>
        <p:nvSpPr>
          <p:cNvPr id="21" name="TextBox 20"/>
          <p:cNvSpPr txBox="1"/>
          <p:nvPr/>
        </p:nvSpPr>
        <p:spPr>
          <a:xfrm>
            <a:off x="10099085" y="4098814"/>
            <a:ext cx="3481137" cy="646331"/>
          </a:xfrm>
          <a:prstGeom prst="rect">
            <a:avLst/>
          </a:prstGeom>
          <a:noFill/>
        </p:spPr>
        <p:txBody>
          <a:bodyPr wrap="square" rtlCol="0">
            <a:spAutoFit/>
          </a:bodyPr>
          <a:lstStyle/>
          <a:p>
            <a:r>
              <a:rPr lang="en-US" dirty="0" smtClean="0"/>
              <a:t>Jump because of </a:t>
            </a:r>
          </a:p>
          <a:p>
            <a:r>
              <a:rPr lang="en-US" dirty="0"/>
              <a:t>n</a:t>
            </a:r>
            <a:r>
              <a:rPr lang="en-US" dirty="0" smtClean="0"/>
              <a:t>oise later in run</a:t>
            </a:r>
            <a:endParaRPr lang="en-US" dirty="0"/>
          </a:p>
        </p:txBody>
      </p:sp>
      <p:sp>
        <p:nvSpPr>
          <p:cNvPr id="22" name="TextBox 21"/>
          <p:cNvSpPr txBox="1"/>
          <p:nvPr/>
        </p:nvSpPr>
        <p:spPr>
          <a:xfrm>
            <a:off x="5359824" y="6112667"/>
            <a:ext cx="3266984" cy="369332"/>
          </a:xfrm>
          <a:prstGeom prst="rect">
            <a:avLst/>
          </a:prstGeom>
          <a:noFill/>
        </p:spPr>
        <p:txBody>
          <a:bodyPr wrap="square" rtlCol="0">
            <a:spAutoFit/>
          </a:bodyPr>
          <a:lstStyle/>
          <a:p>
            <a:r>
              <a:rPr lang="en-US" b="1" dirty="0" smtClean="0">
                <a:solidFill>
                  <a:schemeClr val="tx2">
                    <a:lumMod val="75000"/>
                  </a:schemeClr>
                </a:solidFill>
                <a:latin typeface="Arial" charset="0"/>
                <a:ea typeface="Arial" charset="0"/>
                <a:cs typeface="Arial" charset="0"/>
              </a:rPr>
              <a:t>Current</a:t>
            </a:r>
            <a:endParaRPr lang="en-US" b="1" dirty="0">
              <a:solidFill>
                <a:schemeClr val="tx2">
                  <a:lumMod val="75000"/>
                </a:schemeClr>
              </a:solidFill>
              <a:latin typeface="Arial" charset="0"/>
              <a:ea typeface="Arial" charset="0"/>
              <a:cs typeface="Arial" charset="0"/>
            </a:endParaRPr>
          </a:p>
        </p:txBody>
      </p:sp>
    </p:spTree>
    <p:extLst>
      <p:ext uri="{BB962C8B-B14F-4D97-AF65-F5344CB8AC3E}">
        <p14:creationId xmlns:p14="http://schemas.microsoft.com/office/powerpoint/2010/main" val="1450825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43501A23-699D-E54A-880F-10546E2E3E8D}" type="slidenum">
              <a:rPr lang="en-US" smtClean="0"/>
              <a:t>23</a:t>
            </a:fld>
            <a:endParaRPr lang="en-US"/>
          </a:p>
        </p:txBody>
      </p:sp>
      <p:pic>
        <p:nvPicPr>
          <p:cNvPr id="6" name="Picture 5"/>
          <p:cNvPicPr>
            <a:picLocks noChangeAspect="1"/>
          </p:cNvPicPr>
          <p:nvPr/>
        </p:nvPicPr>
        <p:blipFill>
          <a:blip r:embed="rId2"/>
          <a:stretch>
            <a:fillRect/>
          </a:stretch>
        </p:blipFill>
        <p:spPr>
          <a:xfrm>
            <a:off x="1" y="932330"/>
            <a:ext cx="12192000" cy="5329891"/>
          </a:xfrm>
          <a:prstGeom prst="rect">
            <a:avLst/>
          </a:prstGeom>
        </p:spPr>
      </p:pic>
      <p:sp>
        <p:nvSpPr>
          <p:cNvPr id="10" name="Title 1"/>
          <p:cNvSpPr>
            <a:spLocks noGrp="1"/>
          </p:cNvSpPr>
          <p:nvPr>
            <p:ph type="title"/>
          </p:nvPr>
        </p:nvSpPr>
        <p:spPr>
          <a:xfrm>
            <a:off x="1172331" y="-74304"/>
            <a:ext cx="7117846" cy="1080938"/>
          </a:xfrm>
        </p:spPr>
        <p:txBody>
          <a:bodyPr/>
          <a:lstStyle/>
          <a:p>
            <a:r>
              <a:rPr lang="en-US" dirty="0" err="1" smtClean="0">
                <a:solidFill>
                  <a:schemeClr val="bg1"/>
                </a:solidFill>
              </a:rPr>
              <a:t>Bcm</a:t>
            </a:r>
            <a:r>
              <a:rPr lang="en-US" dirty="0" smtClean="0">
                <a:solidFill>
                  <a:schemeClr val="bg1"/>
                </a:solidFill>
              </a:rPr>
              <a:t> 1MHz resolution</a:t>
            </a:r>
            <a:endParaRPr lang="en-US" dirty="0">
              <a:solidFill>
                <a:schemeClr val="bg1"/>
              </a:solidFill>
            </a:endParaRPr>
          </a:p>
        </p:txBody>
      </p:sp>
      <mc:AlternateContent xmlns:mc="http://schemas.openxmlformats.org/markup-compatibility/2006" xmlns:a14="http://schemas.microsoft.com/office/drawing/2010/main">
        <mc:Choice Requires="a14">
          <p:sp>
            <p:nvSpPr>
              <p:cNvPr id="12" name="TextBox 11"/>
              <p:cNvSpPr txBox="1"/>
              <p:nvPr/>
            </p:nvSpPr>
            <p:spPr>
              <a:xfrm>
                <a:off x="9067377" y="113040"/>
                <a:ext cx="3091167" cy="3440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bg1"/>
                              </a:solidFill>
                              <a:latin typeface="Cambria Math" charset="0"/>
                            </a:rPr>
                          </m:ctrlPr>
                        </m:sSubPr>
                        <m:e>
                          <m:r>
                            <a:rPr lang="el-GR" sz="2000" i="1" smtClean="0">
                              <a:solidFill>
                                <a:schemeClr val="bg1"/>
                              </a:solidFill>
                              <a:latin typeface="Cambria Math" charset="0"/>
                              <a:ea typeface="Cambria Math" charset="0"/>
                              <a:cs typeface="Cambria Math" charset="0"/>
                            </a:rPr>
                            <m:t>𝜎</m:t>
                          </m:r>
                        </m:e>
                        <m:sub>
                          <m:r>
                            <a:rPr lang="en-US" sz="2000" b="0" i="1" smtClean="0">
                              <a:solidFill>
                                <a:schemeClr val="bg1"/>
                              </a:solidFill>
                              <a:latin typeface="Cambria Math" charset="0"/>
                            </a:rPr>
                            <m:t>𝑏𝑐𝑚</m:t>
                          </m:r>
                        </m:sub>
                      </m:sSub>
                      <m:r>
                        <a:rPr lang="en-US" sz="2000" b="0" i="1" smtClean="0">
                          <a:solidFill>
                            <a:schemeClr val="bg1"/>
                          </a:solidFill>
                          <a:latin typeface="Cambria Math" charset="0"/>
                        </a:rPr>
                        <m:t>~</m:t>
                      </m:r>
                      <m:sSub>
                        <m:sSubPr>
                          <m:ctrlPr>
                            <a:rPr lang="en-US" sz="2000" b="0" i="1" smtClean="0">
                              <a:solidFill>
                                <a:schemeClr val="bg1"/>
                              </a:solidFill>
                              <a:latin typeface="Cambria Math" charset="0"/>
                            </a:rPr>
                          </m:ctrlPr>
                        </m:sSubPr>
                        <m:e>
                          <m:r>
                            <a:rPr lang="en-US" sz="2000" b="0" i="1" smtClean="0">
                              <a:solidFill>
                                <a:schemeClr val="bg1"/>
                              </a:solidFill>
                              <a:latin typeface="Cambria Math" charset="0"/>
                            </a:rPr>
                            <m:t> (</m:t>
                          </m:r>
                          <m:r>
                            <a:rPr lang="el-GR" sz="2000" i="1" smtClean="0">
                              <a:solidFill>
                                <a:schemeClr val="bg1"/>
                              </a:solidFill>
                              <a:latin typeface="Cambria Math" charset="0"/>
                              <a:ea typeface="Cambria Math" charset="0"/>
                              <a:cs typeface="Cambria Math" charset="0"/>
                            </a:rPr>
                            <m:t>𝜎</m:t>
                          </m:r>
                        </m:e>
                        <m:sub>
                          <m:r>
                            <a:rPr lang="en-US" sz="2000" b="0" i="1" smtClean="0">
                              <a:solidFill>
                                <a:schemeClr val="bg1"/>
                              </a:solidFill>
                              <a:latin typeface="Cambria Math" charset="0"/>
                              <a:ea typeface="Cambria Math" charset="0"/>
                              <a:cs typeface="Cambria Math" charset="0"/>
                            </a:rPr>
                            <m:t>𝑢</m:t>
                          </m:r>
                          <m:r>
                            <a:rPr lang="en-US" sz="2000" b="0" i="1" smtClean="0">
                              <a:solidFill>
                                <a:schemeClr val="bg1"/>
                              </a:solidFill>
                              <a:latin typeface="Cambria Math" charset="0"/>
                            </a:rPr>
                            <m:t>𝑏𝑐𝑚</m:t>
                          </m:r>
                        </m:sub>
                      </m:sSub>
                      <m:r>
                        <a:rPr lang="en-US" sz="2000" b="0" i="1" smtClean="0">
                          <a:solidFill>
                            <a:schemeClr val="bg1"/>
                          </a:solidFill>
                          <a:latin typeface="Cambria Math" charset="0"/>
                        </a:rPr>
                        <m:t>−</m:t>
                      </m:r>
                      <m:sSub>
                        <m:sSubPr>
                          <m:ctrlPr>
                            <a:rPr lang="en-US" sz="2000" b="0" i="1" smtClean="0">
                              <a:solidFill>
                                <a:schemeClr val="bg1"/>
                              </a:solidFill>
                              <a:latin typeface="Cambria Math" charset="0"/>
                            </a:rPr>
                          </m:ctrlPr>
                        </m:sSubPr>
                        <m:e>
                          <m:r>
                            <a:rPr lang="el-GR" sz="2000" i="1" smtClean="0">
                              <a:solidFill>
                                <a:schemeClr val="bg1"/>
                              </a:solidFill>
                              <a:latin typeface="Cambria Math" charset="0"/>
                              <a:ea typeface="Cambria Math" charset="0"/>
                              <a:cs typeface="Cambria Math" charset="0"/>
                            </a:rPr>
                            <m:t>𝜎</m:t>
                          </m:r>
                        </m:e>
                        <m:sub>
                          <m:r>
                            <a:rPr lang="en-US" sz="2000" b="0" i="1" smtClean="0">
                              <a:solidFill>
                                <a:schemeClr val="bg1"/>
                              </a:solidFill>
                              <a:latin typeface="Cambria Math" charset="0"/>
                              <a:ea typeface="Cambria Math" charset="0"/>
                              <a:cs typeface="Cambria Math" charset="0"/>
                            </a:rPr>
                            <m:t>𝑑</m:t>
                          </m:r>
                          <m:r>
                            <a:rPr lang="en-US" sz="2000" b="0" i="1" smtClean="0">
                              <a:solidFill>
                                <a:schemeClr val="bg1"/>
                              </a:solidFill>
                              <a:latin typeface="Cambria Math" charset="0"/>
                            </a:rPr>
                            <m:t>𝑏𝑐𝑚</m:t>
                          </m:r>
                        </m:sub>
                      </m:sSub>
                      <m:r>
                        <a:rPr lang="en-US" sz="2000" b="0" i="1" smtClean="0">
                          <a:solidFill>
                            <a:schemeClr val="bg1"/>
                          </a:solidFill>
                          <a:latin typeface="Cambria Math" charset="0"/>
                        </a:rPr>
                        <m:t>)/</m:t>
                      </m:r>
                      <m:rad>
                        <m:radPr>
                          <m:degHide m:val="on"/>
                          <m:ctrlPr>
                            <a:rPr lang="en-US" sz="2000" b="0" i="1" smtClean="0">
                              <a:solidFill>
                                <a:schemeClr val="bg1"/>
                              </a:solidFill>
                              <a:latin typeface="Cambria Math" charset="0"/>
                            </a:rPr>
                          </m:ctrlPr>
                        </m:radPr>
                        <m:deg/>
                        <m:e>
                          <m:r>
                            <a:rPr lang="en-US" sz="2000" b="0" i="1" smtClean="0">
                              <a:solidFill>
                                <a:schemeClr val="bg1"/>
                              </a:solidFill>
                              <a:latin typeface="Cambria Math" charset="0"/>
                            </a:rPr>
                            <m:t>2</m:t>
                          </m:r>
                        </m:e>
                      </m:rad>
                    </m:oMath>
                  </m:oMathPara>
                </a14:m>
                <a:endParaRPr lang="en-US" sz="2000" dirty="0">
                  <a:solidFill>
                    <a:schemeClr val="bg1"/>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9067377" y="113040"/>
                <a:ext cx="3091167" cy="344069"/>
              </a:xfrm>
              <a:prstGeom prst="rect">
                <a:avLst/>
              </a:prstGeom>
              <a:blipFill rotWithShape="0">
                <a:blip r:embed="rId3"/>
                <a:stretch>
                  <a:fillRect l="-394" t="-116071" r="-1378" b="-164286"/>
                </a:stretch>
              </a:blipFill>
            </p:spPr>
            <p:txBody>
              <a:bodyPr/>
              <a:lstStyle/>
              <a:p>
                <a:r>
                  <a:rPr lang="en-US">
                    <a:noFill/>
                  </a:rPr>
                  <a:t> </a:t>
                </a:r>
              </a:p>
            </p:txBody>
          </p:sp>
        </mc:Fallback>
      </mc:AlternateContent>
      <p:sp>
        <p:nvSpPr>
          <p:cNvPr id="3" name="Right Arrow 2"/>
          <p:cNvSpPr/>
          <p:nvPr/>
        </p:nvSpPr>
        <p:spPr>
          <a:xfrm rot="3435645">
            <a:off x="9568901" y="581766"/>
            <a:ext cx="439772" cy="294194"/>
          </a:xfrm>
          <a:prstGeom prst="right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2564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7243" y="402394"/>
            <a:ext cx="8610600" cy="1293028"/>
          </a:xfrm>
        </p:spPr>
        <p:txBody>
          <a:bodyPr/>
          <a:lstStyle/>
          <a:p>
            <a:r>
              <a:rPr lang="en-US" dirty="0" smtClean="0"/>
              <a:t>BCM 1MHz Resolution</a:t>
            </a:r>
            <a:br>
              <a:rPr lang="en-US" dirty="0" smtClean="0"/>
            </a:br>
            <a:r>
              <a:rPr lang="en-US" sz="3200" dirty="0" smtClean="0"/>
              <a:t>frequency</a:t>
            </a:r>
            <a:endParaRPr lang="en-US" sz="3200" dirty="0"/>
          </a:p>
        </p:txBody>
      </p:sp>
      <mc:AlternateContent xmlns:mc="http://schemas.openxmlformats.org/markup-compatibility/2006" xmlns:a14="http://schemas.microsoft.com/office/drawing/2010/main">
        <mc:Choice Requires="a14">
          <p:sp>
            <p:nvSpPr>
              <p:cNvPr id="14" name="Content Placeholder 2"/>
              <p:cNvSpPr>
                <a:spLocks noGrp="1"/>
              </p:cNvSpPr>
              <p:nvPr>
                <p:ph idx="1"/>
              </p:nvPr>
            </p:nvSpPr>
            <p:spPr>
              <a:xfrm>
                <a:off x="-310240" y="1532132"/>
                <a:ext cx="12567556" cy="1710718"/>
              </a:xfrm>
            </p:spPr>
            <p:txBody>
              <a:bodyPr>
                <a:normAutofit/>
              </a:bodyPr>
              <a:lstStyle/>
              <a:p>
                <a:pPr marL="457200" lvl="1" indent="0">
                  <a:buNone/>
                </a:pPr>
                <a:r>
                  <a:rPr lang="en-US" sz="2800" dirty="0" smtClean="0"/>
                  <a:t>BCM Double Differences - Resolution</a:t>
                </a:r>
              </a:p>
              <a:p>
                <a:pPr lvl="1"/>
                <a:r>
                  <a:rPr lang="en-US" dirty="0" smtClean="0"/>
                  <a:t>Higher frequencies tend to result in smaller widths (scaled to counting statistics)</a:t>
                </a:r>
              </a:p>
              <a:p>
                <a:pPr lvl="1"/>
                <a:r>
                  <a:rPr lang="en-US" dirty="0"/>
                  <a:t>DD in 1MHz system </a:t>
                </a:r>
                <a:r>
                  <a:rPr lang="en-US" dirty="0" smtClean="0"/>
                  <a:t>beats </a:t>
                </a:r>
                <a14:m>
                  <m:oMath xmlns:m="http://schemas.openxmlformats.org/officeDocument/2006/math">
                    <m:rad>
                      <m:radPr>
                        <m:degHide m:val="on"/>
                        <m:ctrlPr>
                          <a:rPr lang="el-GR" i="1" smtClean="0">
                            <a:latin typeface="Cambria Math" charset="0"/>
                          </a:rPr>
                        </m:ctrlPr>
                      </m:radPr>
                      <m:deg/>
                      <m:e>
                        <m:r>
                          <a:rPr lang="en-US" b="0" i="1" smtClean="0">
                            <a:latin typeface="Cambria Math" charset="0"/>
                          </a:rPr>
                          <m:t>𝑁</m:t>
                        </m:r>
                      </m:e>
                    </m:rad>
                  </m:oMath>
                </a14:m>
                <a:r>
                  <a:rPr lang="en-US" dirty="0" smtClean="0"/>
                  <a:t> statistics </a:t>
                </a:r>
                <a:r>
                  <a:rPr lang="en-US" dirty="0"/>
                  <a:t>from </a:t>
                </a:r>
                <a:r>
                  <a:rPr lang="en-US" dirty="0" smtClean="0"/>
                  <a:t>number of samples in integration time-&gt; </a:t>
                </a:r>
                <a:r>
                  <a:rPr lang="en-US" dirty="0"/>
                  <a:t>as we increase rep rate, we are ‘winning’ in that the level of noise at 30Hz is more than at 60Hz, 120Hz</a:t>
                </a:r>
              </a:p>
              <a:p>
                <a:pPr lvl="1"/>
                <a:endParaRPr lang="en-US" dirty="0"/>
              </a:p>
            </p:txBody>
          </p:sp>
        </mc:Choice>
        <mc:Fallback xmlns="">
          <p:sp>
            <p:nvSpPr>
              <p:cNvPr id="14" name="Content Placeholder 2"/>
              <p:cNvSpPr>
                <a:spLocks noGrp="1" noRot="1" noChangeAspect="1" noMove="1" noResize="1" noEditPoints="1" noAdjustHandles="1" noChangeArrowheads="1" noChangeShapeType="1" noTextEdit="1"/>
              </p:cNvSpPr>
              <p:nvPr>
                <p:ph idx="1"/>
              </p:nvPr>
            </p:nvSpPr>
            <p:spPr>
              <a:xfrm>
                <a:off x="-310240" y="1532132"/>
                <a:ext cx="12567556" cy="1710718"/>
              </a:xfrm>
              <a:blipFill rotWithShape="0">
                <a:blip r:embed="rId2"/>
                <a:stretch>
                  <a:fillRect t="-6050" r="-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895661526"/>
                  </p:ext>
                </p:extLst>
              </p:nvPr>
            </p:nvGraphicFramePr>
            <p:xfrm>
              <a:off x="0" y="3644538"/>
              <a:ext cx="11996056" cy="1855771"/>
            </p:xfrm>
            <a:graphic>
              <a:graphicData uri="http://schemas.openxmlformats.org/drawingml/2006/table">
                <a:tbl>
                  <a:tblPr/>
                  <a:tblGrid>
                    <a:gridCol w="1352300"/>
                    <a:gridCol w="540328"/>
                    <a:gridCol w="665018"/>
                    <a:gridCol w="685800"/>
                    <a:gridCol w="872836"/>
                    <a:gridCol w="1043547"/>
                    <a:gridCol w="930728"/>
                    <a:gridCol w="4865914"/>
                    <a:gridCol w="1039585"/>
                  </a:tblGrid>
                  <a:tr h="293913">
                    <a:tc>
                      <a:txBody>
                        <a:bodyPr/>
                        <a:lstStyle/>
                        <a:p>
                          <a:pPr algn="l" fontAlgn="b"/>
                          <a:endParaRPr lang="en-US" sz="1600" b="0" i="0" u="none" strike="noStrike">
                            <a:solidFill>
                              <a:srgbClr val="000000"/>
                            </a:solidFill>
                            <a:effectLst/>
                            <a:latin typeface="Calibri" charset="0"/>
                          </a:endParaRPr>
                        </a:p>
                      </a:txBody>
                      <a:tcPr marL="12090" marR="12090" marT="12090" marB="0" anchor="b">
                        <a:lnL>
                          <a:noFill/>
                        </a:lnL>
                        <a:lnR>
                          <a:noFill/>
                        </a:lnR>
                        <a:lnT>
                          <a:noFill/>
                        </a:lnT>
                        <a:lnB>
                          <a:noFill/>
                        </a:lnB>
                        <a:solidFill>
                          <a:schemeClr val="tx1"/>
                        </a:solidFill>
                      </a:tcPr>
                    </a:tc>
                    <a:tc>
                      <a:txBody>
                        <a:bodyPr/>
                        <a:lstStyle/>
                        <a:p>
                          <a:pPr algn="l" fontAlgn="b"/>
                          <a:endParaRPr lang="en-US" sz="1600" b="0" i="0" u="none" strike="noStrike" dirty="0">
                            <a:solidFill>
                              <a:srgbClr val="000000"/>
                            </a:solidFill>
                            <a:effectLst/>
                            <a:latin typeface="Calibri" charset="0"/>
                          </a:endParaRPr>
                        </a:p>
                      </a:txBody>
                      <a:tcPr marL="12090" marR="12090" marT="12090" marB="0" anchor="b">
                        <a:lnL>
                          <a:noFill/>
                        </a:lnL>
                        <a:lnR>
                          <a:noFill/>
                        </a:lnR>
                        <a:lnT>
                          <a:noFill/>
                        </a:lnT>
                        <a:lnB>
                          <a:noFill/>
                        </a:lnB>
                        <a:solidFill>
                          <a:schemeClr val="tx1"/>
                        </a:solidFill>
                      </a:tcPr>
                    </a:tc>
                    <a:tc>
                      <a:txBody>
                        <a:bodyPr/>
                        <a:lstStyle/>
                        <a:p>
                          <a:pPr algn="l" fontAlgn="b"/>
                          <a:r>
                            <a:rPr lang="en-US" sz="1600" b="0" i="0" u="none" strike="noStrike" dirty="0" smtClean="0">
                              <a:solidFill>
                                <a:srgbClr val="000000"/>
                              </a:solidFill>
                              <a:effectLst/>
                              <a:latin typeface="Calibri" charset="0"/>
                            </a:rPr>
                            <a:t>GeV</a:t>
                          </a:r>
                          <a:endParaRPr lang="en-US" sz="1600" b="0" i="0" u="none" strike="noStrike" dirty="0">
                            <a:solidFill>
                              <a:srgbClr val="000000"/>
                            </a:solidFill>
                            <a:effectLst/>
                            <a:latin typeface="Calibri" charset="0"/>
                          </a:endParaRPr>
                        </a:p>
                      </a:txBody>
                      <a:tcPr marL="12090" marR="12090" marT="12090" marB="0" anchor="b">
                        <a:lnL>
                          <a:noFill/>
                        </a:lnL>
                        <a:lnR>
                          <a:noFill/>
                        </a:lnR>
                        <a:lnT>
                          <a:noFill/>
                        </a:lnT>
                        <a:lnB>
                          <a:noFill/>
                        </a:lnB>
                        <a:solidFill>
                          <a:schemeClr val="tx1"/>
                        </a:solidFill>
                      </a:tcPr>
                    </a:tc>
                    <a:tc>
                      <a:txBody>
                        <a:bodyPr/>
                        <a:lstStyle/>
                        <a:p>
                          <a:pPr algn="l" fontAlgn="b"/>
                          <a:r>
                            <a:rPr lang="en-US" sz="1600" b="0" i="0" u="none" strike="noStrike" dirty="0" err="1" smtClean="0">
                              <a:solidFill>
                                <a:srgbClr val="000000"/>
                              </a:solidFill>
                              <a:effectLst/>
                              <a:latin typeface="Calibri" charset="0"/>
                            </a:rPr>
                            <a:t>uA</a:t>
                          </a:r>
                          <a:endParaRPr lang="en-US" sz="1600" b="0" i="0" u="none" strike="noStrike" dirty="0">
                            <a:solidFill>
                              <a:srgbClr val="000000"/>
                            </a:solidFill>
                            <a:effectLst/>
                            <a:latin typeface="Calibri" charset="0"/>
                          </a:endParaRPr>
                        </a:p>
                      </a:txBody>
                      <a:tcPr marL="12090" marR="12090" marT="12090" marB="0" anchor="b">
                        <a:lnL>
                          <a:noFill/>
                        </a:lnL>
                        <a:lnR>
                          <a:noFill/>
                        </a:lnR>
                        <a:lnT>
                          <a:noFill/>
                        </a:lnT>
                        <a:lnB>
                          <a:noFill/>
                        </a:lnB>
                        <a:solidFill>
                          <a:schemeClr val="tx1"/>
                        </a:solidFill>
                      </a:tcPr>
                    </a:tc>
                    <a:tc>
                      <a:txBody>
                        <a:bodyPr/>
                        <a:lstStyle/>
                        <a:p>
                          <a:pPr algn="l" fontAlgn="b"/>
                          <a:r>
                            <a:rPr lang="en-US" sz="1600" b="0" i="0" u="none" strike="noStrike" dirty="0" smtClean="0">
                              <a:solidFill>
                                <a:srgbClr val="000000"/>
                              </a:solidFill>
                              <a:effectLst/>
                              <a:latin typeface="Calibri" charset="0"/>
                            </a:rPr>
                            <a:t>Hz</a:t>
                          </a:r>
                          <a:endParaRPr lang="en-US" sz="1600" b="0" i="0" u="none" strike="noStrike" dirty="0">
                            <a:solidFill>
                              <a:srgbClr val="000000"/>
                            </a:solidFill>
                            <a:effectLst/>
                            <a:latin typeface="Calibri" charset="0"/>
                          </a:endParaRPr>
                        </a:p>
                      </a:txBody>
                      <a:tcPr marL="12090" marR="12090" marT="12090" marB="0" anchor="b">
                        <a:lnL>
                          <a:noFill/>
                        </a:lnL>
                        <a:lnR>
                          <a:noFill/>
                        </a:lnR>
                        <a:lnT>
                          <a:noFill/>
                        </a:lnT>
                        <a:lnB>
                          <a:noFill/>
                        </a:lnB>
                        <a:solidFill>
                          <a:schemeClr val="tx1"/>
                        </a:solidFill>
                      </a:tcPr>
                    </a:tc>
                    <a:tc>
                      <a:txBody>
                        <a:bodyPr/>
                        <a:lstStyle/>
                        <a:p>
                          <a:pPr algn="l" fontAlgn="b"/>
                          <a:r>
                            <a:rPr lang="cs-CZ" sz="1600" b="0" i="0" u="none" strike="noStrike" dirty="0" err="1" smtClean="0">
                              <a:solidFill>
                                <a:srgbClr val="000000"/>
                              </a:solidFill>
                              <a:effectLst/>
                              <a:latin typeface="Calibri" charset="0"/>
                            </a:rPr>
                            <a:t>ubcm-dbcm</a:t>
                          </a:r>
                          <a:r>
                            <a:rPr lang="cs-CZ" sz="1600" b="0" i="0" u="none" strike="noStrike" dirty="0" smtClean="0">
                              <a:solidFill>
                                <a:srgbClr val="000000"/>
                              </a:solidFill>
                              <a:effectLst/>
                              <a:latin typeface="Calibri" charset="0"/>
                            </a:rPr>
                            <a:t> </a:t>
                          </a:r>
                          <a:endParaRPr lang="cs-CZ" sz="1600" b="0" i="0" u="none" strike="noStrike" dirty="0">
                            <a:solidFill>
                              <a:srgbClr val="000000"/>
                            </a:solidFill>
                            <a:effectLst/>
                            <a:latin typeface="Calibri" charset="0"/>
                          </a:endParaRPr>
                        </a:p>
                      </a:txBody>
                      <a:tcPr marL="12090" marR="12090" marT="12090" marB="0" anchor="b">
                        <a:lnL>
                          <a:noFill/>
                        </a:lnL>
                        <a:lnR>
                          <a:noFill/>
                        </a:lnR>
                        <a:lnT>
                          <a:noFill/>
                        </a:lnT>
                        <a:lnB>
                          <a:noFill/>
                        </a:lnB>
                        <a:solidFill>
                          <a:schemeClr val="tx1"/>
                        </a:solidFill>
                      </a:tcPr>
                    </a:tc>
                    <a:tc>
                      <a:txBody>
                        <a:bodyPr/>
                        <a:lstStyle/>
                        <a:p>
                          <a:pPr algn="l" fontAlgn="b"/>
                          <a:endParaRPr lang="en-US" sz="1600" b="0" i="0" u="none" strike="noStrike" dirty="0">
                            <a:solidFill>
                              <a:srgbClr val="000000"/>
                            </a:solidFill>
                            <a:effectLst/>
                            <a:latin typeface="Calibri" charset="0"/>
                          </a:endParaRPr>
                        </a:p>
                      </a:txBody>
                      <a:tcPr marL="12090" marR="12090" marT="12090" marB="0" anchor="b">
                        <a:lnL>
                          <a:noFill/>
                        </a:lnL>
                        <a:lnR>
                          <a:noFill/>
                        </a:lnR>
                        <a:lnT>
                          <a:noFill/>
                        </a:lnT>
                        <a:lnB>
                          <a:noFill/>
                        </a:lnB>
                        <a:solidFill>
                          <a:schemeClr val="tx1"/>
                        </a:solidFill>
                      </a:tcPr>
                    </a:tc>
                    <a:tc>
                      <a:txBody>
                        <a:bodyPr/>
                        <a:lstStyle/>
                        <a:p>
                          <a:pPr algn="l" fontAlgn="b"/>
                          <a:endParaRPr lang="en-US" sz="1600" b="0" i="0" u="none" strike="noStrike" dirty="0">
                            <a:solidFill>
                              <a:srgbClr val="000000"/>
                            </a:solidFill>
                            <a:effectLst/>
                            <a:latin typeface="Calibri" charset="0"/>
                          </a:endParaRPr>
                        </a:p>
                      </a:txBody>
                      <a:tcPr marL="12090" marR="12090" marT="12090" marB="0" anchor="b">
                        <a:lnL>
                          <a:noFill/>
                        </a:lnL>
                        <a:lnR>
                          <a:noFill/>
                        </a:lnR>
                        <a:lnT>
                          <a:noFill/>
                        </a:lnT>
                        <a:lnB>
                          <a:noFill/>
                        </a:lnB>
                        <a:solidFill>
                          <a:schemeClr val="tx1"/>
                        </a:solidFill>
                      </a:tcPr>
                    </a:tc>
                    <a:tc>
                      <a:txBody>
                        <a:bodyPr/>
                        <a:lstStyle/>
                        <a:p>
                          <a:pPr algn="l" fontAlgn="b"/>
                          <a:r>
                            <a:rPr lang="en-US" sz="1600" b="0" i="0" u="none" strike="noStrike" dirty="0" smtClean="0">
                              <a:solidFill>
                                <a:srgbClr val="000000"/>
                              </a:solidFill>
                              <a:effectLst/>
                              <a:latin typeface="Calibri" charset="0"/>
                            </a:rPr>
                            <a:t>ppm/</a:t>
                          </a:r>
                          <a14:m>
                            <m:oMath xmlns:m="http://schemas.openxmlformats.org/officeDocument/2006/math">
                              <m:rad>
                                <m:radPr>
                                  <m:degHide m:val="on"/>
                                  <m:ctrlPr>
                                    <a:rPr lang="en-US" sz="1600" b="0" i="1" smtClean="0">
                                      <a:solidFill>
                                        <a:schemeClr val="bg1"/>
                                      </a:solidFill>
                                      <a:latin typeface="Cambria Math" charset="0"/>
                                    </a:rPr>
                                  </m:ctrlPr>
                                </m:radPr>
                                <m:deg/>
                                <m:e>
                                  <m:r>
                                    <a:rPr lang="en-US" sz="1600" b="0" i="1" smtClean="0">
                                      <a:solidFill>
                                        <a:schemeClr val="bg1"/>
                                      </a:solidFill>
                                      <a:latin typeface="Cambria Math" charset="0"/>
                                    </a:rPr>
                                    <m:t>𝐻𝑧</m:t>
                                  </m:r>
                                </m:e>
                              </m:rad>
                            </m:oMath>
                          </a14:m>
                          <a:endParaRPr lang="en-US" sz="1600" b="0" i="0" u="none" strike="noStrike" dirty="0">
                            <a:solidFill>
                              <a:schemeClr val="bg1"/>
                            </a:solidFill>
                            <a:effectLst/>
                            <a:latin typeface="Calibri" charset="0"/>
                          </a:endParaRPr>
                        </a:p>
                      </a:txBody>
                      <a:tcPr marL="12090" marR="12090" marT="12090" marB="0" anchor="b">
                        <a:lnL>
                          <a:noFill/>
                        </a:lnL>
                        <a:lnR>
                          <a:noFill/>
                        </a:lnR>
                        <a:lnT>
                          <a:noFill/>
                        </a:lnT>
                        <a:lnB>
                          <a:noFill/>
                        </a:lnB>
                        <a:solidFill>
                          <a:schemeClr val="tx1"/>
                        </a:solidFill>
                      </a:tcPr>
                    </a:tc>
                  </a:tr>
                  <a:tr h="310243">
                    <a:tc>
                      <a:txBody>
                        <a:bodyPr/>
                        <a:lstStyle/>
                        <a:p>
                          <a:pPr algn="l" fontAlgn="b"/>
                          <a:endParaRPr lang="en-US" sz="1600" b="0" i="0" u="none" strike="noStrike">
                            <a:solidFill>
                              <a:srgbClr val="000000"/>
                            </a:solidFill>
                            <a:effectLst/>
                            <a:latin typeface="Calibri" charset="0"/>
                          </a:endParaRPr>
                        </a:p>
                      </a:txBody>
                      <a:tcPr marL="12090" marR="12090" marT="12090" marB="0" anchor="b">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600" b="0" i="0" u="none" strike="noStrike" dirty="0">
                              <a:solidFill>
                                <a:srgbClr val="000000"/>
                              </a:solidFill>
                              <a:effectLst/>
                              <a:latin typeface="Calibri" charset="0"/>
                            </a:rPr>
                            <a:t>Run</a:t>
                          </a:r>
                        </a:p>
                      </a:txBody>
                      <a:tcPr marL="12090" marR="12090" marT="12090" marB="0" anchor="b">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600" b="0" i="0" u="none" strike="noStrike" dirty="0" smtClean="0">
                              <a:solidFill>
                                <a:srgbClr val="000000"/>
                              </a:solidFill>
                              <a:effectLst/>
                              <a:latin typeface="Calibri" charset="0"/>
                            </a:rPr>
                            <a:t>energy</a:t>
                          </a:r>
                          <a:endParaRPr lang="en-US" sz="1600" b="0" i="0" u="none" strike="noStrike" dirty="0">
                            <a:solidFill>
                              <a:srgbClr val="000000"/>
                            </a:solidFill>
                            <a:effectLst/>
                            <a:latin typeface="Calibri" charset="0"/>
                          </a:endParaRPr>
                        </a:p>
                      </a:txBody>
                      <a:tcPr marL="12090" marR="12090" marT="12090" marB="0" anchor="b">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600" b="0" i="0" u="none" strike="noStrike" dirty="0" smtClean="0">
                              <a:solidFill>
                                <a:srgbClr val="000000"/>
                              </a:solidFill>
                              <a:effectLst/>
                              <a:latin typeface="Calibri" charset="0"/>
                            </a:rPr>
                            <a:t>current</a:t>
                          </a:r>
                          <a:endParaRPr lang="en-US" sz="1600" b="0" i="0" u="none" strike="noStrike" dirty="0">
                            <a:solidFill>
                              <a:srgbClr val="000000"/>
                            </a:solidFill>
                            <a:effectLst/>
                            <a:latin typeface="Calibri" charset="0"/>
                          </a:endParaRPr>
                        </a:p>
                      </a:txBody>
                      <a:tcPr marL="12090" marR="12090" marT="12090" marB="0" anchor="b">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600" b="0" i="0" u="none" strike="noStrike" dirty="0" smtClean="0">
                              <a:solidFill>
                                <a:srgbClr val="000000"/>
                              </a:solidFill>
                              <a:effectLst/>
                              <a:latin typeface="Calibri" charset="0"/>
                            </a:rPr>
                            <a:t>frequency</a:t>
                          </a:r>
                          <a:endParaRPr lang="en-US" sz="1600" b="0" i="0" u="none" strike="noStrike" dirty="0">
                            <a:solidFill>
                              <a:srgbClr val="000000"/>
                            </a:solidFill>
                            <a:effectLst/>
                            <a:latin typeface="Calibri" charset="0"/>
                          </a:endParaRPr>
                        </a:p>
                      </a:txBody>
                      <a:tcPr marL="12090" marR="12090" marT="12090" marB="0" anchor="b">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600" b="0" i="0" u="none" strike="noStrike" dirty="0" smtClean="0">
                              <a:solidFill>
                                <a:srgbClr val="000000"/>
                              </a:solidFill>
                              <a:effectLst/>
                              <a:latin typeface="Calibri" charset="0"/>
                            </a:rPr>
                            <a:t>DD  RMS</a:t>
                          </a:r>
                          <a:endParaRPr lang="en-US" sz="1600" b="0" i="0" u="none" strike="noStrike" dirty="0">
                            <a:solidFill>
                              <a:srgbClr val="000000"/>
                            </a:solidFill>
                            <a:effectLst/>
                            <a:latin typeface="Calibri" charset="0"/>
                          </a:endParaRPr>
                        </a:p>
                      </a:txBody>
                      <a:tcPr marL="12090" marR="12090" marT="12090" marB="0" anchor="b">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600" b="0" i="0" u="none" strike="noStrike" dirty="0" smtClean="0">
                              <a:solidFill>
                                <a:srgbClr val="000000"/>
                              </a:solidFill>
                              <a:effectLst/>
                              <a:latin typeface="Calibri" charset="0"/>
                            </a:rPr>
                            <a:t>RMS/</a:t>
                          </a:r>
                          <a14:m>
                            <m:oMath xmlns:m="http://schemas.openxmlformats.org/officeDocument/2006/math">
                              <m:rad>
                                <m:radPr>
                                  <m:degHide m:val="on"/>
                                  <m:ctrlPr>
                                    <a:rPr lang="en-US" sz="1600" b="0" i="1" smtClean="0">
                                      <a:solidFill>
                                        <a:schemeClr val="bg1"/>
                                      </a:solidFill>
                                      <a:latin typeface="Cambria Math" charset="0"/>
                                    </a:rPr>
                                  </m:ctrlPr>
                                </m:radPr>
                                <m:deg/>
                                <m:e>
                                  <m:r>
                                    <a:rPr lang="en-US" sz="1600" b="0" i="1" smtClean="0">
                                      <a:solidFill>
                                        <a:schemeClr val="bg1"/>
                                      </a:solidFill>
                                      <a:latin typeface="Cambria Math" charset="0"/>
                                    </a:rPr>
                                    <m:t>2</m:t>
                                  </m:r>
                                </m:e>
                              </m:rad>
                            </m:oMath>
                          </a14:m>
                          <a:endParaRPr lang="en-US" sz="1600" b="0" i="0" u="none" strike="noStrike" dirty="0">
                            <a:solidFill>
                              <a:srgbClr val="000000"/>
                            </a:solidFill>
                            <a:effectLst/>
                            <a:latin typeface="Calibri" charset="0"/>
                          </a:endParaRPr>
                        </a:p>
                      </a:txBody>
                      <a:tcPr marL="12090" marR="12090" marT="12090" marB="0" anchor="b">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600" b="0" i="0" u="none" strike="noStrike" dirty="0">
                              <a:solidFill>
                                <a:srgbClr val="000000"/>
                              </a:solidFill>
                              <a:effectLst/>
                              <a:latin typeface="Calibri" charset="0"/>
                            </a:rPr>
                            <a:t>Analysis with ADC </a:t>
                          </a:r>
                          <a:r>
                            <a:rPr lang="en-US" sz="1600" b="0" i="0" u="none" strike="noStrike" dirty="0" err="1" smtClean="0">
                              <a:solidFill>
                                <a:srgbClr val="000000"/>
                              </a:solidFill>
                              <a:effectLst/>
                              <a:latin typeface="Calibri" charset="0"/>
                            </a:rPr>
                            <a:t>subblocks</a:t>
                          </a:r>
                          <a:r>
                            <a:rPr lang="en-US" sz="1600" b="0" i="0" u="none" strike="noStrike" dirty="0" smtClean="0">
                              <a:solidFill>
                                <a:srgbClr val="000000"/>
                              </a:solidFill>
                              <a:effectLst/>
                              <a:latin typeface="Calibri" charset="0"/>
                            </a:rPr>
                            <a:t> </a:t>
                          </a:r>
                          <a:r>
                            <a:rPr lang="en-US" sz="1600" b="0" i="0" u="none" strike="noStrike" dirty="0">
                              <a:solidFill>
                                <a:srgbClr val="000000"/>
                              </a:solidFill>
                              <a:effectLst/>
                              <a:latin typeface="Calibri" charset="0"/>
                            </a:rPr>
                            <a:t>of helicity window</a:t>
                          </a:r>
                        </a:p>
                      </a:txBody>
                      <a:tcPr marL="12090" marR="12090" marT="12090" marB="0" anchor="b">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600" b="0" i="0" u="none" strike="noStrike" dirty="0">
                              <a:solidFill>
                                <a:srgbClr val="000000"/>
                              </a:solidFill>
                              <a:effectLst/>
                              <a:latin typeface="Calibri" charset="0"/>
                            </a:rPr>
                            <a:t>RMS/</a:t>
                          </a:r>
                          <a:r>
                            <a:rPr lang="en-US" sz="1600" b="0" i="0" u="none" strike="noStrike" dirty="0" err="1">
                              <a:solidFill>
                                <a:srgbClr val="000000"/>
                              </a:solidFill>
                              <a:effectLst/>
                              <a:latin typeface="Calibri" charset="0"/>
                            </a:rPr>
                            <a:t>sqrt</a:t>
                          </a:r>
                          <a:r>
                            <a:rPr lang="en-US" sz="1600" b="0" i="0" u="none" strike="noStrike" dirty="0">
                              <a:solidFill>
                                <a:srgbClr val="000000"/>
                              </a:solidFill>
                              <a:effectLst/>
                              <a:latin typeface="Calibri" charset="0"/>
                            </a:rPr>
                            <a:t>(f) </a:t>
                          </a:r>
                        </a:p>
                      </a:txBody>
                      <a:tcPr marL="12090" marR="12090" marT="12090" marB="0" anchor="b">
                        <a:lnL>
                          <a:noFill/>
                        </a:lnL>
                        <a:lnR>
                          <a:noFill/>
                        </a:lnR>
                        <a:lnT>
                          <a:noFill/>
                        </a:lnT>
                        <a:lnB w="12700" cap="flat" cmpd="sng" algn="ctr">
                          <a:solidFill>
                            <a:srgbClr val="000000"/>
                          </a:solidFill>
                          <a:prstDash val="solid"/>
                          <a:round/>
                          <a:headEnd type="none" w="med" len="med"/>
                          <a:tailEnd type="none" w="med" len="med"/>
                        </a:lnB>
                        <a:solidFill>
                          <a:schemeClr val="tx1"/>
                        </a:solidFill>
                      </a:tcPr>
                    </a:tc>
                  </a:tr>
                  <a:tr h="417205">
                    <a:tc rowSpan="3">
                      <a:txBody>
                        <a:bodyPr/>
                        <a:lstStyle/>
                        <a:p>
                          <a:pPr algn="l" fontAlgn="b"/>
                          <a:r>
                            <a:rPr lang="en-US" sz="2000" b="0" i="0" u="none" strike="noStrike" dirty="0" smtClean="0">
                              <a:solidFill>
                                <a:srgbClr val="00B0F0"/>
                              </a:solidFill>
                              <a:effectLst/>
                              <a:latin typeface="Calibri" charset="0"/>
                            </a:rPr>
                            <a:t>2pass, multiple frequencies</a:t>
                          </a:r>
                          <a:endParaRPr lang="en-US" sz="2000" b="0" i="0" u="none" strike="noStrike" dirty="0">
                            <a:solidFill>
                              <a:srgbClr val="00B0F0"/>
                            </a:solidFill>
                            <a:effectLst/>
                            <a:latin typeface="Calibri" charset="0"/>
                          </a:endParaRPr>
                        </a:p>
                      </a:txBody>
                      <a:tcPr marL="12090" marR="12090" marT="120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dirty="0" smtClean="0">
                              <a:solidFill>
                                <a:srgbClr val="000000"/>
                              </a:solidFill>
                              <a:effectLst/>
                              <a:latin typeface="Calibri" charset="0"/>
                            </a:rPr>
                            <a:t>2333</a:t>
                          </a:r>
                          <a:endParaRPr lang="en-US" sz="1800" b="0" i="0" u="none" strike="noStrike" dirty="0">
                            <a:solidFill>
                              <a:srgbClr val="000000"/>
                            </a:solidFill>
                            <a:effectLst/>
                            <a:latin typeface="Calibri" charset="0"/>
                          </a:endParaRP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000" b="0" i="0" u="none" strike="noStrike" dirty="0" smtClean="0">
                              <a:solidFill>
                                <a:srgbClr val="000000"/>
                              </a:solidFill>
                              <a:effectLst/>
                              <a:latin typeface="Calibri" charset="0"/>
                            </a:rPr>
                            <a:t>4.4</a:t>
                          </a:r>
                          <a:endParaRPr lang="en-US" sz="2000" b="0" i="0" u="none" strike="noStrike" dirty="0">
                            <a:solidFill>
                              <a:srgbClr val="000000"/>
                            </a:solidFill>
                            <a:effectLst/>
                            <a:latin typeface="Calibri" charset="0"/>
                          </a:endParaRP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000" b="0" i="0" u="none" strike="noStrike" dirty="0" smtClean="0">
                              <a:solidFill>
                                <a:srgbClr val="000000"/>
                              </a:solidFill>
                              <a:effectLst/>
                              <a:latin typeface="Calibri" charset="0"/>
                            </a:rPr>
                            <a:t>12</a:t>
                          </a:r>
                          <a:endParaRPr lang="en-US" sz="2000" b="0" i="0" u="none" strike="noStrike" dirty="0">
                            <a:solidFill>
                              <a:srgbClr val="000000"/>
                            </a:solidFill>
                            <a:effectLst/>
                            <a:latin typeface="Calibri" charset="0"/>
                          </a:endParaRP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000" b="0" i="0" u="none" strike="noStrike" dirty="0">
                              <a:solidFill>
                                <a:srgbClr val="000000"/>
                              </a:solidFill>
                              <a:effectLst/>
                              <a:latin typeface="Calibri" charset="0"/>
                            </a:rPr>
                            <a:t>30</a:t>
                          </a: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400" b="0" i="0" u="none" strike="noStrike" dirty="0" smtClean="0">
                              <a:solidFill>
                                <a:srgbClr val="000000"/>
                              </a:solidFill>
                              <a:effectLst/>
                              <a:latin typeface="Calibri" charset="0"/>
                            </a:rPr>
                            <a:t>75.0</a:t>
                          </a:r>
                          <a:endParaRPr lang="en-US" sz="2400" b="1" i="0" u="none" strike="noStrike" dirty="0">
                            <a:solidFill>
                              <a:srgbClr val="000000"/>
                            </a:solidFill>
                            <a:effectLst/>
                            <a:latin typeface="Calibri" charset="0"/>
                          </a:endParaRP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400" b="0" i="0" u="none" strike="noStrike" dirty="0">
                              <a:solidFill>
                                <a:srgbClr val="000000"/>
                              </a:solidFill>
                              <a:effectLst/>
                              <a:latin typeface="Calibri" charset="0"/>
                            </a:rPr>
                            <a:t>37.5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600" b="0" i="0" u="none" strike="noStrike" dirty="0">
                              <a:solidFill>
                                <a:srgbClr val="000000"/>
                              </a:solidFill>
                              <a:effectLst/>
                              <a:latin typeface="Calibri" charset="0"/>
                            </a:rPr>
                            <a:t>normal</a:t>
                          </a: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400" b="0" i="0" u="none" strike="noStrike" dirty="0">
                              <a:solidFill>
                                <a:srgbClr val="000000"/>
                              </a:solidFill>
                              <a:effectLst/>
                              <a:latin typeface="Calibri" charset="0"/>
                            </a:rPr>
                            <a:t>6.85</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417205">
                    <a:tc vMerge="1">
                      <a:txBody>
                        <a:bodyPr/>
                        <a:lstStyle/>
                        <a:p>
                          <a:endParaRPr lang="en-US"/>
                        </a:p>
                      </a:txBody>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Calibri" charset="0"/>
                            </a:rPr>
                            <a:t>2333</a:t>
                          </a: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000" b="0" i="0" u="none" strike="noStrike" dirty="0" smtClean="0">
                              <a:solidFill>
                                <a:srgbClr val="000000"/>
                              </a:solidFill>
                              <a:effectLst/>
                              <a:latin typeface="Calibri" charset="0"/>
                            </a:rPr>
                            <a:t>4.4</a:t>
                          </a:r>
                          <a:endParaRPr lang="en-US" sz="2000" b="0" i="0" u="none" strike="noStrike" dirty="0">
                            <a:solidFill>
                              <a:srgbClr val="000000"/>
                            </a:solidFill>
                            <a:effectLst/>
                            <a:latin typeface="Calibri" charset="0"/>
                          </a:endParaRP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000" b="0" i="0" u="none" strike="noStrike" dirty="0" smtClean="0">
                              <a:solidFill>
                                <a:srgbClr val="000000"/>
                              </a:solidFill>
                              <a:effectLst/>
                              <a:latin typeface="Calibri" charset="0"/>
                            </a:rPr>
                            <a:t>12</a:t>
                          </a:r>
                          <a:endParaRPr lang="en-US" sz="2000" b="0" i="0" u="none" strike="noStrike" dirty="0">
                            <a:solidFill>
                              <a:srgbClr val="000000"/>
                            </a:solidFill>
                            <a:effectLst/>
                            <a:latin typeface="Calibri" charset="0"/>
                          </a:endParaRP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000" b="0" i="0" u="none" strike="noStrike" dirty="0" smtClean="0">
                              <a:solidFill>
                                <a:srgbClr val="000000"/>
                              </a:solidFill>
                              <a:effectLst/>
                              <a:latin typeface="Calibri" charset="0"/>
                            </a:rPr>
                            <a:t>60</a:t>
                          </a:r>
                          <a:endParaRPr lang="en-US" sz="2000" b="0" i="0" u="none" strike="noStrike" dirty="0">
                            <a:solidFill>
                              <a:srgbClr val="000000"/>
                            </a:solidFill>
                            <a:effectLst/>
                            <a:latin typeface="Calibri" charset="0"/>
                          </a:endParaRP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2400" b="0" i="0" u="none" strike="noStrike" dirty="0" smtClean="0">
                              <a:solidFill>
                                <a:srgbClr val="000000"/>
                              </a:solidFill>
                              <a:effectLst/>
                              <a:latin typeface="Calibri" charset="0"/>
                            </a:rPr>
                            <a:t>93.5</a:t>
                          </a: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400" b="0" i="0" u="none" strike="noStrike" dirty="0">
                              <a:solidFill>
                                <a:srgbClr val="000000"/>
                              </a:solidFill>
                              <a:effectLst/>
                              <a:latin typeface="Calibri" charset="0"/>
                            </a:rPr>
                            <a:t>46.75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600" b="0" i="0" u="none" strike="noStrike" dirty="0" smtClean="0">
                              <a:solidFill>
                                <a:srgbClr val="000000"/>
                              </a:solidFill>
                              <a:effectLst/>
                              <a:latin typeface="Calibri" charset="0"/>
                            </a:rPr>
                            <a:t>(b1+b2-b3-b4)/(b1+b2+b3+b4) </a:t>
                          </a:r>
                          <a:endParaRPr lang="en-US" sz="1600" b="0" i="0" u="none" strike="noStrike" dirty="0">
                            <a:solidFill>
                              <a:srgbClr val="000000"/>
                            </a:solidFill>
                            <a:effectLst/>
                            <a:latin typeface="Calibri" charset="0"/>
                          </a:endParaRP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400" b="0" i="0" u="none" strike="noStrike">
                              <a:solidFill>
                                <a:srgbClr val="000000"/>
                              </a:solidFill>
                              <a:effectLst/>
                              <a:latin typeface="Calibri" charset="0"/>
                            </a:rPr>
                            <a:t>6.04</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417205">
                    <a:tc vMerge="1">
                      <a:txBody>
                        <a:bodyPr/>
                        <a:lstStyle/>
                        <a:p>
                          <a:endParaRPr lang="en-US"/>
                        </a:p>
                      </a:txBody>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Calibri" charset="0"/>
                            </a:rPr>
                            <a:t>2333</a:t>
                          </a: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000" b="0" i="0" u="none" strike="noStrike" dirty="0" smtClean="0">
                              <a:solidFill>
                                <a:srgbClr val="000000"/>
                              </a:solidFill>
                              <a:effectLst/>
                              <a:latin typeface="Calibri" charset="0"/>
                            </a:rPr>
                            <a:t>4.4</a:t>
                          </a:r>
                          <a:endParaRPr lang="en-US" sz="2000" b="0" i="0" u="none" strike="noStrike" dirty="0">
                            <a:solidFill>
                              <a:srgbClr val="000000"/>
                            </a:solidFill>
                            <a:effectLst/>
                            <a:latin typeface="Calibri" charset="0"/>
                          </a:endParaRP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000" b="0" i="0" u="none" strike="noStrike" dirty="0" smtClean="0">
                              <a:solidFill>
                                <a:srgbClr val="000000"/>
                              </a:solidFill>
                              <a:effectLst/>
                              <a:latin typeface="Calibri" charset="0"/>
                            </a:rPr>
                            <a:t>12</a:t>
                          </a:r>
                          <a:endParaRPr lang="en-US" sz="2000" b="0" i="0" u="none" strike="noStrike" dirty="0">
                            <a:solidFill>
                              <a:srgbClr val="000000"/>
                            </a:solidFill>
                            <a:effectLst/>
                            <a:latin typeface="Calibri" charset="0"/>
                          </a:endParaRP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000" b="0" i="0" u="none" strike="noStrike" dirty="0">
                              <a:solidFill>
                                <a:srgbClr val="000000"/>
                              </a:solidFill>
                              <a:effectLst/>
                              <a:latin typeface="Calibri" charset="0"/>
                            </a:rPr>
                            <a:t>120</a:t>
                          </a: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2400" b="0" i="0" u="none" strike="noStrike" dirty="0" smtClean="0">
                              <a:solidFill>
                                <a:srgbClr val="00B0F0"/>
                              </a:solidFill>
                              <a:effectLst/>
                              <a:latin typeface="Calibri" charset="0"/>
                            </a:rPr>
                            <a:t> </a:t>
                          </a:r>
                          <a:r>
                            <a:rPr lang="en-US" sz="2400" b="0" i="0" u="none" strike="noStrike" dirty="0" smtClean="0">
                              <a:solidFill>
                                <a:srgbClr val="000000"/>
                              </a:solidFill>
                              <a:effectLst/>
                              <a:latin typeface="Calibri" charset="0"/>
                            </a:rPr>
                            <a:t>85.6</a:t>
                          </a: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400" b="0" i="0" u="none" strike="noStrike" dirty="0">
                              <a:solidFill>
                                <a:srgbClr val="000000"/>
                              </a:solidFill>
                              <a:effectLst/>
                              <a:latin typeface="Calibri" charset="0"/>
                            </a:rPr>
                            <a:t>42.8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600" b="0" i="0" u="none" strike="noStrike" dirty="0">
                              <a:solidFill>
                                <a:srgbClr val="000000"/>
                              </a:solidFill>
                              <a:effectLst/>
                              <a:latin typeface="Calibri" charset="0"/>
                            </a:rPr>
                            <a:t>1/2((b1-b2)/(b1+b2)+ (b4-b3)/(b3+b4</a:t>
                          </a:r>
                          <a:r>
                            <a:rPr lang="en-US" sz="1600" b="0" i="0" u="none" strike="noStrike" dirty="0" smtClean="0">
                              <a:solidFill>
                                <a:srgbClr val="000000"/>
                              </a:solidFill>
                              <a:effectLst/>
                              <a:latin typeface="Calibri" charset="0"/>
                            </a:rPr>
                            <a:t>)),(</a:t>
                          </a:r>
                          <a:r>
                            <a:rPr lang="en-US" sz="1600" b="0" i="0" u="none" strike="noStrike" dirty="0">
                              <a:solidFill>
                                <a:srgbClr val="000000"/>
                              </a:solidFill>
                              <a:effectLst/>
                              <a:latin typeface="Calibri" charset="0"/>
                            </a:rPr>
                            <a:t>60Hz filtered out)</a:t>
                          </a: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400" b="0" i="0" u="none" strike="noStrike" dirty="0">
                              <a:solidFill>
                                <a:srgbClr val="000000"/>
                              </a:solidFill>
                              <a:effectLst/>
                              <a:latin typeface="Calibri" charset="0"/>
                            </a:rPr>
                            <a:t>3.91</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895661526"/>
                  </p:ext>
                </p:extLst>
              </p:nvPr>
            </p:nvGraphicFramePr>
            <p:xfrm>
              <a:off x="0" y="3644538"/>
              <a:ext cx="11996056" cy="1855771"/>
            </p:xfrm>
            <a:graphic>
              <a:graphicData uri="http://schemas.openxmlformats.org/drawingml/2006/table">
                <a:tbl>
                  <a:tblPr/>
                  <a:tblGrid>
                    <a:gridCol w="1352300"/>
                    <a:gridCol w="540328"/>
                    <a:gridCol w="665018"/>
                    <a:gridCol w="685800"/>
                    <a:gridCol w="872836"/>
                    <a:gridCol w="1043547"/>
                    <a:gridCol w="930728"/>
                    <a:gridCol w="4865914"/>
                    <a:gridCol w="1039585"/>
                  </a:tblGrid>
                  <a:tr h="293913">
                    <a:tc>
                      <a:txBody>
                        <a:bodyPr/>
                        <a:lstStyle/>
                        <a:p>
                          <a:pPr algn="l" fontAlgn="b"/>
                          <a:endParaRPr lang="en-US" sz="1600" b="0" i="0" u="none" strike="noStrike">
                            <a:solidFill>
                              <a:srgbClr val="000000"/>
                            </a:solidFill>
                            <a:effectLst/>
                            <a:latin typeface="Calibri" charset="0"/>
                          </a:endParaRPr>
                        </a:p>
                      </a:txBody>
                      <a:tcPr marL="12090" marR="12090" marT="12090" marB="0" anchor="b">
                        <a:lnL>
                          <a:noFill/>
                        </a:lnL>
                        <a:lnR>
                          <a:noFill/>
                        </a:lnR>
                        <a:lnT>
                          <a:noFill/>
                        </a:lnT>
                        <a:lnB>
                          <a:noFill/>
                        </a:lnB>
                        <a:solidFill>
                          <a:schemeClr val="tx1"/>
                        </a:solidFill>
                      </a:tcPr>
                    </a:tc>
                    <a:tc>
                      <a:txBody>
                        <a:bodyPr/>
                        <a:lstStyle/>
                        <a:p>
                          <a:pPr algn="l" fontAlgn="b"/>
                          <a:endParaRPr lang="en-US" sz="1600" b="0" i="0" u="none" strike="noStrike" dirty="0">
                            <a:solidFill>
                              <a:srgbClr val="000000"/>
                            </a:solidFill>
                            <a:effectLst/>
                            <a:latin typeface="Calibri" charset="0"/>
                          </a:endParaRPr>
                        </a:p>
                      </a:txBody>
                      <a:tcPr marL="12090" marR="12090" marT="12090" marB="0" anchor="b">
                        <a:lnL>
                          <a:noFill/>
                        </a:lnL>
                        <a:lnR>
                          <a:noFill/>
                        </a:lnR>
                        <a:lnT>
                          <a:noFill/>
                        </a:lnT>
                        <a:lnB>
                          <a:noFill/>
                        </a:lnB>
                        <a:solidFill>
                          <a:schemeClr val="tx1"/>
                        </a:solidFill>
                      </a:tcPr>
                    </a:tc>
                    <a:tc>
                      <a:txBody>
                        <a:bodyPr/>
                        <a:lstStyle/>
                        <a:p>
                          <a:pPr algn="l" fontAlgn="b"/>
                          <a:r>
                            <a:rPr lang="en-US" sz="1600" b="0" i="0" u="none" strike="noStrike" dirty="0" smtClean="0">
                              <a:solidFill>
                                <a:srgbClr val="000000"/>
                              </a:solidFill>
                              <a:effectLst/>
                              <a:latin typeface="Calibri" charset="0"/>
                            </a:rPr>
                            <a:t>GeV</a:t>
                          </a:r>
                          <a:endParaRPr lang="en-US" sz="1600" b="0" i="0" u="none" strike="noStrike" dirty="0">
                            <a:solidFill>
                              <a:srgbClr val="000000"/>
                            </a:solidFill>
                            <a:effectLst/>
                            <a:latin typeface="Calibri" charset="0"/>
                          </a:endParaRPr>
                        </a:p>
                      </a:txBody>
                      <a:tcPr marL="12090" marR="12090" marT="12090" marB="0" anchor="b">
                        <a:lnL>
                          <a:noFill/>
                        </a:lnL>
                        <a:lnR>
                          <a:noFill/>
                        </a:lnR>
                        <a:lnT>
                          <a:noFill/>
                        </a:lnT>
                        <a:lnB>
                          <a:noFill/>
                        </a:lnB>
                        <a:solidFill>
                          <a:schemeClr val="tx1"/>
                        </a:solidFill>
                      </a:tcPr>
                    </a:tc>
                    <a:tc>
                      <a:txBody>
                        <a:bodyPr/>
                        <a:lstStyle/>
                        <a:p>
                          <a:pPr algn="l" fontAlgn="b"/>
                          <a:r>
                            <a:rPr lang="en-US" sz="1600" b="0" i="0" u="none" strike="noStrike" dirty="0" err="1" smtClean="0">
                              <a:solidFill>
                                <a:srgbClr val="000000"/>
                              </a:solidFill>
                              <a:effectLst/>
                              <a:latin typeface="Calibri" charset="0"/>
                            </a:rPr>
                            <a:t>uA</a:t>
                          </a:r>
                          <a:endParaRPr lang="en-US" sz="1600" b="0" i="0" u="none" strike="noStrike" dirty="0">
                            <a:solidFill>
                              <a:srgbClr val="000000"/>
                            </a:solidFill>
                            <a:effectLst/>
                            <a:latin typeface="Calibri" charset="0"/>
                          </a:endParaRPr>
                        </a:p>
                      </a:txBody>
                      <a:tcPr marL="12090" marR="12090" marT="12090" marB="0" anchor="b">
                        <a:lnL>
                          <a:noFill/>
                        </a:lnL>
                        <a:lnR>
                          <a:noFill/>
                        </a:lnR>
                        <a:lnT>
                          <a:noFill/>
                        </a:lnT>
                        <a:lnB>
                          <a:noFill/>
                        </a:lnB>
                        <a:solidFill>
                          <a:schemeClr val="tx1"/>
                        </a:solidFill>
                      </a:tcPr>
                    </a:tc>
                    <a:tc>
                      <a:txBody>
                        <a:bodyPr/>
                        <a:lstStyle/>
                        <a:p>
                          <a:pPr algn="l" fontAlgn="b"/>
                          <a:r>
                            <a:rPr lang="en-US" sz="1600" b="0" i="0" u="none" strike="noStrike" dirty="0" smtClean="0">
                              <a:solidFill>
                                <a:srgbClr val="000000"/>
                              </a:solidFill>
                              <a:effectLst/>
                              <a:latin typeface="Calibri" charset="0"/>
                            </a:rPr>
                            <a:t>Hz</a:t>
                          </a:r>
                          <a:endParaRPr lang="en-US" sz="1600" b="0" i="0" u="none" strike="noStrike" dirty="0">
                            <a:solidFill>
                              <a:srgbClr val="000000"/>
                            </a:solidFill>
                            <a:effectLst/>
                            <a:latin typeface="Calibri" charset="0"/>
                          </a:endParaRPr>
                        </a:p>
                      </a:txBody>
                      <a:tcPr marL="12090" marR="12090" marT="12090" marB="0" anchor="b">
                        <a:lnL>
                          <a:noFill/>
                        </a:lnL>
                        <a:lnR>
                          <a:noFill/>
                        </a:lnR>
                        <a:lnT>
                          <a:noFill/>
                        </a:lnT>
                        <a:lnB>
                          <a:noFill/>
                        </a:lnB>
                        <a:solidFill>
                          <a:schemeClr val="tx1"/>
                        </a:solidFill>
                      </a:tcPr>
                    </a:tc>
                    <a:tc>
                      <a:txBody>
                        <a:bodyPr/>
                        <a:lstStyle/>
                        <a:p>
                          <a:pPr algn="l" fontAlgn="b"/>
                          <a:r>
                            <a:rPr lang="cs-CZ" sz="1600" b="0" i="0" u="none" strike="noStrike" dirty="0" err="1" smtClean="0">
                              <a:solidFill>
                                <a:srgbClr val="000000"/>
                              </a:solidFill>
                              <a:effectLst/>
                              <a:latin typeface="Calibri" charset="0"/>
                            </a:rPr>
                            <a:t>ubcm-dbcm</a:t>
                          </a:r>
                          <a:r>
                            <a:rPr lang="cs-CZ" sz="1600" b="0" i="0" u="none" strike="noStrike" dirty="0" smtClean="0">
                              <a:solidFill>
                                <a:srgbClr val="000000"/>
                              </a:solidFill>
                              <a:effectLst/>
                              <a:latin typeface="Calibri" charset="0"/>
                            </a:rPr>
                            <a:t> </a:t>
                          </a:r>
                          <a:endParaRPr lang="cs-CZ" sz="1600" b="0" i="0" u="none" strike="noStrike" dirty="0">
                            <a:solidFill>
                              <a:srgbClr val="000000"/>
                            </a:solidFill>
                            <a:effectLst/>
                            <a:latin typeface="Calibri" charset="0"/>
                          </a:endParaRPr>
                        </a:p>
                      </a:txBody>
                      <a:tcPr marL="12090" marR="12090" marT="12090" marB="0" anchor="b">
                        <a:lnL>
                          <a:noFill/>
                        </a:lnL>
                        <a:lnR>
                          <a:noFill/>
                        </a:lnR>
                        <a:lnT>
                          <a:noFill/>
                        </a:lnT>
                        <a:lnB>
                          <a:noFill/>
                        </a:lnB>
                        <a:solidFill>
                          <a:schemeClr val="tx1"/>
                        </a:solidFill>
                      </a:tcPr>
                    </a:tc>
                    <a:tc>
                      <a:txBody>
                        <a:bodyPr/>
                        <a:lstStyle/>
                        <a:p>
                          <a:pPr algn="l" fontAlgn="b"/>
                          <a:endParaRPr lang="en-US" sz="1600" b="0" i="0" u="none" strike="noStrike" dirty="0">
                            <a:solidFill>
                              <a:srgbClr val="000000"/>
                            </a:solidFill>
                            <a:effectLst/>
                            <a:latin typeface="Calibri" charset="0"/>
                          </a:endParaRPr>
                        </a:p>
                      </a:txBody>
                      <a:tcPr marL="12090" marR="12090" marT="12090" marB="0" anchor="b">
                        <a:lnL>
                          <a:noFill/>
                        </a:lnL>
                        <a:lnR>
                          <a:noFill/>
                        </a:lnR>
                        <a:lnT>
                          <a:noFill/>
                        </a:lnT>
                        <a:lnB>
                          <a:noFill/>
                        </a:lnB>
                        <a:solidFill>
                          <a:schemeClr val="tx1"/>
                        </a:solidFill>
                      </a:tcPr>
                    </a:tc>
                    <a:tc>
                      <a:txBody>
                        <a:bodyPr/>
                        <a:lstStyle/>
                        <a:p>
                          <a:pPr algn="l" fontAlgn="b"/>
                          <a:endParaRPr lang="en-US" sz="1600" b="0" i="0" u="none" strike="noStrike" dirty="0">
                            <a:solidFill>
                              <a:srgbClr val="000000"/>
                            </a:solidFill>
                            <a:effectLst/>
                            <a:latin typeface="Calibri" charset="0"/>
                          </a:endParaRPr>
                        </a:p>
                      </a:txBody>
                      <a:tcPr marL="12090" marR="12090" marT="12090" marB="0" anchor="b">
                        <a:lnL>
                          <a:noFill/>
                        </a:lnL>
                        <a:lnR>
                          <a:noFill/>
                        </a:lnR>
                        <a:lnT>
                          <a:noFill/>
                        </a:lnT>
                        <a:lnB>
                          <a:noFill/>
                        </a:lnB>
                        <a:solidFill>
                          <a:schemeClr val="tx1"/>
                        </a:solidFill>
                      </a:tcPr>
                    </a:tc>
                    <a:tc>
                      <a:txBody>
                        <a:bodyPr/>
                        <a:lstStyle/>
                        <a:p>
                          <a:endParaRPr lang="en-US"/>
                        </a:p>
                      </a:txBody>
                      <a:tcPr marL="12090" marR="12090" marT="12090" marB="0" anchor="b">
                        <a:lnL>
                          <a:noFill/>
                        </a:lnL>
                        <a:lnR>
                          <a:noFill/>
                        </a:lnR>
                        <a:lnT>
                          <a:noFill/>
                        </a:lnT>
                        <a:lnB>
                          <a:noFill/>
                        </a:lnB>
                        <a:blipFill rotWithShape="0">
                          <a:blip r:embed="rId3"/>
                          <a:stretch>
                            <a:fillRect l="-1052047" t="-2083" r="-1170" b="-600000"/>
                          </a:stretch>
                        </a:blipFill>
                      </a:tcPr>
                    </a:tc>
                  </a:tr>
                  <a:tr h="310243">
                    <a:tc>
                      <a:txBody>
                        <a:bodyPr/>
                        <a:lstStyle/>
                        <a:p>
                          <a:pPr algn="l" fontAlgn="b"/>
                          <a:endParaRPr lang="en-US" sz="1600" b="0" i="0" u="none" strike="noStrike">
                            <a:solidFill>
                              <a:srgbClr val="000000"/>
                            </a:solidFill>
                            <a:effectLst/>
                            <a:latin typeface="Calibri" charset="0"/>
                          </a:endParaRPr>
                        </a:p>
                      </a:txBody>
                      <a:tcPr marL="12090" marR="12090" marT="12090" marB="0" anchor="b">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600" b="0" i="0" u="none" strike="noStrike" dirty="0">
                              <a:solidFill>
                                <a:srgbClr val="000000"/>
                              </a:solidFill>
                              <a:effectLst/>
                              <a:latin typeface="Calibri" charset="0"/>
                            </a:rPr>
                            <a:t>Run</a:t>
                          </a:r>
                        </a:p>
                      </a:txBody>
                      <a:tcPr marL="12090" marR="12090" marT="12090" marB="0" anchor="b">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600" b="0" i="0" u="none" strike="noStrike" dirty="0" smtClean="0">
                              <a:solidFill>
                                <a:srgbClr val="000000"/>
                              </a:solidFill>
                              <a:effectLst/>
                              <a:latin typeface="Calibri" charset="0"/>
                            </a:rPr>
                            <a:t>energy</a:t>
                          </a:r>
                          <a:endParaRPr lang="en-US" sz="1600" b="0" i="0" u="none" strike="noStrike" dirty="0">
                            <a:solidFill>
                              <a:srgbClr val="000000"/>
                            </a:solidFill>
                            <a:effectLst/>
                            <a:latin typeface="Calibri" charset="0"/>
                          </a:endParaRPr>
                        </a:p>
                      </a:txBody>
                      <a:tcPr marL="12090" marR="12090" marT="12090" marB="0" anchor="b">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600" b="0" i="0" u="none" strike="noStrike" dirty="0" smtClean="0">
                              <a:solidFill>
                                <a:srgbClr val="000000"/>
                              </a:solidFill>
                              <a:effectLst/>
                              <a:latin typeface="Calibri" charset="0"/>
                            </a:rPr>
                            <a:t>current</a:t>
                          </a:r>
                          <a:endParaRPr lang="en-US" sz="1600" b="0" i="0" u="none" strike="noStrike" dirty="0">
                            <a:solidFill>
                              <a:srgbClr val="000000"/>
                            </a:solidFill>
                            <a:effectLst/>
                            <a:latin typeface="Calibri" charset="0"/>
                          </a:endParaRPr>
                        </a:p>
                      </a:txBody>
                      <a:tcPr marL="12090" marR="12090" marT="12090" marB="0" anchor="b">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600" b="0" i="0" u="none" strike="noStrike" dirty="0" smtClean="0">
                              <a:solidFill>
                                <a:srgbClr val="000000"/>
                              </a:solidFill>
                              <a:effectLst/>
                              <a:latin typeface="Calibri" charset="0"/>
                            </a:rPr>
                            <a:t>frequency</a:t>
                          </a:r>
                          <a:endParaRPr lang="en-US" sz="1600" b="0" i="0" u="none" strike="noStrike" dirty="0">
                            <a:solidFill>
                              <a:srgbClr val="000000"/>
                            </a:solidFill>
                            <a:effectLst/>
                            <a:latin typeface="Calibri" charset="0"/>
                          </a:endParaRPr>
                        </a:p>
                      </a:txBody>
                      <a:tcPr marL="12090" marR="12090" marT="12090" marB="0" anchor="b">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600" b="0" i="0" u="none" strike="noStrike" dirty="0" smtClean="0">
                              <a:solidFill>
                                <a:srgbClr val="000000"/>
                              </a:solidFill>
                              <a:effectLst/>
                              <a:latin typeface="Calibri" charset="0"/>
                            </a:rPr>
                            <a:t>DD  RMS</a:t>
                          </a:r>
                          <a:endParaRPr lang="en-US" sz="1600" b="0" i="0" u="none" strike="noStrike" dirty="0">
                            <a:solidFill>
                              <a:srgbClr val="000000"/>
                            </a:solidFill>
                            <a:effectLst/>
                            <a:latin typeface="Calibri" charset="0"/>
                          </a:endParaRPr>
                        </a:p>
                      </a:txBody>
                      <a:tcPr marL="12090" marR="12090" marT="12090" marB="0" anchor="b">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endParaRPr lang="en-US"/>
                        </a:p>
                      </a:txBody>
                      <a:tcPr marL="12090" marR="12090" marT="12090" marB="0" anchor="b">
                        <a:lnL>
                          <a:noFill/>
                        </a:lnL>
                        <a:lnR>
                          <a:noFill/>
                        </a:lnR>
                        <a:lnT>
                          <a:noFill/>
                        </a:lnT>
                        <a:lnB w="12700" cap="flat" cmpd="sng" algn="ctr">
                          <a:solidFill>
                            <a:srgbClr val="000000"/>
                          </a:solidFill>
                          <a:prstDash val="solid"/>
                          <a:round/>
                          <a:headEnd type="none" w="med" len="med"/>
                          <a:tailEnd type="none" w="med" len="med"/>
                        </a:lnB>
                        <a:blipFill rotWithShape="0">
                          <a:blip r:embed="rId3"/>
                          <a:stretch>
                            <a:fillRect l="-554248" t="-94231" r="-634641" b="-453846"/>
                          </a:stretch>
                        </a:blipFill>
                      </a:tcPr>
                    </a:tc>
                    <a:tc>
                      <a:txBody>
                        <a:bodyPr/>
                        <a:lstStyle/>
                        <a:p>
                          <a:pPr algn="l" fontAlgn="b"/>
                          <a:r>
                            <a:rPr lang="en-US" sz="1600" b="0" i="0" u="none" strike="noStrike" dirty="0">
                              <a:solidFill>
                                <a:srgbClr val="000000"/>
                              </a:solidFill>
                              <a:effectLst/>
                              <a:latin typeface="Calibri" charset="0"/>
                            </a:rPr>
                            <a:t>Analysis with ADC </a:t>
                          </a:r>
                          <a:r>
                            <a:rPr lang="en-US" sz="1600" b="0" i="0" u="none" strike="noStrike" dirty="0" err="1" smtClean="0">
                              <a:solidFill>
                                <a:srgbClr val="000000"/>
                              </a:solidFill>
                              <a:effectLst/>
                              <a:latin typeface="Calibri" charset="0"/>
                            </a:rPr>
                            <a:t>subblocks</a:t>
                          </a:r>
                          <a:r>
                            <a:rPr lang="en-US" sz="1600" b="0" i="0" u="none" strike="noStrike" dirty="0" smtClean="0">
                              <a:solidFill>
                                <a:srgbClr val="000000"/>
                              </a:solidFill>
                              <a:effectLst/>
                              <a:latin typeface="Calibri" charset="0"/>
                            </a:rPr>
                            <a:t> </a:t>
                          </a:r>
                          <a:r>
                            <a:rPr lang="en-US" sz="1600" b="0" i="0" u="none" strike="noStrike" dirty="0">
                              <a:solidFill>
                                <a:srgbClr val="000000"/>
                              </a:solidFill>
                              <a:effectLst/>
                              <a:latin typeface="Calibri" charset="0"/>
                            </a:rPr>
                            <a:t>of helicity window</a:t>
                          </a:r>
                        </a:p>
                      </a:txBody>
                      <a:tcPr marL="12090" marR="12090" marT="12090" marB="0" anchor="b">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600" b="0" i="0" u="none" strike="noStrike" dirty="0">
                              <a:solidFill>
                                <a:srgbClr val="000000"/>
                              </a:solidFill>
                              <a:effectLst/>
                              <a:latin typeface="Calibri" charset="0"/>
                            </a:rPr>
                            <a:t>RMS/</a:t>
                          </a:r>
                          <a:r>
                            <a:rPr lang="en-US" sz="1600" b="0" i="0" u="none" strike="noStrike" dirty="0" err="1">
                              <a:solidFill>
                                <a:srgbClr val="000000"/>
                              </a:solidFill>
                              <a:effectLst/>
                              <a:latin typeface="Calibri" charset="0"/>
                            </a:rPr>
                            <a:t>sqrt</a:t>
                          </a:r>
                          <a:r>
                            <a:rPr lang="en-US" sz="1600" b="0" i="0" u="none" strike="noStrike" dirty="0">
                              <a:solidFill>
                                <a:srgbClr val="000000"/>
                              </a:solidFill>
                              <a:effectLst/>
                              <a:latin typeface="Calibri" charset="0"/>
                            </a:rPr>
                            <a:t>(f) </a:t>
                          </a:r>
                        </a:p>
                      </a:txBody>
                      <a:tcPr marL="12090" marR="12090" marT="12090" marB="0" anchor="b">
                        <a:lnL>
                          <a:noFill/>
                        </a:lnL>
                        <a:lnR>
                          <a:noFill/>
                        </a:lnR>
                        <a:lnT>
                          <a:noFill/>
                        </a:lnT>
                        <a:lnB w="12700" cap="flat" cmpd="sng" algn="ctr">
                          <a:solidFill>
                            <a:srgbClr val="000000"/>
                          </a:solidFill>
                          <a:prstDash val="solid"/>
                          <a:round/>
                          <a:headEnd type="none" w="med" len="med"/>
                          <a:tailEnd type="none" w="med" len="med"/>
                        </a:lnB>
                        <a:solidFill>
                          <a:schemeClr val="tx1"/>
                        </a:solidFill>
                      </a:tcPr>
                    </a:tc>
                  </a:tr>
                  <a:tr h="417205">
                    <a:tc rowSpan="3">
                      <a:txBody>
                        <a:bodyPr/>
                        <a:lstStyle/>
                        <a:p>
                          <a:pPr algn="l" fontAlgn="b"/>
                          <a:r>
                            <a:rPr lang="en-US" sz="2000" b="0" i="0" u="none" strike="noStrike" dirty="0" smtClean="0">
                              <a:solidFill>
                                <a:srgbClr val="00B0F0"/>
                              </a:solidFill>
                              <a:effectLst/>
                              <a:latin typeface="Calibri" charset="0"/>
                            </a:rPr>
                            <a:t>2pass, multiple frequencies</a:t>
                          </a:r>
                          <a:endParaRPr lang="en-US" sz="2000" b="0" i="0" u="none" strike="noStrike" dirty="0">
                            <a:solidFill>
                              <a:srgbClr val="00B0F0"/>
                            </a:solidFill>
                            <a:effectLst/>
                            <a:latin typeface="Calibri" charset="0"/>
                          </a:endParaRPr>
                        </a:p>
                      </a:txBody>
                      <a:tcPr marL="12090" marR="12090" marT="120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dirty="0" smtClean="0">
                              <a:solidFill>
                                <a:srgbClr val="000000"/>
                              </a:solidFill>
                              <a:effectLst/>
                              <a:latin typeface="Calibri" charset="0"/>
                            </a:rPr>
                            <a:t>2333</a:t>
                          </a:r>
                          <a:endParaRPr lang="en-US" sz="1800" b="0" i="0" u="none" strike="noStrike" dirty="0">
                            <a:solidFill>
                              <a:srgbClr val="000000"/>
                            </a:solidFill>
                            <a:effectLst/>
                            <a:latin typeface="Calibri" charset="0"/>
                          </a:endParaRP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000" b="0" i="0" u="none" strike="noStrike" dirty="0" smtClean="0">
                              <a:solidFill>
                                <a:srgbClr val="000000"/>
                              </a:solidFill>
                              <a:effectLst/>
                              <a:latin typeface="Calibri" charset="0"/>
                            </a:rPr>
                            <a:t>4.4</a:t>
                          </a:r>
                          <a:endParaRPr lang="en-US" sz="2000" b="0" i="0" u="none" strike="noStrike" dirty="0">
                            <a:solidFill>
                              <a:srgbClr val="000000"/>
                            </a:solidFill>
                            <a:effectLst/>
                            <a:latin typeface="Calibri" charset="0"/>
                          </a:endParaRP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000" b="0" i="0" u="none" strike="noStrike" dirty="0" smtClean="0">
                              <a:solidFill>
                                <a:srgbClr val="000000"/>
                              </a:solidFill>
                              <a:effectLst/>
                              <a:latin typeface="Calibri" charset="0"/>
                            </a:rPr>
                            <a:t>12</a:t>
                          </a:r>
                          <a:endParaRPr lang="en-US" sz="2000" b="0" i="0" u="none" strike="noStrike" dirty="0">
                            <a:solidFill>
                              <a:srgbClr val="000000"/>
                            </a:solidFill>
                            <a:effectLst/>
                            <a:latin typeface="Calibri" charset="0"/>
                          </a:endParaRP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000" b="0" i="0" u="none" strike="noStrike" dirty="0">
                              <a:solidFill>
                                <a:srgbClr val="000000"/>
                              </a:solidFill>
                              <a:effectLst/>
                              <a:latin typeface="Calibri" charset="0"/>
                            </a:rPr>
                            <a:t>30</a:t>
                          </a: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400" b="0" i="0" u="none" strike="noStrike" dirty="0" smtClean="0">
                              <a:solidFill>
                                <a:srgbClr val="000000"/>
                              </a:solidFill>
                              <a:effectLst/>
                              <a:latin typeface="Calibri" charset="0"/>
                            </a:rPr>
                            <a:t>75.0</a:t>
                          </a:r>
                          <a:endParaRPr lang="en-US" sz="2400" b="1" i="0" u="none" strike="noStrike" dirty="0">
                            <a:solidFill>
                              <a:srgbClr val="000000"/>
                            </a:solidFill>
                            <a:effectLst/>
                            <a:latin typeface="Calibri" charset="0"/>
                          </a:endParaRP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400" b="0" i="0" u="none" strike="noStrike" dirty="0">
                              <a:solidFill>
                                <a:srgbClr val="000000"/>
                              </a:solidFill>
                              <a:effectLst/>
                              <a:latin typeface="Calibri" charset="0"/>
                            </a:rPr>
                            <a:t>37.5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600" b="0" i="0" u="none" strike="noStrike" dirty="0">
                              <a:solidFill>
                                <a:srgbClr val="000000"/>
                              </a:solidFill>
                              <a:effectLst/>
                              <a:latin typeface="Calibri" charset="0"/>
                            </a:rPr>
                            <a:t>normal</a:t>
                          </a: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400" b="0" i="0" u="none" strike="noStrike" dirty="0">
                              <a:solidFill>
                                <a:srgbClr val="000000"/>
                              </a:solidFill>
                              <a:effectLst/>
                              <a:latin typeface="Calibri" charset="0"/>
                            </a:rPr>
                            <a:t>6.85</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417205">
                    <a:tc vMerge="1">
                      <a:txBody>
                        <a:bodyPr/>
                        <a:lstStyle/>
                        <a:p>
                          <a:endParaRPr lang="en-US"/>
                        </a:p>
                      </a:txBody>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Calibri" charset="0"/>
                            </a:rPr>
                            <a:t>2333</a:t>
                          </a: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000" b="0" i="0" u="none" strike="noStrike" dirty="0" smtClean="0">
                              <a:solidFill>
                                <a:srgbClr val="000000"/>
                              </a:solidFill>
                              <a:effectLst/>
                              <a:latin typeface="Calibri" charset="0"/>
                            </a:rPr>
                            <a:t>4.4</a:t>
                          </a:r>
                          <a:endParaRPr lang="en-US" sz="2000" b="0" i="0" u="none" strike="noStrike" dirty="0">
                            <a:solidFill>
                              <a:srgbClr val="000000"/>
                            </a:solidFill>
                            <a:effectLst/>
                            <a:latin typeface="Calibri" charset="0"/>
                          </a:endParaRP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000" b="0" i="0" u="none" strike="noStrike" dirty="0" smtClean="0">
                              <a:solidFill>
                                <a:srgbClr val="000000"/>
                              </a:solidFill>
                              <a:effectLst/>
                              <a:latin typeface="Calibri" charset="0"/>
                            </a:rPr>
                            <a:t>12</a:t>
                          </a:r>
                          <a:endParaRPr lang="en-US" sz="2000" b="0" i="0" u="none" strike="noStrike" dirty="0">
                            <a:solidFill>
                              <a:srgbClr val="000000"/>
                            </a:solidFill>
                            <a:effectLst/>
                            <a:latin typeface="Calibri" charset="0"/>
                          </a:endParaRP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000" b="0" i="0" u="none" strike="noStrike" dirty="0" smtClean="0">
                              <a:solidFill>
                                <a:srgbClr val="000000"/>
                              </a:solidFill>
                              <a:effectLst/>
                              <a:latin typeface="Calibri" charset="0"/>
                            </a:rPr>
                            <a:t>60</a:t>
                          </a:r>
                          <a:endParaRPr lang="en-US" sz="2000" b="0" i="0" u="none" strike="noStrike" dirty="0">
                            <a:solidFill>
                              <a:srgbClr val="000000"/>
                            </a:solidFill>
                            <a:effectLst/>
                            <a:latin typeface="Calibri" charset="0"/>
                          </a:endParaRP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2400" b="0" i="0" u="none" strike="noStrike" dirty="0" smtClean="0">
                              <a:solidFill>
                                <a:srgbClr val="000000"/>
                              </a:solidFill>
                              <a:effectLst/>
                              <a:latin typeface="Calibri" charset="0"/>
                            </a:rPr>
                            <a:t>93.5</a:t>
                          </a: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400" b="0" i="0" u="none" strike="noStrike" dirty="0">
                              <a:solidFill>
                                <a:srgbClr val="000000"/>
                              </a:solidFill>
                              <a:effectLst/>
                              <a:latin typeface="Calibri" charset="0"/>
                            </a:rPr>
                            <a:t>46.75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600" b="0" i="0" u="none" strike="noStrike" dirty="0" smtClean="0">
                              <a:solidFill>
                                <a:srgbClr val="000000"/>
                              </a:solidFill>
                              <a:effectLst/>
                              <a:latin typeface="Calibri" charset="0"/>
                            </a:rPr>
                            <a:t>(b1+b2-b3-b4)/(b1+b2+b3+b4) </a:t>
                          </a:r>
                          <a:endParaRPr lang="en-US" sz="1600" b="0" i="0" u="none" strike="noStrike" dirty="0">
                            <a:solidFill>
                              <a:srgbClr val="000000"/>
                            </a:solidFill>
                            <a:effectLst/>
                            <a:latin typeface="Calibri" charset="0"/>
                          </a:endParaRP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400" b="0" i="0" u="none" strike="noStrike">
                              <a:solidFill>
                                <a:srgbClr val="000000"/>
                              </a:solidFill>
                              <a:effectLst/>
                              <a:latin typeface="Calibri" charset="0"/>
                            </a:rPr>
                            <a:t>6.04</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417205">
                    <a:tc vMerge="1">
                      <a:txBody>
                        <a:bodyPr/>
                        <a:lstStyle/>
                        <a:p>
                          <a:endParaRPr lang="en-US"/>
                        </a:p>
                      </a:txBody>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Calibri" charset="0"/>
                            </a:rPr>
                            <a:t>2333</a:t>
                          </a: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000" b="0" i="0" u="none" strike="noStrike" dirty="0" smtClean="0">
                              <a:solidFill>
                                <a:srgbClr val="000000"/>
                              </a:solidFill>
                              <a:effectLst/>
                              <a:latin typeface="Calibri" charset="0"/>
                            </a:rPr>
                            <a:t>4.4</a:t>
                          </a:r>
                          <a:endParaRPr lang="en-US" sz="2000" b="0" i="0" u="none" strike="noStrike" dirty="0">
                            <a:solidFill>
                              <a:srgbClr val="000000"/>
                            </a:solidFill>
                            <a:effectLst/>
                            <a:latin typeface="Calibri" charset="0"/>
                          </a:endParaRP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000" b="0" i="0" u="none" strike="noStrike" dirty="0" smtClean="0">
                              <a:solidFill>
                                <a:srgbClr val="000000"/>
                              </a:solidFill>
                              <a:effectLst/>
                              <a:latin typeface="Calibri" charset="0"/>
                            </a:rPr>
                            <a:t>12</a:t>
                          </a:r>
                          <a:endParaRPr lang="en-US" sz="2000" b="0" i="0" u="none" strike="noStrike" dirty="0">
                            <a:solidFill>
                              <a:srgbClr val="000000"/>
                            </a:solidFill>
                            <a:effectLst/>
                            <a:latin typeface="Calibri" charset="0"/>
                          </a:endParaRP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000" b="0" i="0" u="none" strike="noStrike" dirty="0">
                              <a:solidFill>
                                <a:srgbClr val="000000"/>
                              </a:solidFill>
                              <a:effectLst/>
                              <a:latin typeface="Calibri" charset="0"/>
                            </a:rPr>
                            <a:t>120</a:t>
                          </a: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2400" b="0" i="0" u="none" strike="noStrike" dirty="0" smtClean="0">
                              <a:solidFill>
                                <a:srgbClr val="00B0F0"/>
                              </a:solidFill>
                              <a:effectLst/>
                              <a:latin typeface="Calibri" charset="0"/>
                            </a:rPr>
                            <a:t> </a:t>
                          </a:r>
                          <a:r>
                            <a:rPr lang="en-US" sz="2400" b="0" i="0" u="none" strike="noStrike" dirty="0" smtClean="0">
                              <a:solidFill>
                                <a:srgbClr val="000000"/>
                              </a:solidFill>
                              <a:effectLst/>
                              <a:latin typeface="Calibri" charset="0"/>
                            </a:rPr>
                            <a:t>85.6</a:t>
                          </a: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400" b="0" i="0" u="none" strike="noStrike" dirty="0">
                              <a:solidFill>
                                <a:srgbClr val="000000"/>
                              </a:solidFill>
                              <a:effectLst/>
                              <a:latin typeface="Calibri" charset="0"/>
                            </a:rPr>
                            <a:t>42.8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600" b="0" i="0" u="none" strike="noStrike" dirty="0">
                              <a:solidFill>
                                <a:srgbClr val="000000"/>
                              </a:solidFill>
                              <a:effectLst/>
                              <a:latin typeface="Calibri" charset="0"/>
                            </a:rPr>
                            <a:t>1/2((b1-b2)/(b1+b2)+ (b4-b3)/(b3+b4</a:t>
                          </a:r>
                          <a:r>
                            <a:rPr lang="en-US" sz="1600" b="0" i="0" u="none" strike="noStrike" dirty="0" smtClean="0">
                              <a:solidFill>
                                <a:srgbClr val="000000"/>
                              </a:solidFill>
                              <a:effectLst/>
                              <a:latin typeface="Calibri" charset="0"/>
                            </a:rPr>
                            <a:t>)),(</a:t>
                          </a:r>
                          <a:r>
                            <a:rPr lang="en-US" sz="1600" b="0" i="0" u="none" strike="noStrike" dirty="0">
                              <a:solidFill>
                                <a:srgbClr val="000000"/>
                              </a:solidFill>
                              <a:effectLst/>
                              <a:latin typeface="Calibri" charset="0"/>
                            </a:rPr>
                            <a:t>60Hz filtered out)</a:t>
                          </a: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400" b="0" i="0" u="none" strike="noStrike" dirty="0">
                              <a:solidFill>
                                <a:srgbClr val="000000"/>
                              </a:solidFill>
                              <a:effectLst/>
                              <a:latin typeface="Calibri" charset="0"/>
                            </a:rPr>
                            <a:t>3.91</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bl>
              </a:graphicData>
            </a:graphic>
          </p:graphicFrame>
        </mc:Fallback>
      </mc:AlternateContent>
      <mc:AlternateContent xmlns:mc="http://schemas.openxmlformats.org/markup-compatibility/2006" xmlns:a14="http://schemas.microsoft.com/office/drawing/2010/main">
        <mc:Choice Requires="a14">
          <p:sp>
            <p:nvSpPr>
              <p:cNvPr id="6" name="TextBox 5"/>
              <p:cNvSpPr txBox="1"/>
              <p:nvPr/>
            </p:nvSpPr>
            <p:spPr>
              <a:xfrm>
                <a:off x="4226957" y="3062071"/>
                <a:ext cx="3091167" cy="3440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charset="0"/>
                            </a:rPr>
                          </m:ctrlPr>
                        </m:sSubPr>
                        <m:e>
                          <m:r>
                            <a:rPr lang="el-GR" sz="2000" i="1" smtClean="0">
                              <a:latin typeface="Cambria Math" charset="0"/>
                              <a:ea typeface="Cambria Math" charset="0"/>
                              <a:cs typeface="Cambria Math" charset="0"/>
                            </a:rPr>
                            <m:t>𝜎</m:t>
                          </m:r>
                        </m:e>
                        <m:sub>
                          <m:r>
                            <a:rPr lang="en-US" sz="2000" b="0" i="1" smtClean="0">
                              <a:latin typeface="Cambria Math" charset="0"/>
                            </a:rPr>
                            <m:t>𝑏𝑐𝑚</m:t>
                          </m:r>
                        </m:sub>
                      </m:sSub>
                      <m:r>
                        <a:rPr lang="en-US" sz="2000" b="0" i="1" smtClean="0">
                          <a:latin typeface="Cambria Math" charset="0"/>
                        </a:rPr>
                        <m:t>~</m:t>
                      </m:r>
                      <m:sSub>
                        <m:sSubPr>
                          <m:ctrlPr>
                            <a:rPr lang="en-US" sz="2000" b="0" i="1" smtClean="0">
                              <a:latin typeface="Cambria Math" charset="0"/>
                            </a:rPr>
                          </m:ctrlPr>
                        </m:sSubPr>
                        <m:e>
                          <m:r>
                            <a:rPr lang="en-US" sz="2000" b="0" i="1" smtClean="0">
                              <a:latin typeface="Cambria Math" charset="0"/>
                            </a:rPr>
                            <m:t> (</m:t>
                          </m:r>
                          <m:r>
                            <a:rPr lang="el-GR" sz="2000" i="1" smtClean="0">
                              <a:latin typeface="Cambria Math" charset="0"/>
                              <a:ea typeface="Cambria Math" charset="0"/>
                              <a:cs typeface="Cambria Math" charset="0"/>
                            </a:rPr>
                            <m:t>𝜎</m:t>
                          </m:r>
                        </m:e>
                        <m:sub>
                          <m:r>
                            <a:rPr lang="en-US" sz="2000" b="0" i="1" smtClean="0">
                              <a:latin typeface="Cambria Math" charset="0"/>
                              <a:ea typeface="Cambria Math" charset="0"/>
                              <a:cs typeface="Cambria Math" charset="0"/>
                            </a:rPr>
                            <m:t>𝑢</m:t>
                          </m:r>
                          <m:r>
                            <a:rPr lang="en-US" sz="2000" b="0" i="1" smtClean="0">
                              <a:latin typeface="Cambria Math" charset="0"/>
                            </a:rPr>
                            <m:t>𝑏𝑐𝑚</m:t>
                          </m:r>
                        </m:sub>
                      </m:sSub>
                      <m:r>
                        <a:rPr lang="en-US" sz="2000" b="0" i="1" smtClean="0">
                          <a:latin typeface="Cambria Math" charset="0"/>
                        </a:rPr>
                        <m:t>−</m:t>
                      </m:r>
                      <m:sSub>
                        <m:sSubPr>
                          <m:ctrlPr>
                            <a:rPr lang="en-US" sz="2000" b="0" i="1" smtClean="0">
                              <a:latin typeface="Cambria Math" charset="0"/>
                            </a:rPr>
                          </m:ctrlPr>
                        </m:sSubPr>
                        <m:e>
                          <m:r>
                            <a:rPr lang="el-GR" sz="2000" i="1" smtClean="0">
                              <a:latin typeface="Cambria Math" charset="0"/>
                              <a:ea typeface="Cambria Math" charset="0"/>
                              <a:cs typeface="Cambria Math" charset="0"/>
                            </a:rPr>
                            <m:t>𝜎</m:t>
                          </m:r>
                        </m:e>
                        <m:sub>
                          <m:r>
                            <a:rPr lang="en-US" sz="2000" b="0" i="1" smtClean="0">
                              <a:latin typeface="Cambria Math" charset="0"/>
                              <a:ea typeface="Cambria Math" charset="0"/>
                              <a:cs typeface="Cambria Math" charset="0"/>
                            </a:rPr>
                            <m:t>𝑑</m:t>
                          </m:r>
                          <m:r>
                            <a:rPr lang="en-US" sz="2000" b="0" i="1" smtClean="0">
                              <a:latin typeface="Cambria Math" charset="0"/>
                            </a:rPr>
                            <m:t>𝑏𝑐𝑚</m:t>
                          </m:r>
                        </m:sub>
                      </m:sSub>
                      <m:r>
                        <a:rPr lang="en-US" sz="2000" b="0" i="1" smtClean="0">
                          <a:latin typeface="Cambria Math" charset="0"/>
                        </a:rPr>
                        <m:t>)/</m:t>
                      </m:r>
                      <m:rad>
                        <m:radPr>
                          <m:degHide m:val="on"/>
                          <m:ctrlPr>
                            <a:rPr lang="en-US" sz="2000" b="0" i="1" smtClean="0">
                              <a:latin typeface="Cambria Math" charset="0"/>
                            </a:rPr>
                          </m:ctrlPr>
                        </m:radPr>
                        <m:deg/>
                        <m:e>
                          <m:r>
                            <a:rPr lang="en-US" sz="2000" b="0" i="1" smtClean="0">
                              <a:latin typeface="Cambria Math" charset="0"/>
                            </a:rPr>
                            <m:t>2</m:t>
                          </m:r>
                        </m:e>
                      </m:rad>
                    </m:oMath>
                  </m:oMathPara>
                </a14:m>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4226957" y="3062071"/>
                <a:ext cx="3091167" cy="344069"/>
              </a:xfrm>
              <a:prstGeom prst="rect">
                <a:avLst/>
              </a:prstGeom>
              <a:blipFill rotWithShape="0">
                <a:blip r:embed="rId4"/>
                <a:stretch>
                  <a:fillRect l="-394" t="-112281" r="-1578" b="-161404"/>
                </a:stretch>
              </a:blipFill>
            </p:spPr>
            <p:txBody>
              <a:bodyPr/>
              <a:lstStyle/>
              <a:p>
                <a:r>
                  <a:rPr lang="en-US">
                    <a:noFill/>
                  </a:rPr>
                  <a:t> </a:t>
                </a:r>
              </a:p>
            </p:txBody>
          </p:sp>
        </mc:Fallback>
      </mc:AlternateContent>
    </p:spTree>
    <p:extLst>
      <p:ext uri="{BB962C8B-B14F-4D97-AF65-F5344CB8AC3E}">
        <p14:creationId xmlns:p14="http://schemas.microsoft.com/office/powerpoint/2010/main" val="392676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734" y="2525440"/>
            <a:ext cx="8610600" cy="1293028"/>
          </a:xfrm>
        </p:spPr>
        <p:txBody>
          <a:bodyPr/>
          <a:lstStyle/>
          <a:p>
            <a:r>
              <a:rPr lang="en-US" dirty="0" smtClean="0"/>
              <a:t>SMALL ANGLE monitors</a:t>
            </a:r>
            <a:endParaRPr lang="en-US" dirty="0"/>
          </a:p>
        </p:txBody>
      </p:sp>
    </p:spTree>
    <p:extLst>
      <p:ext uri="{BB962C8B-B14F-4D97-AF65-F5344CB8AC3E}">
        <p14:creationId xmlns:p14="http://schemas.microsoft.com/office/powerpoint/2010/main" val="2107361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501A23-699D-E54A-880F-10546E2E3E8D}" type="slidenum">
              <a:rPr lang="en-US" smtClean="0"/>
              <a:t>26</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690" y="1189906"/>
            <a:ext cx="9831676" cy="5380228"/>
          </a:xfrm>
          <a:prstGeom prst="rect">
            <a:avLst/>
          </a:prstGeom>
        </p:spPr>
      </p:pic>
      <p:sp>
        <p:nvSpPr>
          <p:cNvPr id="6" name="Title 1"/>
          <p:cNvSpPr>
            <a:spLocks noGrp="1"/>
          </p:cNvSpPr>
          <p:nvPr>
            <p:ph type="title"/>
          </p:nvPr>
        </p:nvSpPr>
        <p:spPr>
          <a:xfrm>
            <a:off x="2658534" y="99611"/>
            <a:ext cx="8610600" cy="1293028"/>
          </a:xfrm>
        </p:spPr>
        <p:txBody>
          <a:bodyPr/>
          <a:lstStyle/>
          <a:p>
            <a:r>
              <a:rPr lang="en-US" dirty="0" smtClean="0"/>
              <a:t>SAM Asymmetry Widths</a:t>
            </a:r>
            <a:endParaRPr lang="en-US" dirty="0"/>
          </a:p>
        </p:txBody>
      </p:sp>
      <p:pic>
        <p:nvPicPr>
          <p:cNvPr id="7" name="Picture 6"/>
          <p:cNvPicPr>
            <a:picLocks noChangeAspect="1"/>
          </p:cNvPicPr>
          <p:nvPr/>
        </p:nvPicPr>
        <p:blipFill>
          <a:blip r:embed="rId3"/>
          <a:stretch>
            <a:fillRect/>
          </a:stretch>
        </p:blipFill>
        <p:spPr>
          <a:xfrm>
            <a:off x="-5335" y="-16932"/>
            <a:ext cx="968606" cy="921632"/>
          </a:xfrm>
          <a:prstGeom prst="rect">
            <a:avLst/>
          </a:prstGeom>
        </p:spPr>
      </p:pic>
    </p:spTree>
    <p:extLst>
      <p:ext uri="{BB962C8B-B14F-4D97-AF65-F5344CB8AC3E}">
        <p14:creationId xmlns:p14="http://schemas.microsoft.com/office/powerpoint/2010/main" val="1319793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459" y="194589"/>
            <a:ext cx="8610600" cy="1293028"/>
          </a:xfrm>
        </p:spPr>
        <p:txBody>
          <a:bodyPr/>
          <a:lstStyle/>
          <a:p>
            <a:r>
              <a:rPr lang="en-US" dirty="0" smtClean="0"/>
              <a:t>SAM Linearity</a:t>
            </a:r>
            <a:br>
              <a:rPr lang="en-US" dirty="0" smtClean="0"/>
            </a:br>
            <a:r>
              <a:rPr lang="en-US" sz="3200" dirty="0" err="1" smtClean="0"/>
              <a:t>PITa</a:t>
            </a:r>
            <a:r>
              <a:rPr lang="en-US" sz="3200" dirty="0" smtClean="0"/>
              <a:t> scan</a:t>
            </a:r>
            <a:endParaRPr lang="en-US" dirty="0"/>
          </a:p>
        </p:txBody>
      </p:sp>
      <p:sp>
        <p:nvSpPr>
          <p:cNvPr id="4" name="Slide Number Placeholder 3"/>
          <p:cNvSpPr>
            <a:spLocks noGrp="1"/>
          </p:cNvSpPr>
          <p:nvPr>
            <p:ph type="sldNum" sz="quarter" idx="12"/>
          </p:nvPr>
        </p:nvSpPr>
        <p:spPr/>
        <p:txBody>
          <a:bodyPr/>
          <a:lstStyle/>
          <a:p>
            <a:fld id="{43501A23-699D-E54A-880F-10546E2E3E8D}" type="slidenum">
              <a:rPr lang="en-US" smtClean="0"/>
              <a:t>27</a:t>
            </a:fld>
            <a:endParaRPr lang="en-US"/>
          </a:p>
        </p:txBody>
      </p:sp>
      <p:sp>
        <p:nvSpPr>
          <p:cNvPr id="5" name="Content Placeholder 2"/>
          <p:cNvSpPr>
            <a:spLocks noGrp="1"/>
          </p:cNvSpPr>
          <p:nvPr>
            <p:ph idx="1"/>
          </p:nvPr>
        </p:nvSpPr>
        <p:spPr>
          <a:xfrm>
            <a:off x="268357" y="1524001"/>
            <a:ext cx="11678478" cy="4965619"/>
          </a:xfrm>
        </p:spPr>
        <p:txBody>
          <a:bodyPr>
            <a:normAutofit fontScale="92500" lnSpcReduction="10000"/>
          </a:bodyPr>
          <a:lstStyle/>
          <a:p>
            <a:pPr marL="0" indent="0">
              <a:buNone/>
            </a:pPr>
            <a:r>
              <a:rPr lang="en-US" dirty="0" smtClean="0"/>
              <a:t>Settings during PITA scan</a:t>
            </a:r>
          </a:p>
          <a:p>
            <a:r>
              <a:rPr lang="en-US" dirty="0" smtClean="0"/>
              <a:t>LH2 target, 45uA, 8.8GeV</a:t>
            </a:r>
          </a:p>
          <a:p>
            <a:r>
              <a:rPr lang="en-US" dirty="0" smtClean="0"/>
              <a:t>Bases: </a:t>
            </a:r>
            <a:r>
              <a:rPr lang="en-US" dirty="0" smtClean="0">
                <a:latin typeface="Calibri" charset="0"/>
              </a:rPr>
              <a:t>SAM1/3/5/7=R7723, SAM2/6=R375&amp;UNITY GAIN, SAM4/8=R375</a:t>
            </a:r>
          </a:p>
          <a:p>
            <a:r>
              <a:rPr lang="en-US" dirty="0" smtClean="0"/>
              <a:t>Preamps: </a:t>
            </a:r>
            <a:r>
              <a:rPr lang="en-US" dirty="0" smtClean="0">
                <a:latin typeface="Calibri" charset="0"/>
              </a:rPr>
              <a:t>SAM1/5=100kOhm,</a:t>
            </a:r>
            <a:r>
              <a:rPr lang="en-US" dirty="0">
                <a:latin typeface="Calibri" charset="0"/>
              </a:rPr>
              <a:t> </a:t>
            </a:r>
            <a:r>
              <a:rPr lang="en-US" dirty="0" smtClean="0">
                <a:latin typeface="Calibri" charset="0"/>
              </a:rPr>
              <a:t>SAM2/6=5MOhm</a:t>
            </a:r>
            <a:r>
              <a:rPr lang="en-US" dirty="0">
                <a:latin typeface="Calibri" charset="0"/>
              </a:rPr>
              <a:t>, </a:t>
            </a:r>
            <a:r>
              <a:rPr lang="en-US" dirty="0" smtClean="0">
                <a:latin typeface="Calibri" charset="0"/>
              </a:rPr>
              <a:t>SAM3/7=36kOhm</a:t>
            </a:r>
            <a:r>
              <a:rPr lang="en-US" dirty="0">
                <a:latin typeface="Calibri" charset="0"/>
              </a:rPr>
              <a:t>, </a:t>
            </a:r>
            <a:r>
              <a:rPr lang="en-US" dirty="0" smtClean="0">
                <a:latin typeface="Calibri" charset="0"/>
              </a:rPr>
              <a:t>SAM4/8=300kOhm</a:t>
            </a:r>
            <a:endParaRPr lang="en-US" dirty="0" smtClean="0"/>
          </a:p>
          <a:p>
            <a:r>
              <a:rPr lang="en-US" dirty="0" smtClean="0"/>
              <a:t>HVs:</a:t>
            </a:r>
            <a:r>
              <a:rPr lang="en-US" dirty="0">
                <a:latin typeface="Calibri" charset="0"/>
              </a:rPr>
              <a:t> </a:t>
            </a:r>
            <a:r>
              <a:rPr lang="en-US" dirty="0" smtClean="0">
                <a:latin typeface="Calibri" charset="0"/>
              </a:rPr>
              <a:t>SAM1/5=600V, SAM2/6=75V, SAM3/7=700V, SAM4/8=350V</a:t>
            </a:r>
            <a:endParaRPr lang="en-US" dirty="0" smtClean="0"/>
          </a:p>
          <a:p>
            <a:r>
              <a:rPr lang="en-US" dirty="0" smtClean="0"/>
              <a:t>Layout:SAM1=TOP,SAM2=TR, SAM3=RIGHT,SAM4=BR,SAM5=B,SAM6=BL,SAM7=L,SAM8=TL</a:t>
            </a:r>
          </a:p>
          <a:p>
            <a:r>
              <a:rPr lang="en-US" dirty="0" smtClean="0"/>
              <a:t>Pedestals: calculated from beam trips during PITA scan</a:t>
            </a:r>
          </a:p>
          <a:p>
            <a:endParaRPr lang="en-US" dirty="0" smtClean="0"/>
          </a:p>
          <a:p>
            <a:pPr marL="0" indent="0">
              <a:buNone/>
            </a:pPr>
            <a:r>
              <a:rPr lang="en-US" dirty="0" smtClean="0"/>
              <a:t>Analysis</a:t>
            </a:r>
          </a:p>
          <a:p>
            <a:r>
              <a:rPr lang="en-US" dirty="0">
                <a:latin typeface="+mj-lt"/>
              </a:rPr>
              <a:t>Because SAMs are also sensitive to position differences, must use regression with respect to </a:t>
            </a:r>
            <a:r>
              <a:rPr lang="en-US" dirty="0" err="1">
                <a:latin typeface="+mj-lt"/>
              </a:rPr>
              <a:t>bpms</a:t>
            </a:r>
            <a:r>
              <a:rPr lang="en-US" dirty="0">
                <a:latin typeface="+mj-lt"/>
              </a:rPr>
              <a:t> to get best estimate of actual </a:t>
            </a:r>
            <a:r>
              <a:rPr lang="en-US" dirty="0" smtClean="0">
                <a:latin typeface="+mj-lt"/>
              </a:rPr>
              <a:t>SAM non-linearity</a:t>
            </a:r>
            <a:endParaRPr lang="en-US" dirty="0">
              <a:latin typeface="+mj-lt"/>
            </a:endParaRPr>
          </a:p>
          <a:p>
            <a:r>
              <a:rPr lang="en-US" dirty="0" smtClean="0"/>
              <a:t>Lower slopes than </a:t>
            </a:r>
            <a:r>
              <a:rPr lang="en-US" dirty="0" err="1" smtClean="0"/>
              <a:t>bcm</a:t>
            </a:r>
            <a:r>
              <a:rPr lang="en-US" dirty="0" smtClean="0"/>
              <a:t> indicate either pedestal error, SAM saturation</a:t>
            </a:r>
          </a:p>
          <a:p>
            <a:r>
              <a:rPr lang="en-US" dirty="0" smtClean="0"/>
              <a:t>Higher slopes than </a:t>
            </a:r>
            <a:r>
              <a:rPr lang="en-US" dirty="0" err="1" smtClean="0"/>
              <a:t>bcm</a:t>
            </a:r>
            <a:r>
              <a:rPr lang="en-US" dirty="0" smtClean="0"/>
              <a:t> indicate either pedestal error or nonlinearity</a:t>
            </a:r>
          </a:p>
          <a:p>
            <a:endParaRPr lang="en-US" dirty="0" smtClean="0"/>
          </a:p>
          <a:p>
            <a:endParaRPr lang="en-US" dirty="0" smtClean="0"/>
          </a:p>
        </p:txBody>
      </p:sp>
      <p:pic>
        <p:nvPicPr>
          <p:cNvPr id="6" name="Picture 5"/>
          <p:cNvPicPr>
            <a:picLocks noChangeAspect="1"/>
          </p:cNvPicPr>
          <p:nvPr/>
        </p:nvPicPr>
        <p:blipFill>
          <a:blip r:embed="rId2"/>
          <a:stretch>
            <a:fillRect/>
          </a:stretch>
        </p:blipFill>
        <p:spPr>
          <a:xfrm>
            <a:off x="-5336" y="-16933"/>
            <a:ext cx="1210155" cy="1151467"/>
          </a:xfrm>
          <a:prstGeom prst="rect">
            <a:avLst/>
          </a:prstGeom>
        </p:spPr>
      </p:pic>
    </p:spTree>
    <p:extLst>
      <p:ext uri="{BB962C8B-B14F-4D97-AF65-F5344CB8AC3E}">
        <p14:creationId xmlns:p14="http://schemas.microsoft.com/office/powerpoint/2010/main" val="1839184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360" y="60428"/>
            <a:ext cx="4936159" cy="172204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9524" y="100072"/>
            <a:ext cx="4936159" cy="168240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8358" y="3390066"/>
            <a:ext cx="4936159" cy="166019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9524" y="3404421"/>
            <a:ext cx="4936159" cy="168203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88358" y="5060613"/>
            <a:ext cx="4936159" cy="1715481"/>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49524" y="5098479"/>
            <a:ext cx="4936159" cy="1586623"/>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88358" y="1727247"/>
            <a:ext cx="4936159" cy="1704413"/>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49524" y="1742831"/>
            <a:ext cx="4936159" cy="1647235"/>
          </a:xfrm>
          <a:prstGeom prst="rect">
            <a:avLst/>
          </a:prstGeom>
        </p:spPr>
      </p:pic>
      <p:sp>
        <p:nvSpPr>
          <p:cNvPr id="12" name="TextBox 11"/>
          <p:cNvSpPr txBox="1"/>
          <p:nvPr/>
        </p:nvSpPr>
        <p:spPr>
          <a:xfrm>
            <a:off x="4156437" y="554120"/>
            <a:ext cx="1228725" cy="369332"/>
          </a:xfrm>
          <a:prstGeom prst="rect">
            <a:avLst/>
          </a:prstGeom>
          <a:noFill/>
        </p:spPr>
        <p:txBody>
          <a:bodyPr wrap="square" rtlCol="0">
            <a:spAutoFit/>
          </a:bodyPr>
          <a:lstStyle/>
          <a:p>
            <a:r>
              <a:rPr lang="en-US" smtClean="0"/>
              <a:t>SAM1</a:t>
            </a:r>
            <a:endParaRPr lang="en-US"/>
          </a:p>
        </p:txBody>
      </p:sp>
      <p:sp>
        <p:nvSpPr>
          <p:cNvPr id="13" name="TextBox 12"/>
          <p:cNvSpPr txBox="1"/>
          <p:nvPr/>
        </p:nvSpPr>
        <p:spPr>
          <a:xfrm>
            <a:off x="4156437" y="2237735"/>
            <a:ext cx="1228725" cy="369332"/>
          </a:xfrm>
          <a:prstGeom prst="rect">
            <a:avLst/>
          </a:prstGeom>
          <a:noFill/>
        </p:spPr>
        <p:txBody>
          <a:bodyPr wrap="square" rtlCol="0">
            <a:spAutoFit/>
          </a:bodyPr>
          <a:lstStyle/>
          <a:p>
            <a:r>
              <a:rPr lang="en-US" dirty="0" smtClean="0"/>
              <a:t>SAM2</a:t>
            </a:r>
            <a:endParaRPr lang="en-US" dirty="0"/>
          </a:p>
        </p:txBody>
      </p:sp>
      <p:sp>
        <p:nvSpPr>
          <p:cNvPr id="14" name="TextBox 13"/>
          <p:cNvSpPr txBox="1"/>
          <p:nvPr/>
        </p:nvSpPr>
        <p:spPr>
          <a:xfrm>
            <a:off x="4308837" y="3871627"/>
            <a:ext cx="1228725" cy="369332"/>
          </a:xfrm>
          <a:prstGeom prst="rect">
            <a:avLst/>
          </a:prstGeom>
          <a:noFill/>
        </p:spPr>
        <p:txBody>
          <a:bodyPr wrap="square" rtlCol="0">
            <a:spAutoFit/>
          </a:bodyPr>
          <a:lstStyle/>
          <a:p>
            <a:r>
              <a:rPr lang="en-US" dirty="0" smtClean="0"/>
              <a:t>SAM3</a:t>
            </a:r>
            <a:endParaRPr lang="en-US" dirty="0"/>
          </a:p>
        </p:txBody>
      </p:sp>
      <p:sp>
        <p:nvSpPr>
          <p:cNvPr id="15" name="TextBox 14"/>
          <p:cNvSpPr txBox="1"/>
          <p:nvPr/>
        </p:nvSpPr>
        <p:spPr>
          <a:xfrm>
            <a:off x="4308836" y="5582887"/>
            <a:ext cx="1228725" cy="369332"/>
          </a:xfrm>
          <a:prstGeom prst="rect">
            <a:avLst/>
          </a:prstGeom>
          <a:noFill/>
        </p:spPr>
        <p:txBody>
          <a:bodyPr wrap="square" rtlCol="0">
            <a:spAutoFit/>
          </a:bodyPr>
          <a:lstStyle/>
          <a:p>
            <a:r>
              <a:rPr lang="en-US" dirty="0" smtClean="0"/>
              <a:t>SAM4</a:t>
            </a:r>
            <a:endParaRPr lang="en-US" dirty="0"/>
          </a:p>
        </p:txBody>
      </p:sp>
      <p:sp>
        <p:nvSpPr>
          <p:cNvPr id="16" name="TextBox 15"/>
          <p:cNvSpPr txBox="1"/>
          <p:nvPr/>
        </p:nvSpPr>
        <p:spPr>
          <a:xfrm>
            <a:off x="9533556" y="603828"/>
            <a:ext cx="1228725" cy="369332"/>
          </a:xfrm>
          <a:prstGeom prst="rect">
            <a:avLst/>
          </a:prstGeom>
          <a:noFill/>
        </p:spPr>
        <p:txBody>
          <a:bodyPr wrap="square" rtlCol="0">
            <a:spAutoFit/>
          </a:bodyPr>
          <a:lstStyle/>
          <a:p>
            <a:r>
              <a:rPr lang="en-US" dirty="0" smtClean="0"/>
              <a:t>SAM5</a:t>
            </a:r>
            <a:endParaRPr lang="en-US" dirty="0"/>
          </a:p>
        </p:txBody>
      </p:sp>
      <p:sp>
        <p:nvSpPr>
          <p:cNvPr id="17" name="TextBox 16"/>
          <p:cNvSpPr txBox="1"/>
          <p:nvPr/>
        </p:nvSpPr>
        <p:spPr>
          <a:xfrm>
            <a:off x="9533556" y="2287443"/>
            <a:ext cx="1228725" cy="369332"/>
          </a:xfrm>
          <a:prstGeom prst="rect">
            <a:avLst/>
          </a:prstGeom>
          <a:noFill/>
        </p:spPr>
        <p:txBody>
          <a:bodyPr wrap="square" rtlCol="0">
            <a:spAutoFit/>
          </a:bodyPr>
          <a:lstStyle/>
          <a:p>
            <a:r>
              <a:rPr lang="en-US" dirty="0" smtClean="0"/>
              <a:t>SAM6</a:t>
            </a:r>
            <a:endParaRPr lang="en-US" dirty="0"/>
          </a:p>
        </p:txBody>
      </p:sp>
      <p:sp>
        <p:nvSpPr>
          <p:cNvPr id="18" name="TextBox 17"/>
          <p:cNvSpPr txBox="1"/>
          <p:nvPr/>
        </p:nvSpPr>
        <p:spPr>
          <a:xfrm>
            <a:off x="9685956" y="3921335"/>
            <a:ext cx="1228725" cy="369332"/>
          </a:xfrm>
          <a:prstGeom prst="rect">
            <a:avLst/>
          </a:prstGeom>
          <a:noFill/>
        </p:spPr>
        <p:txBody>
          <a:bodyPr wrap="square" rtlCol="0">
            <a:spAutoFit/>
          </a:bodyPr>
          <a:lstStyle/>
          <a:p>
            <a:r>
              <a:rPr lang="en-US" dirty="0" smtClean="0"/>
              <a:t>SAM7</a:t>
            </a:r>
            <a:endParaRPr lang="en-US" dirty="0"/>
          </a:p>
        </p:txBody>
      </p:sp>
      <p:sp>
        <p:nvSpPr>
          <p:cNvPr id="19" name="TextBox 18"/>
          <p:cNvSpPr txBox="1"/>
          <p:nvPr/>
        </p:nvSpPr>
        <p:spPr>
          <a:xfrm>
            <a:off x="9685955" y="5632595"/>
            <a:ext cx="1228725" cy="369332"/>
          </a:xfrm>
          <a:prstGeom prst="rect">
            <a:avLst/>
          </a:prstGeom>
          <a:noFill/>
        </p:spPr>
        <p:txBody>
          <a:bodyPr wrap="square" rtlCol="0">
            <a:spAutoFit/>
          </a:bodyPr>
          <a:lstStyle/>
          <a:p>
            <a:r>
              <a:rPr lang="en-US" dirty="0" smtClean="0"/>
              <a:t>SAM8</a:t>
            </a:r>
            <a:endParaRPr lang="en-US" dirty="0"/>
          </a:p>
        </p:txBody>
      </p:sp>
      <p:sp>
        <p:nvSpPr>
          <p:cNvPr id="2" name="TextBox 1"/>
          <p:cNvSpPr txBox="1"/>
          <p:nvPr/>
        </p:nvSpPr>
        <p:spPr>
          <a:xfrm>
            <a:off x="3880123" y="603828"/>
            <a:ext cx="965200" cy="369332"/>
          </a:xfrm>
          <a:prstGeom prst="rect">
            <a:avLst/>
          </a:prstGeom>
          <a:noFill/>
        </p:spPr>
        <p:txBody>
          <a:bodyPr wrap="square" rtlCol="0">
            <a:spAutoFit/>
          </a:bodyPr>
          <a:lstStyle/>
          <a:p>
            <a:r>
              <a:rPr lang="en-US" dirty="0" smtClean="0">
                <a:solidFill>
                  <a:schemeClr val="accent1"/>
                </a:solidFill>
              </a:rPr>
              <a:t>SAM1</a:t>
            </a:r>
            <a:endParaRPr lang="en-US" dirty="0">
              <a:solidFill>
                <a:schemeClr val="accent1"/>
              </a:solidFill>
            </a:endParaRPr>
          </a:p>
        </p:txBody>
      </p:sp>
      <p:sp>
        <p:nvSpPr>
          <p:cNvPr id="20" name="TextBox 19"/>
          <p:cNvSpPr txBox="1"/>
          <p:nvPr/>
        </p:nvSpPr>
        <p:spPr>
          <a:xfrm>
            <a:off x="3957998" y="2222442"/>
            <a:ext cx="965200" cy="369332"/>
          </a:xfrm>
          <a:prstGeom prst="rect">
            <a:avLst/>
          </a:prstGeom>
          <a:noFill/>
        </p:spPr>
        <p:txBody>
          <a:bodyPr wrap="square" rtlCol="0">
            <a:spAutoFit/>
          </a:bodyPr>
          <a:lstStyle/>
          <a:p>
            <a:r>
              <a:rPr lang="en-US" dirty="0" smtClean="0">
                <a:solidFill>
                  <a:schemeClr val="accent1"/>
                </a:solidFill>
              </a:rPr>
              <a:t>SAM2</a:t>
            </a:r>
            <a:endParaRPr lang="en-US" dirty="0">
              <a:solidFill>
                <a:schemeClr val="accent1"/>
              </a:solidFill>
            </a:endParaRPr>
          </a:p>
        </p:txBody>
      </p:sp>
      <p:sp>
        <p:nvSpPr>
          <p:cNvPr id="21" name="TextBox 20"/>
          <p:cNvSpPr txBox="1"/>
          <p:nvPr/>
        </p:nvSpPr>
        <p:spPr>
          <a:xfrm>
            <a:off x="3974932" y="4001081"/>
            <a:ext cx="965200" cy="369332"/>
          </a:xfrm>
          <a:prstGeom prst="rect">
            <a:avLst/>
          </a:prstGeom>
          <a:noFill/>
        </p:spPr>
        <p:txBody>
          <a:bodyPr wrap="square" rtlCol="0">
            <a:spAutoFit/>
          </a:bodyPr>
          <a:lstStyle/>
          <a:p>
            <a:r>
              <a:rPr lang="en-US" dirty="0" smtClean="0">
                <a:solidFill>
                  <a:schemeClr val="accent1"/>
                </a:solidFill>
              </a:rPr>
              <a:t>SAM3</a:t>
            </a:r>
            <a:endParaRPr lang="en-US" dirty="0">
              <a:solidFill>
                <a:schemeClr val="accent1"/>
              </a:solidFill>
            </a:endParaRPr>
          </a:p>
        </p:txBody>
      </p:sp>
      <p:sp>
        <p:nvSpPr>
          <p:cNvPr id="22" name="TextBox 21"/>
          <p:cNvSpPr txBox="1"/>
          <p:nvPr/>
        </p:nvSpPr>
        <p:spPr>
          <a:xfrm>
            <a:off x="3985075" y="5707124"/>
            <a:ext cx="965200" cy="369332"/>
          </a:xfrm>
          <a:prstGeom prst="rect">
            <a:avLst/>
          </a:prstGeom>
          <a:noFill/>
        </p:spPr>
        <p:txBody>
          <a:bodyPr wrap="square" rtlCol="0">
            <a:spAutoFit/>
          </a:bodyPr>
          <a:lstStyle/>
          <a:p>
            <a:r>
              <a:rPr lang="en-US" dirty="0" smtClean="0">
                <a:solidFill>
                  <a:schemeClr val="accent1"/>
                </a:solidFill>
              </a:rPr>
              <a:t>SAM4</a:t>
            </a:r>
            <a:endParaRPr lang="en-US" dirty="0">
              <a:solidFill>
                <a:schemeClr val="accent1"/>
              </a:solidFill>
            </a:endParaRPr>
          </a:p>
        </p:txBody>
      </p:sp>
      <p:sp>
        <p:nvSpPr>
          <p:cNvPr id="23" name="TextBox 22"/>
          <p:cNvSpPr txBox="1"/>
          <p:nvPr/>
        </p:nvSpPr>
        <p:spPr>
          <a:xfrm>
            <a:off x="9529667" y="618184"/>
            <a:ext cx="965200" cy="369332"/>
          </a:xfrm>
          <a:prstGeom prst="rect">
            <a:avLst/>
          </a:prstGeom>
          <a:noFill/>
        </p:spPr>
        <p:txBody>
          <a:bodyPr wrap="square" rtlCol="0">
            <a:spAutoFit/>
          </a:bodyPr>
          <a:lstStyle/>
          <a:p>
            <a:r>
              <a:rPr lang="en-US" dirty="0" smtClean="0">
                <a:solidFill>
                  <a:schemeClr val="accent1"/>
                </a:solidFill>
              </a:rPr>
              <a:t>SAM5</a:t>
            </a:r>
            <a:endParaRPr lang="en-US" dirty="0">
              <a:solidFill>
                <a:schemeClr val="accent1"/>
              </a:solidFill>
            </a:endParaRPr>
          </a:p>
        </p:txBody>
      </p:sp>
      <p:sp>
        <p:nvSpPr>
          <p:cNvPr id="24" name="TextBox 23"/>
          <p:cNvSpPr txBox="1"/>
          <p:nvPr/>
        </p:nvSpPr>
        <p:spPr>
          <a:xfrm>
            <a:off x="9607542" y="2236798"/>
            <a:ext cx="965200" cy="369332"/>
          </a:xfrm>
          <a:prstGeom prst="rect">
            <a:avLst/>
          </a:prstGeom>
          <a:noFill/>
        </p:spPr>
        <p:txBody>
          <a:bodyPr wrap="square" rtlCol="0">
            <a:spAutoFit/>
          </a:bodyPr>
          <a:lstStyle/>
          <a:p>
            <a:r>
              <a:rPr lang="en-US" dirty="0" smtClean="0">
                <a:solidFill>
                  <a:schemeClr val="accent1"/>
                </a:solidFill>
              </a:rPr>
              <a:t>SAM6</a:t>
            </a:r>
            <a:endParaRPr lang="en-US" dirty="0">
              <a:solidFill>
                <a:schemeClr val="accent1"/>
              </a:solidFill>
            </a:endParaRPr>
          </a:p>
        </p:txBody>
      </p:sp>
      <p:sp>
        <p:nvSpPr>
          <p:cNvPr id="25" name="TextBox 24"/>
          <p:cNvSpPr txBox="1"/>
          <p:nvPr/>
        </p:nvSpPr>
        <p:spPr>
          <a:xfrm>
            <a:off x="9624476" y="4015437"/>
            <a:ext cx="965200" cy="369332"/>
          </a:xfrm>
          <a:prstGeom prst="rect">
            <a:avLst/>
          </a:prstGeom>
          <a:noFill/>
        </p:spPr>
        <p:txBody>
          <a:bodyPr wrap="square" rtlCol="0">
            <a:spAutoFit/>
          </a:bodyPr>
          <a:lstStyle/>
          <a:p>
            <a:r>
              <a:rPr lang="en-US" dirty="0" smtClean="0">
                <a:solidFill>
                  <a:schemeClr val="accent1"/>
                </a:solidFill>
              </a:rPr>
              <a:t>SAM7</a:t>
            </a:r>
            <a:endParaRPr lang="en-US" dirty="0">
              <a:solidFill>
                <a:schemeClr val="accent1"/>
              </a:solidFill>
            </a:endParaRPr>
          </a:p>
        </p:txBody>
      </p:sp>
      <p:sp>
        <p:nvSpPr>
          <p:cNvPr id="26" name="TextBox 25"/>
          <p:cNvSpPr txBox="1"/>
          <p:nvPr/>
        </p:nvSpPr>
        <p:spPr>
          <a:xfrm>
            <a:off x="9634619" y="5721480"/>
            <a:ext cx="965200" cy="369332"/>
          </a:xfrm>
          <a:prstGeom prst="rect">
            <a:avLst/>
          </a:prstGeom>
          <a:noFill/>
        </p:spPr>
        <p:txBody>
          <a:bodyPr wrap="square" rtlCol="0">
            <a:spAutoFit/>
          </a:bodyPr>
          <a:lstStyle/>
          <a:p>
            <a:r>
              <a:rPr lang="en-US" dirty="0" smtClean="0">
                <a:solidFill>
                  <a:schemeClr val="accent1"/>
                </a:solidFill>
              </a:rPr>
              <a:t>SAM8</a:t>
            </a:r>
            <a:endParaRPr lang="en-US" dirty="0">
              <a:solidFill>
                <a:schemeClr val="accent1"/>
              </a:solidFill>
            </a:endParaRPr>
          </a:p>
        </p:txBody>
      </p:sp>
      <p:pic>
        <p:nvPicPr>
          <p:cNvPr id="28" name="Picture 27"/>
          <p:cNvPicPr>
            <a:picLocks noChangeAspect="1"/>
          </p:cNvPicPr>
          <p:nvPr/>
        </p:nvPicPr>
        <p:blipFill>
          <a:blip r:embed="rId10"/>
          <a:stretch>
            <a:fillRect/>
          </a:stretch>
        </p:blipFill>
        <p:spPr>
          <a:xfrm>
            <a:off x="-5336" y="-16933"/>
            <a:ext cx="1210155" cy="1151467"/>
          </a:xfrm>
          <a:prstGeom prst="rect">
            <a:avLst/>
          </a:prstGeom>
        </p:spPr>
      </p:pic>
    </p:spTree>
    <p:extLst>
      <p:ext uri="{BB962C8B-B14F-4D97-AF65-F5344CB8AC3E}">
        <p14:creationId xmlns:p14="http://schemas.microsoft.com/office/powerpoint/2010/main" val="1813241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794899393"/>
              </p:ext>
            </p:extLst>
          </p:nvPr>
        </p:nvGraphicFramePr>
        <p:xfrm>
          <a:off x="0" y="2042231"/>
          <a:ext cx="12037328" cy="4722711"/>
        </p:xfrm>
        <a:graphic>
          <a:graphicData uri="http://schemas.openxmlformats.org/drawingml/2006/table">
            <a:tbl>
              <a:tblPr/>
              <a:tblGrid>
                <a:gridCol w="2673768"/>
                <a:gridCol w="1170445"/>
                <a:gridCol w="1170445"/>
                <a:gridCol w="1170445"/>
                <a:gridCol w="1170445"/>
                <a:gridCol w="1170445"/>
                <a:gridCol w="1170445"/>
                <a:gridCol w="1170445"/>
                <a:gridCol w="1170445"/>
              </a:tblGrid>
              <a:tr h="196027">
                <a:tc>
                  <a:txBody>
                    <a:bodyPr/>
                    <a:lstStyle/>
                    <a:p>
                      <a:pPr algn="l" fontAlgn="b"/>
                      <a:r>
                        <a:rPr lang="en-US" sz="1400" b="1" i="0" u="none" strike="noStrike" dirty="0" smtClean="0">
                          <a:solidFill>
                            <a:srgbClr val="000000"/>
                          </a:solidFill>
                          <a:effectLst/>
                          <a:latin typeface="Calibri" charset="0"/>
                        </a:rPr>
                        <a:t>PITA Slope</a:t>
                      </a:r>
                      <a:endParaRPr lang="en-US" sz="1400" b="1" i="0" u="none" strike="noStrike" dirty="0">
                        <a:solidFill>
                          <a:srgbClr val="000000"/>
                        </a:solidFill>
                        <a:effectLst/>
                        <a:latin typeface="Calibri" charset="0"/>
                      </a:endParaRPr>
                    </a:p>
                  </a:txBody>
                  <a:tcPr marL="11531" marR="11531" marT="115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c>
                  <a:txBody>
                    <a:bodyPr/>
                    <a:lstStyle/>
                    <a:p>
                      <a:pPr algn="l" fontAlgn="b"/>
                      <a:r>
                        <a:rPr lang="en-US" sz="1400" b="0" i="0" u="none" strike="noStrike">
                          <a:solidFill>
                            <a:srgbClr val="000000"/>
                          </a:solidFill>
                          <a:effectLst/>
                          <a:latin typeface="Calibri" charset="0"/>
                        </a:rPr>
                        <a:t>dbcm 1MHz</a:t>
                      </a: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c>
                  <a:txBody>
                    <a:bodyPr/>
                    <a:lstStyle/>
                    <a:p>
                      <a:pPr algn="l" fontAlgn="b"/>
                      <a:r>
                        <a:rPr lang="en-US" sz="1400" b="0" i="0" u="none" strike="noStrike" dirty="0" err="1">
                          <a:solidFill>
                            <a:srgbClr val="000000"/>
                          </a:solidFill>
                          <a:effectLst/>
                          <a:latin typeface="Calibri" charset="0"/>
                        </a:rPr>
                        <a:t>ubcm</a:t>
                      </a:r>
                      <a:r>
                        <a:rPr lang="en-US" sz="1400" b="0" i="0" u="none" strike="noStrike" dirty="0">
                          <a:solidFill>
                            <a:srgbClr val="000000"/>
                          </a:solidFill>
                          <a:effectLst/>
                          <a:latin typeface="Calibri" charset="0"/>
                        </a:rPr>
                        <a:t> 1MHz</a:t>
                      </a: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c>
                  <a:txBody>
                    <a:bodyPr/>
                    <a:lstStyle/>
                    <a:p>
                      <a:pPr algn="l" fontAlgn="b"/>
                      <a:r>
                        <a:rPr lang="en-US" sz="1400" b="0" i="0" u="none" strike="noStrike" dirty="0">
                          <a:solidFill>
                            <a:srgbClr val="000000"/>
                          </a:solidFill>
                          <a:effectLst/>
                          <a:latin typeface="Calibri" charset="0"/>
                        </a:rPr>
                        <a:t> </a:t>
                      </a: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charset="0"/>
                        </a:rPr>
                        <a:t> </a:t>
                      </a: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Calibri" charset="0"/>
                        </a:rPr>
                        <a:t> </a:t>
                      </a: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charset="0"/>
                        </a:rPr>
                        <a:t> </a:t>
                      </a: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charset="0"/>
                        </a:rPr>
                        <a:t> </a:t>
                      </a: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charset="0"/>
                        </a:rPr>
                        <a:t> </a:t>
                      </a:r>
                    </a:p>
                  </a:txBody>
                  <a:tcPr marL="11531" marR="11531" marT="115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r>
              <a:tr h="196027">
                <a:tc>
                  <a:txBody>
                    <a:bodyPr/>
                    <a:lstStyle/>
                    <a:p>
                      <a:pPr algn="l" fontAlgn="b"/>
                      <a:r>
                        <a:rPr lang="en-US" sz="1400" b="0" i="0" u="none" strike="noStrike" dirty="0" err="1">
                          <a:solidFill>
                            <a:srgbClr val="000000"/>
                          </a:solidFill>
                          <a:effectLst/>
                          <a:latin typeface="Calibri" charset="0"/>
                        </a:rPr>
                        <a:t>dAq</a:t>
                      </a:r>
                      <a:r>
                        <a:rPr lang="en-US" sz="1400" b="0" i="0" u="none" strike="noStrike" dirty="0">
                          <a:solidFill>
                            <a:srgbClr val="000000"/>
                          </a:solidFill>
                          <a:effectLst/>
                          <a:latin typeface="Calibri" charset="0"/>
                        </a:rPr>
                        <a:t>/</a:t>
                      </a:r>
                      <a:r>
                        <a:rPr lang="en-US" sz="1400" b="0" i="0" u="none" strike="noStrike" dirty="0" err="1">
                          <a:solidFill>
                            <a:srgbClr val="000000"/>
                          </a:solidFill>
                          <a:effectLst/>
                          <a:latin typeface="Calibri" charset="0"/>
                        </a:rPr>
                        <a:t>dPITA</a:t>
                      </a:r>
                      <a:r>
                        <a:rPr lang="en-US" sz="1400" b="0" i="0" u="none" strike="noStrike" dirty="0">
                          <a:solidFill>
                            <a:srgbClr val="000000"/>
                          </a:solidFill>
                          <a:effectLst/>
                          <a:latin typeface="Calibri" charset="0"/>
                        </a:rPr>
                        <a:t> from </a:t>
                      </a:r>
                      <a:r>
                        <a:rPr lang="en-US" sz="1400" b="0" i="0" u="none" strike="noStrike" dirty="0" err="1">
                          <a:solidFill>
                            <a:srgbClr val="000000"/>
                          </a:solidFill>
                          <a:effectLst/>
                          <a:latin typeface="Calibri" charset="0"/>
                        </a:rPr>
                        <a:t>dbcm</a:t>
                      </a:r>
                      <a:endParaRPr lang="en-US" sz="1400" b="0" i="0" u="none" strike="noStrike" dirty="0">
                        <a:solidFill>
                          <a:srgbClr val="000000"/>
                        </a:solidFill>
                        <a:effectLst/>
                        <a:latin typeface="Calibri" charset="0"/>
                      </a:endParaRPr>
                    </a:p>
                  </a:txBody>
                  <a:tcPr marL="11531" marR="11531" marT="115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c>
                  <a:txBody>
                    <a:bodyPr/>
                    <a:lstStyle/>
                    <a:p>
                      <a:pPr algn="r" fontAlgn="b"/>
                      <a:r>
                        <a:rPr lang="en-US" sz="1400" b="1" i="0" u="none" strike="noStrike" dirty="0">
                          <a:solidFill>
                            <a:srgbClr val="000000"/>
                          </a:solidFill>
                          <a:effectLst/>
                          <a:latin typeface="Calibri" charset="0"/>
                        </a:rPr>
                        <a:t>-</a:t>
                      </a:r>
                      <a:r>
                        <a:rPr lang="en-US" sz="1400" b="1" i="0" u="none" strike="noStrike" dirty="0" smtClean="0">
                          <a:solidFill>
                            <a:srgbClr val="000000"/>
                          </a:solidFill>
                          <a:effectLst/>
                          <a:latin typeface="Calibri" charset="0"/>
                        </a:rPr>
                        <a:t>2.3156ppm/V</a:t>
                      </a:r>
                      <a:endParaRPr lang="en-US" sz="1400" b="1"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a:solidFill>
                            <a:srgbClr val="000000"/>
                          </a:solidFill>
                          <a:effectLst/>
                          <a:latin typeface="Calibri" charset="0"/>
                        </a:rPr>
                        <a:t>-</a:t>
                      </a:r>
                      <a:r>
                        <a:rPr lang="en-US" sz="1400" b="0" i="0" u="none" strike="noStrike" dirty="0" smtClean="0">
                          <a:solidFill>
                            <a:srgbClr val="000000"/>
                          </a:solidFill>
                          <a:effectLst/>
                          <a:latin typeface="Calibri" charset="0"/>
                        </a:rPr>
                        <a:t>2.34356ppm/V</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c>
                  <a:txBody>
                    <a:bodyPr/>
                    <a:lstStyle/>
                    <a:p>
                      <a:pPr algn="l" fontAlgn="b"/>
                      <a:endParaRPr lang="en-US" sz="1400" b="0" i="0" u="none" strike="noStrike">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l" fontAlgn="b"/>
                      <a:endParaRPr lang="en-US" sz="1400" b="0" i="0" u="none" strike="noStrike">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l" fontAlgn="b"/>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l" fontAlgn="b"/>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l" fontAlgn="b"/>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Calibri" charset="0"/>
                        </a:rPr>
                        <a:t> </a:t>
                      </a:r>
                    </a:p>
                  </a:txBody>
                  <a:tcPr marL="11531" marR="11531" marT="115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r>
              <a:tr h="196027">
                <a:tc>
                  <a:txBody>
                    <a:bodyPr/>
                    <a:lstStyle/>
                    <a:p>
                      <a:pPr algn="l" fontAlgn="b"/>
                      <a:r>
                        <a:rPr lang="en-US" sz="1400" b="0" i="0" u="none" strike="noStrike">
                          <a:solidFill>
                            <a:srgbClr val="000000"/>
                          </a:solidFill>
                          <a:effectLst/>
                          <a:latin typeface="Calibri" charset="0"/>
                        </a:rPr>
                        <a:t>Max error on PITA slope meas (%)</a:t>
                      </a:r>
                    </a:p>
                  </a:txBody>
                  <a:tcPr marL="11531" marR="11531" marT="115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c>
                  <a:txBody>
                    <a:bodyPr/>
                    <a:lstStyle/>
                    <a:p>
                      <a:pPr algn="r" fontAlgn="b"/>
                      <a:r>
                        <a:rPr lang="en-US" sz="1400" b="1" i="0" u="none" strike="noStrike" dirty="0" smtClean="0">
                          <a:solidFill>
                            <a:srgbClr val="000000"/>
                          </a:solidFill>
                          <a:effectLst/>
                          <a:latin typeface="Calibri" charset="0"/>
                        </a:rPr>
                        <a:t>1.21%</a:t>
                      </a:r>
                      <a:endParaRPr lang="en-US" sz="1400" b="1"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c>
                  <a:txBody>
                    <a:bodyPr/>
                    <a:lstStyle/>
                    <a:p>
                      <a:pPr algn="l" fontAlgn="b"/>
                      <a:r>
                        <a:rPr lang="en-US" sz="1400" b="0" i="0" u="none" strike="noStrike" dirty="0">
                          <a:solidFill>
                            <a:srgbClr val="000000"/>
                          </a:solidFill>
                          <a:effectLst/>
                          <a:latin typeface="Calibri" charset="0"/>
                        </a:rPr>
                        <a:t> </a:t>
                      </a: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c>
                  <a:txBody>
                    <a:bodyPr/>
                    <a:lstStyle/>
                    <a:p>
                      <a:pPr algn="l" fontAlgn="b"/>
                      <a:r>
                        <a:rPr lang="en-US" sz="1400" b="0" i="0" u="none" strike="noStrike" dirty="0">
                          <a:solidFill>
                            <a:srgbClr val="000000"/>
                          </a:solidFill>
                          <a:effectLst/>
                          <a:latin typeface="Calibri" charset="0"/>
                        </a:rPr>
                        <a:t> </a:t>
                      </a: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charset="0"/>
                        </a:rPr>
                        <a:t> </a:t>
                      </a: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Calibri" charset="0"/>
                        </a:rPr>
                        <a:t> </a:t>
                      </a: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Calibri" charset="0"/>
                        </a:rPr>
                        <a:t> </a:t>
                      </a: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Calibri" charset="0"/>
                        </a:rPr>
                        <a:t> </a:t>
                      </a: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Calibri" charset="0"/>
                        </a:rPr>
                        <a:t> </a:t>
                      </a:r>
                    </a:p>
                  </a:txBody>
                  <a:tcPr marL="11531" marR="11531" marT="115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r>
              <a:tr h="196027">
                <a:tc>
                  <a:txBody>
                    <a:bodyPr/>
                    <a:lstStyle/>
                    <a:p>
                      <a:pPr algn="l" fontAlgn="b"/>
                      <a:endParaRPr lang="en-US" sz="1400" b="0" i="0" u="none" strike="noStrike" dirty="0">
                        <a:solidFill>
                          <a:srgbClr val="000000"/>
                        </a:solidFill>
                        <a:effectLst/>
                        <a:latin typeface="Calibri" charset="0"/>
                      </a:endParaRPr>
                    </a:p>
                  </a:txBody>
                  <a:tcPr marL="11531" marR="11531" marT="115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l" fontAlgn="b"/>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l" fontAlgn="b"/>
                      <a:endParaRPr lang="en-US" sz="1400" b="0" i="0" u="none" strike="noStrike">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l" fontAlgn="b"/>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l" fontAlgn="b"/>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l" fontAlgn="b"/>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l" fontAlgn="b"/>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l" fontAlgn="b"/>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l" fontAlgn="b"/>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r>
              <a:tr h="196027">
                <a:tc>
                  <a:txBody>
                    <a:bodyPr/>
                    <a:lstStyle/>
                    <a:p>
                      <a:pPr algn="l" fontAlgn="b"/>
                      <a:r>
                        <a:rPr lang="en-US" sz="1400" b="0" i="0" u="none" strike="noStrike" dirty="0">
                          <a:solidFill>
                            <a:srgbClr val="000000"/>
                          </a:solidFill>
                          <a:effectLst/>
                          <a:latin typeface="Calibri" charset="0"/>
                        </a:rPr>
                        <a:t> </a:t>
                      </a:r>
                    </a:p>
                  </a:txBody>
                  <a:tcPr marL="11531" marR="11531" marT="115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c>
                  <a:txBody>
                    <a:bodyPr/>
                    <a:lstStyle/>
                    <a:p>
                      <a:pPr algn="l" fontAlgn="b"/>
                      <a:r>
                        <a:rPr lang="en-US" sz="1400" b="0" i="0" u="none" strike="noStrike">
                          <a:solidFill>
                            <a:srgbClr val="000000"/>
                          </a:solidFill>
                          <a:effectLst/>
                          <a:latin typeface="Calibri" charset="0"/>
                        </a:rPr>
                        <a:t>SAM1</a:t>
                      </a: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c>
                  <a:txBody>
                    <a:bodyPr/>
                    <a:lstStyle/>
                    <a:p>
                      <a:pPr algn="l" fontAlgn="b"/>
                      <a:r>
                        <a:rPr lang="en-US" sz="1400" b="0" i="0" u="none" strike="noStrike" dirty="0">
                          <a:solidFill>
                            <a:srgbClr val="000000"/>
                          </a:solidFill>
                          <a:effectLst/>
                          <a:latin typeface="Calibri" charset="0"/>
                        </a:rPr>
                        <a:t>SAM5</a:t>
                      </a: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c>
                  <a:txBody>
                    <a:bodyPr/>
                    <a:lstStyle/>
                    <a:p>
                      <a:pPr algn="l" fontAlgn="b"/>
                      <a:r>
                        <a:rPr lang="en-US" sz="1400" b="0" i="0" u="none" strike="noStrike">
                          <a:solidFill>
                            <a:srgbClr val="000000"/>
                          </a:solidFill>
                          <a:effectLst/>
                          <a:latin typeface="Calibri" charset="0"/>
                        </a:rPr>
                        <a:t>SAM2</a:t>
                      </a: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c>
                  <a:txBody>
                    <a:bodyPr/>
                    <a:lstStyle/>
                    <a:p>
                      <a:pPr algn="l" fontAlgn="b"/>
                      <a:r>
                        <a:rPr lang="en-US" sz="1400" b="0" i="0" u="none" strike="noStrike">
                          <a:solidFill>
                            <a:srgbClr val="000000"/>
                          </a:solidFill>
                          <a:effectLst/>
                          <a:latin typeface="Calibri" charset="0"/>
                        </a:rPr>
                        <a:t>SAM6</a:t>
                      </a: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c>
                  <a:txBody>
                    <a:bodyPr/>
                    <a:lstStyle/>
                    <a:p>
                      <a:pPr algn="l" fontAlgn="b"/>
                      <a:r>
                        <a:rPr lang="en-US" sz="1400" b="0" i="0" u="none" strike="noStrike">
                          <a:solidFill>
                            <a:srgbClr val="000000"/>
                          </a:solidFill>
                          <a:effectLst/>
                          <a:latin typeface="Calibri" charset="0"/>
                        </a:rPr>
                        <a:t>SAM3</a:t>
                      </a: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c>
                  <a:txBody>
                    <a:bodyPr/>
                    <a:lstStyle/>
                    <a:p>
                      <a:pPr algn="l" fontAlgn="b"/>
                      <a:r>
                        <a:rPr lang="en-US" sz="1400" b="0" i="0" u="none" strike="noStrike">
                          <a:solidFill>
                            <a:srgbClr val="000000"/>
                          </a:solidFill>
                          <a:effectLst/>
                          <a:latin typeface="Calibri" charset="0"/>
                        </a:rPr>
                        <a:t>SAM7</a:t>
                      </a: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c>
                  <a:txBody>
                    <a:bodyPr/>
                    <a:lstStyle/>
                    <a:p>
                      <a:pPr algn="l" fontAlgn="b"/>
                      <a:r>
                        <a:rPr lang="en-US" sz="1400" b="0" i="0" u="none" strike="noStrike">
                          <a:solidFill>
                            <a:srgbClr val="000000"/>
                          </a:solidFill>
                          <a:effectLst/>
                          <a:latin typeface="Calibri" charset="0"/>
                        </a:rPr>
                        <a:t>SAM4</a:t>
                      </a: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c>
                  <a:txBody>
                    <a:bodyPr/>
                    <a:lstStyle/>
                    <a:p>
                      <a:pPr algn="l" fontAlgn="b"/>
                      <a:r>
                        <a:rPr lang="en-US" sz="1400" b="0" i="0" u="none" strike="noStrike">
                          <a:solidFill>
                            <a:srgbClr val="000000"/>
                          </a:solidFill>
                          <a:effectLst/>
                          <a:latin typeface="Calibri" charset="0"/>
                        </a:rPr>
                        <a:t>SAM8</a:t>
                      </a:r>
                    </a:p>
                  </a:txBody>
                  <a:tcPr marL="11531" marR="11531" marT="115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r>
              <a:tr h="196027">
                <a:tc>
                  <a:txBody>
                    <a:bodyPr/>
                    <a:lstStyle/>
                    <a:p>
                      <a:pPr algn="l" fontAlgn="b"/>
                      <a:r>
                        <a:rPr lang="en-US" sz="1400" b="0" i="0" u="none" strike="noStrike" dirty="0">
                          <a:solidFill>
                            <a:srgbClr val="000000"/>
                          </a:solidFill>
                          <a:effectLst/>
                          <a:latin typeface="Calibri" charset="0"/>
                        </a:rPr>
                        <a:t>SAM base type</a:t>
                      </a:r>
                    </a:p>
                  </a:txBody>
                  <a:tcPr marL="11531" marR="11531" marT="115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400" b="0" i="0" u="none" strike="noStrike">
                          <a:solidFill>
                            <a:srgbClr val="000000"/>
                          </a:solidFill>
                          <a:effectLst/>
                          <a:latin typeface="Calibri" charset="0"/>
                        </a:rPr>
                        <a:t>R7723</a:t>
                      </a: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400" b="0" i="0" u="none" strike="noStrike" dirty="0">
                          <a:solidFill>
                            <a:srgbClr val="000000"/>
                          </a:solidFill>
                          <a:effectLst/>
                          <a:latin typeface="Calibri" charset="0"/>
                        </a:rPr>
                        <a:t>R7723</a:t>
                      </a: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400" b="0" i="0" u="none" strike="noStrike">
                          <a:solidFill>
                            <a:srgbClr val="000000"/>
                          </a:solidFill>
                          <a:effectLst/>
                          <a:latin typeface="Calibri" charset="0"/>
                        </a:rPr>
                        <a:t>R375</a:t>
                      </a: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400" b="0" i="0" u="none" strike="noStrike">
                          <a:solidFill>
                            <a:srgbClr val="000000"/>
                          </a:solidFill>
                          <a:effectLst/>
                          <a:latin typeface="Calibri" charset="0"/>
                        </a:rPr>
                        <a:t>R375</a:t>
                      </a: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400" b="0" i="0" u="none" strike="noStrike">
                          <a:solidFill>
                            <a:srgbClr val="000000"/>
                          </a:solidFill>
                          <a:effectLst/>
                          <a:latin typeface="Calibri" charset="0"/>
                        </a:rPr>
                        <a:t>R7723</a:t>
                      </a: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400" b="0" i="0" u="none" strike="noStrike">
                          <a:solidFill>
                            <a:srgbClr val="000000"/>
                          </a:solidFill>
                          <a:effectLst/>
                          <a:latin typeface="Calibri" charset="0"/>
                        </a:rPr>
                        <a:t>R7723</a:t>
                      </a: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400" b="0" i="0" u="none" strike="noStrike">
                          <a:solidFill>
                            <a:srgbClr val="000000"/>
                          </a:solidFill>
                          <a:effectLst/>
                          <a:latin typeface="Calibri" charset="0"/>
                        </a:rPr>
                        <a:t>R375</a:t>
                      </a: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400" b="0" i="0" u="none" strike="noStrike">
                          <a:solidFill>
                            <a:srgbClr val="000000"/>
                          </a:solidFill>
                          <a:effectLst/>
                          <a:latin typeface="Calibri" charset="0"/>
                        </a:rPr>
                        <a:t>R375</a:t>
                      </a:r>
                    </a:p>
                  </a:txBody>
                  <a:tcPr marL="11531" marR="11531" marT="115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184496">
                <a:tc>
                  <a:txBody>
                    <a:bodyPr/>
                    <a:lstStyle/>
                    <a:p>
                      <a:pPr algn="l" fontAlgn="b"/>
                      <a:r>
                        <a:rPr lang="en-US" sz="1400" b="0" i="0" u="none" strike="noStrike" dirty="0">
                          <a:solidFill>
                            <a:srgbClr val="000000"/>
                          </a:solidFill>
                          <a:effectLst/>
                          <a:latin typeface="Calibri" charset="0"/>
                        </a:rPr>
                        <a:t>HV setting (V)</a:t>
                      </a:r>
                    </a:p>
                  </a:txBody>
                  <a:tcPr marL="11531" marR="11531" marT="115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a:solidFill>
                            <a:srgbClr val="000000"/>
                          </a:solidFill>
                          <a:effectLst/>
                          <a:latin typeface="Calibri" charset="0"/>
                        </a:rPr>
                        <a:t>-</a:t>
                      </a:r>
                      <a:r>
                        <a:rPr lang="en-US" sz="1400" b="0" i="0" u="none" strike="noStrike" dirty="0" smtClean="0">
                          <a:solidFill>
                            <a:srgbClr val="000000"/>
                          </a:solidFill>
                          <a:effectLst/>
                          <a:latin typeface="Calibri" charset="0"/>
                        </a:rPr>
                        <a:t>600V</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a:solidFill>
                            <a:srgbClr val="000000"/>
                          </a:solidFill>
                          <a:effectLst/>
                          <a:latin typeface="Calibri" charset="0"/>
                        </a:rPr>
                        <a:t>-</a:t>
                      </a:r>
                      <a:r>
                        <a:rPr lang="en-US" sz="1400" b="0" i="0" u="none" strike="noStrike" dirty="0" smtClean="0">
                          <a:solidFill>
                            <a:srgbClr val="000000"/>
                          </a:solidFill>
                          <a:effectLst/>
                          <a:latin typeface="Calibri" charset="0"/>
                        </a:rPr>
                        <a:t>600V</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a:solidFill>
                            <a:srgbClr val="000000"/>
                          </a:solidFill>
                          <a:effectLst/>
                          <a:latin typeface="Calibri" charset="0"/>
                        </a:rPr>
                        <a:t>-</a:t>
                      </a:r>
                      <a:r>
                        <a:rPr lang="en-US" sz="1400" b="0" i="0" u="none" strike="noStrike" dirty="0" smtClean="0">
                          <a:solidFill>
                            <a:srgbClr val="000000"/>
                          </a:solidFill>
                          <a:effectLst/>
                          <a:latin typeface="Calibri" charset="0"/>
                        </a:rPr>
                        <a:t>75V</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a:solidFill>
                            <a:srgbClr val="000000"/>
                          </a:solidFill>
                          <a:effectLst/>
                          <a:latin typeface="Calibri" charset="0"/>
                        </a:rPr>
                        <a:t>-</a:t>
                      </a:r>
                      <a:r>
                        <a:rPr lang="en-US" sz="1400" b="0" i="0" u="none" strike="noStrike" dirty="0" smtClean="0">
                          <a:solidFill>
                            <a:srgbClr val="000000"/>
                          </a:solidFill>
                          <a:effectLst/>
                          <a:latin typeface="Calibri" charset="0"/>
                        </a:rPr>
                        <a:t>75V</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a:solidFill>
                            <a:srgbClr val="000000"/>
                          </a:solidFill>
                          <a:effectLst/>
                          <a:latin typeface="Calibri" charset="0"/>
                        </a:rPr>
                        <a:t>-</a:t>
                      </a:r>
                      <a:r>
                        <a:rPr lang="en-US" sz="1400" b="0" i="0" u="none" strike="noStrike" dirty="0" smtClean="0">
                          <a:solidFill>
                            <a:srgbClr val="000000"/>
                          </a:solidFill>
                          <a:effectLst/>
                          <a:latin typeface="Calibri" charset="0"/>
                        </a:rPr>
                        <a:t>700V</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a:solidFill>
                            <a:srgbClr val="000000"/>
                          </a:solidFill>
                          <a:effectLst/>
                          <a:latin typeface="Calibri" charset="0"/>
                        </a:rPr>
                        <a:t>-</a:t>
                      </a:r>
                      <a:r>
                        <a:rPr lang="en-US" sz="1400" b="0" i="0" u="none" strike="noStrike" dirty="0" smtClean="0">
                          <a:solidFill>
                            <a:srgbClr val="000000"/>
                          </a:solidFill>
                          <a:effectLst/>
                          <a:latin typeface="Calibri" charset="0"/>
                        </a:rPr>
                        <a:t>700V</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a:solidFill>
                            <a:srgbClr val="000000"/>
                          </a:solidFill>
                          <a:effectLst/>
                          <a:latin typeface="Calibri" charset="0"/>
                        </a:rPr>
                        <a:t>-</a:t>
                      </a:r>
                      <a:r>
                        <a:rPr lang="en-US" sz="1400" b="0" i="0" u="none" strike="noStrike" dirty="0" smtClean="0">
                          <a:solidFill>
                            <a:srgbClr val="000000"/>
                          </a:solidFill>
                          <a:effectLst/>
                          <a:latin typeface="Calibri" charset="0"/>
                        </a:rPr>
                        <a:t>350V</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a:solidFill>
                            <a:srgbClr val="000000"/>
                          </a:solidFill>
                          <a:effectLst/>
                          <a:latin typeface="Calibri" charset="0"/>
                        </a:rPr>
                        <a:t>-</a:t>
                      </a:r>
                      <a:r>
                        <a:rPr lang="en-US" sz="1400" b="0" i="0" u="none" strike="noStrike" dirty="0" smtClean="0">
                          <a:solidFill>
                            <a:srgbClr val="000000"/>
                          </a:solidFill>
                          <a:effectLst/>
                          <a:latin typeface="Calibri" charset="0"/>
                        </a:rPr>
                        <a:t>350V</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184496">
                <a:tc>
                  <a:txBody>
                    <a:bodyPr/>
                    <a:lstStyle/>
                    <a:p>
                      <a:pPr algn="l" fontAlgn="b"/>
                      <a:r>
                        <a:rPr lang="en-US" sz="1400" b="0" i="0" u="none" strike="noStrike" dirty="0">
                          <a:solidFill>
                            <a:srgbClr val="000000"/>
                          </a:solidFill>
                          <a:effectLst/>
                          <a:latin typeface="Calibri" charset="0"/>
                        </a:rPr>
                        <a:t>anode current (</a:t>
                      </a:r>
                      <a:r>
                        <a:rPr lang="en-US" sz="1400" b="0" i="0" u="none" strike="noStrike" dirty="0" err="1">
                          <a:solidFill>
                            <a:srgbClr val="000000"/>
                          </a:solidFill>
                          <a:effectLst/>
                          <a:latin typeface="Calibri" charset="0"/>
                        </a:rPr>
                        <a:t>uA</a:t>
                      </a:r>
                      <a:r>
                        <a:rPr lang="en-US" sz="1400" b="0" i="0" u="none" strike="noStrike" dirty="0">
                          <a:solidFill>
                            <a:srgbClr val="000000"/>
                          </a:solidFill>
                          <a:effectLst/>
                          <a:latin typeface="Calibri" charset="0"/>
                        </a:rPr>
                        <a:t>)</a:t>
                      </a:r>
                    </a:p>
                  </a:txBody>
                  <a:tcPr marL="11531" marR="11531" marT="115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smtClean="0">
                          <a:solidFill>
                            <a:srgbClr val="000000"/>
                          </a:solidFill>
                          <a:effectLst/>
                          <a:latin typeface="Calibri" charset="0"/>
                        </a:rPr>
                        <a:t>27.7uA</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smtClean="0">
                          <a:solidFill>
                            <a:srgbClr val="000000"/>
                          </a:solidFill>
                          <a:effectLst/>
                          <a:latin typeface="Calibri" charset="0"/>
                        </a:rPr>
                        <a:t>36.0uA</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smtClean="0">
                          <a:solidFill>
                            <a:srgbClr val="000000"/>
                          </a:solidFill>
                          <a:effectLst/>
                          <a:latin typeface="Calibri" charset="0"/>
                        </a:rPr>
                        <a:t>0.0011uA</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smtClean="0">
                          <a:solidFill>
                            <a:srgbClr val="000000"/>
                          </a:solidFill>
                          <a:effectLst/>
                          <a:latin typeface="Calibri" charset="0"/>
                        </a:rPr>
                        <a:t>0.0016uA</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smtClean="0">
                          <a:solidFill>
                            <a:srgbClr val="000000"/>
                          </a:solidFill>
                          <a:effectLst/>
                          <a:latin typeface="Calibri" charset="0"/>
                        </a:rPr>
                        <a:t>73.6uA</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smtClean="0">
                          <a:solidFill>
                            <a:srgbClr val="000000"/>
                          </a:solidFill>
                          <a:effectLst/>
                          <a:latin typeface="Calibri" charset="0"/>
                        </a:rPr>
                        <a:t>55.7uA</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smtClean="0">
                          <a:solidFill>
                            <a:srgbClr val="000000"/>
                          </a:solidFill>
                          <a:effectLst/>
                          <a:latin typeface="Calibri" charset="0"/>
                        </a:rPr>
                        <a:t>8.6uA</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smtClean="0">
                          <a:solidFill>
                            <a:srgbClr val="000000"/>
                          </a:solidFill>
                          <a:effectLst/>
                          <a:latin typeface="Calibri" charset="0"/>
                        </a:rPr>
                        <a:t>11.6uA</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184496">
                <a:tc>
                  <a:txBody>
                    <a:bodyPr/>
                    <a:lstStyle/>
                    <a:p>
                      <a:pPr algn="l" fontAlgn="b"/>
                      <a:r>
                        <a:rPr lang="en-US" sz="1400" b="0" i="0" u="none" strike="noStrike">
                          <a:solidFill>
                            <a:srgbClr val="000000"/>
                          </a:solidFill>
                          <a:effectLst/>
                          <a:latin typeface="Calibri" charset="0"/>
                        </a:rPr>
                        <a:t>gains estimate</a:t>
                      </a:r>
                    </a:p>
                  </a:txBody>
                  <a:tcPr marL="11531" marR="11531" marT="115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a:solidFill>
                            <a:srgbClr val="000000"/>
                          </a:solidFill>
                          <a:effectLst/>
                          <a:latin typeface="Calibri" charset="0"/>
                        </a:rPr>
                        <a:t>2.08E+04</a:t>
                      </a: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a:solidFill>
                            <a:srgbClr val="000000"/>
                          </a:solidFill>
                          <a:effectLst/>
                          <a:latin typeface="Calibri" charset="0"/>
                        </a:rPr>
                        <a:t>2.71E+04</a:t>
                      </a: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a:solidFill>
                            <a:srgbClr val="000000"/>
                          </a:solidFill>
                          <a:effectLst/>
                          <a:latin typeface="Calibri" charset="0"/>
                        </a:rPr>
                        <a:t>1</a:t>
                      </a:r>
                    </a:p>
                  </a:txBody>
                  <a:tcPr marL="11531" marR="11531" marT="1153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a:solidFill>
                            <a:srgbClr val="000000"/>
                          </a:solidFill>
                          <a:effectLst/>
                          <a:latin typeface="Calibri" charset="0"/>
                        </a:rPr>
                        <a:t>1</a:t>
                      </a:r>
                    </a:p>
                  </a:txBody>
                  <a:tcPr marL="11531" marR="11531" marT="1153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a:solidFill>
                            <a:srgbClr val="000000"/>
                          </a:solidFill>
                          <a:effectLst/>
                          <a:latin typeface="Calibri" charset="0"/>
                        </a:rPr>
                        <a:t>5.53E+04</a:t>
                      </a: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a:solidFill>
                            <a:srgbClr val="000000"/>
                          </a:solidFill>
                          <a:effectLst/>
                          <a:latin typeface="Calibri" charset="0"/>
                        </a:rPr>
                        <a:t>4.18E+04</a:t>
                      </a: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a:solidFill>
                            <a:srgbClr val="000000"/>
                          </a:solidFill>
                          <a:effectLst/>
                          <a:latin typeface="Calibri" charset="0"/>
                        </a:rPr>
                        <a:t>6.43E+03</a:t>
                      </a: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a:solidFill>
                            <a:srgbClr val="000000"/>
                          </a:solidFill>
                          <a:effectLst/>
                          <a:latin typeface="Calibri" charset="0"/>
                        </a:rPr>
                        <a:t>8.73E+03</a:t>
                      </a:r>
                    </a:p>
                  </a:txBody>
                  <a:tcPr marL="11531" marR="11531" marT="115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196027">
                <a:tc>
                  <a:txBody>
                    <a:bodyPr/>
                    <a:lstStyle/>
                    <a:p>
                      <a:pPr algn="l" fontAlgn="b"/>
                      <a:r>
                        <a:rPr lang="en-US" sz="1400" b="0" i="0" u="none" strike="noStrike">
                          <a:solidFill>
                            <a:srgbClr val="000000"/>
                          </a:solidFill>
                          <a:effectLst/>
                          <a:latin typeface="Calibri" charset="0"/>
                        </a:rPr>
                        <a:t>Max pedestal error(%)</a:t>
                      </a:r>
                    </a:p>
                  </a:txBody>
                  <a:tcPr marL="11531" marR="11531" marT="115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1" i="0" u="none" strike="noStrike" dirty="0" smtClean="0">
                          <a:solidFill>
                            <a:srgbClr val="000000"/>
                          </a:solidFill>
                          <a:effectLst/>
                          <a:latin typeface="Calibri" charset="0"/>
                        </a:rPr>
                        <a:t>0.28%</a:t>
                      </a:r>
                      <a:endParaRPr lang="en-US" sz="1400" b="1"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1" i="0" u="none" strike="noStrike" dirty="0" smtClean="0">
                          <a:solidFill>
                            <a:srgbClr val="000000"/>
                          </a:solidFill>
                          <a:effectLst/>
                          <a:latin typeface="Calibri" charset="0"/>
                        </a:rPr>
                        <a:t>0.21%</a:t>
                      </a:r>
                      <a:endParaRPr lang="en-US" sz="1400" b="1"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1" i="0" u="none" strike="noStrike" dirty="0" smtClean="0">
                          <a:solidFill>
                            <a:srgbClr val="000000"/>
                          </a:solidFill>
                          <a:effectLst/>
                          <a:latin typeface="Calibri" charset="0"/>
                        </a:rPr>
                        <a:t>14.38%</a:t>
                      </a:r>
                      <a:endParaRPr lang="en-US" sz="1400" b="1"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1" i="0" u="none" strike="noStrike" dirty="0" smtClean="0">
                          <a:solidFill>
                            <a:srgbClr val="000000"/>
                          </a:solidFill>
                          <a:effectLst/>
                          <a:latin typeface="Calibri" charset="0"/>
                        </a:rPr>
                        <a:t>9.54%</a:t>
                      </a:r>
                      <a:endParaRPr lang="en-US" sz="1400" b="1"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1" i="0" u="none" strike="noStrike" dirty="0" smtClean="0">
                          <a:solidFill>
                            <a:srgbClr val="000000"/>
                          </a:solidFill>
                          <a:effectLst/>
                          <a:latin typeface="Calibri" charset="0"/>
                        </a:rPr>
                        <a:t>0.29%</a:t>
                      </a:r>
                      <a:endParaRPr lang="en-US" sz="1400" b="1"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1" i="0" u="none" strike="noStrike" dirty="0" smtClean="0">
                          <a:solidFill>
                            <a:srgbClr val="000000"/>
                          </a:solidFill>
                          <a:effectLst/>
                          <a:latin typeface="Calibri" charset="0"/>
                        </a:rPr>
                        <a:t>0.38%</a:t>
                      </a:r>
                      <a:endParaRPr lang="en-US" sz="1400" b="1"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1" i="0" u="none" strike="noStrike" dirty="0" smtClean="0">
                          <a:solidFill>
                            <a:srgbClr val="000000"/>
                          </a:solidFill>
                          <a:effectLst/>
                          <a:latin typeface="Calibri" charset="0"/>
                        </a:rPr>
                        <a:t>0.30%</a:t>
                      </a:r>
                      <a:endParaRPr lang="en-US" sz="1400" b="1"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1" i="0" u="none" strike="noStrike" dirty="0" smtClean="0">
                          <a:solidFill>
                            <a:srgbClr val="000000"/>
                          </a:solidFill>
                          <a:effectLst/>
                          <a:latin typeface="Calibri" charset="0"/>
                        </a:rPr>
                        <a:t>0.22%</a:t>
                      </a:r>
                      <a:endParaRPr lang="en-US" sz="1400" b="1"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96027">
                <a:tc>
                  <a:txBody>
                    <a:bodyPr/>
                    <a:lstStyle/>
                    <a:p>
                      <a:pPr algn="l" fontAlgn="b"/>
                      <a:r>
                        <a:rPr lang="en-US" sz="1400" b="0" i="0" u="none" strike="noStrike" dirty="0">
                          <a:solidFill>
                            <a:srgbClr val="3969FF"/>
                          </a:solidFill>
                          <a:effectLst/>
                          <a:latin typeface="Calibri" charset="0"/>
                        </a:rPr>
                        <a:t>SAM PITA slopes</a:t>
                      </a:r>
                    </a:p>
                  </a:txBody>
                  <a:tcPr marL="11531" marR="11531" marT="115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c>
                  <a:txBody>
                    <a:bodyPr/>
                    <a:lstStyle/>
                    <a:p>
                      <a:pPr algn="l" fontAlgn="b"/>
                      <a:r>
                        <a:rPr lang="en-US" sz="1400" b="0" i="0" u="none" strike="noStrike" dirty="0" smtClean="0">
                          <a:solidFill>
                            <a:srgbClr val="000000"/>
                          </a:solidFill>
                          <a:effectLst/>
                          <a:latin typeface="Calibri" charset="0"/>
                        </a:rPr>
                        <a:t>SAM1(PITA </a:t>
                      </a:r>
                      <a:r>
                        <a:rPr lang="en-US" sz="1400" b="0" i="0" u="none" strike="noStrike" dirty="0" err="1" smtClean="0">
                          <a:solidFill>
                            <a:srgbClr val="000000"/>
                          </a:solidFill>
                          <a:effectLst/>
                          <a:latin typeface="Calibri" charset="0"/>
                        </a:rPr>
                        <a:t>slp</a:t>
                      </a:r>
                      <a:r>
                        <a:rPr lang="en-US" sz="1400" b="0" i="0" u="none" strike="noStrike" dirty="0" smtClean="0">
                          <a:solidFill>
                            <a:srgbClr val="000000"/>
                          </a:solidFill>
                          <a:effectLst/>
                          <a:latin typeface="Calibri" charset="0"/>
                        </a:rPr>
                        <a:t>)</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c>
                  <a:txBody>
                    <a:bodyPr/>
                    <a:lstStyle/>
                    <a:p>
                      <a:pPr algn="l" fontAlgn="b"/>
                      <a:r>
                        <a:rPr lang="en-US" sz="1400" b="0" i="0" u="none" strike="noStrike" dirty="0" smtClean="0">
                          <a:solidFill>
                            <a:srgbClr val="000000"/>
                          </a:solidFill>
                          <a:effectLst/>
                          <a:latin typeface="Calibri" charset="0"/>
                        </a:rPr>
                        <a:t>SAM5(PITA </a:t>
                      </a:r>
                      <a:r>
                        <a:rPr lang="en-US" sz="1400" b="0" i="0" u="none" strike="noStrike" dirty="0" err="1" smtClean="0">
                          <a:solidFill>
                            <a:srgbClr val="000000"/>
                          </a:solidFill>
                          <a:effectLst/>
                          <a:latin typeface="Calibri" charset="0"/>
                        </a:rPr>
                        <a:t>slp</a:t>
                      </a:r>
                      <a:r>
                        <a:rPr lang="en-US" sz="1400" b="0" i="0" u="none" strike="noStrike" dirty="0" smtClean="0">
                          <a:solidFill>
                            <a:srgbClr val="000000"/>
                          </a:solidFill>
                          <a:effectLst/>
                          <a:latin typeface="Calibri" charset="0"/>
                        </a:rPr>
                        <a:t>)</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c>
                  <a:txBody>
                    <a:bodyPr/>
                    <a:lstStyle/>
                    <a:p>
                      <a:pPr algn="l" fontAlgn="b"/>
                      <a:r>
                        <a:rPr lang="en-US" sz="1400" b="0" i="0" u="none" strike="noStrike" dirty="0" smtClean="0">
                          <a:solidFill>
                            <a:srgbClr val="000000"/>
                          </a:solidFill>
                          <a:effectLst/>
                          <a:latin typeface="Calibri" charset="0"/>
                        </a:rPr>
                        <a:t>SAM2(PITA </a:t>
                      </a:r>
                      <a:r>
                        <a:rPr lang="en-US" sz="1400" b="0" i="0" u="none" strike="noStrike" dirty="0" err="1" smtClean="0">
                          <a:solidFill>
                            <a:srgbClr val="000000"/>
                          </a:solidFill>
                          <a:effectLst/>
                          <a:latin typeface="Calibri" charset="0"/>
                        </a:rPr>
                        <a:t>slp</a:t>
                      </a:r>
                      <a:r>
                        <a:rPr lang="en-US" sz="1400" b="0" i="0" u="none" strike="noStrike" dirty="0" smtClean="0">
                          <a:solidFill>
                            <a:srgbClr val="000000"/>
                          </a:solidFill>
                          <a:effectLst/>
                          <a:latin typeface="Calibri" charset="0"/>
                        </a:rPr>
                        <a:t>)</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c>
                  <a:txBody>
                    <a:bodyPr/>
                    <a:lstStyle/>
                    <a:p>
                      <a:pPr algn="l" fontAlgn="b"/>
                      <a:r>
                        <a:rPr lang="en-US" sz="1400" b="0" i="0" u="none" strike="noStrike" dirty="0" smtClean="0">
                          <a:solidFill>
                            <a:srgbClr val="000000"/>
                          </a:solidFill>
                          <a:effectLst/>
                          <a:latin typeface="Calibri" charset="0"/>
                        </a:rPr>
                        <a:t>SAM6(PITA </a:t>
                      </a:r>
                      <a:r>
                        <a:rPr lang="en-US" sz="1400" b="0" i="0" u="none" strike="noStrike" dirty="0" err="1" smtClean="0">
                          <a:solidFill>
                            <a:srgbClr val="000000"/>
                          </a:solidFill>
                          <a:effectLst/>
                          <a:latin typeface="Calibri" charset="0"/>
                        </a:rPr>
                        <a:t>slp</a:t>
                      </a:r>
                      <a:r>
                        <a:rPr lang="en-US" sz="1400" b="0" i="0" u="none" strike="noStrike" dirty="0" smtClean="0">
                          <a:solidFill>
                            <a:srgbClr val="000000"/>
                          </a:solidFill>
                          <a:effectLst/>
                          <a:latin typeface="Calibri" charset="0"/>
                        </a:rPr>
                        <a:t>)</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c>
                  <a:txBody>
                    <a:bodyPr/>
                    <a:lstStyle/>
                    <a:p>
                      <a:pPr algn="l" fontAlgn="b"/>
                      <a:r>
                        <a:rPr lang="en-US" sz="1400" b="0" i="0" u="none" strike="noStrike" dirty="0" smtClean="0">
                          <a:solidFill>
                            <a:srgbClr val="000000"/>
                          </a:solidFill>
                          <a:effectLst/>
                          <a:latin typeface="Calibri" charset="0"/>
                        </a:rPr>
                        <a:t>SAM3(PITA </a:t>
                      </a:r>
                      <a:r>
                        <a:rPr lang="en-US" sz="1400" b="0" i="0" u="none" strike="noStrike" dirty="0" err="1" smtClean="0">
                          <a:solidFill>
                            <a:srgbClr val="000000"/>
                          </a:solidFill>
                          <a:effectLst/>
                          <a:latin typeface="Calibri" charset="0"/>
                        </a:rPr>
                        <a:t>slp</a:t>
                      </a:r>
                      <a:r>
                        <a:rPr lang="en-US" sz="1400" b="0" i="0" u="none" strike="noStrike" dirty="0" smtClean="0">
                          <a:solidFill>
                            <a:srgbClr val="000000"/>
                          </a:solidFill>
                          <a:effectLst/>
                          <a:latin typeface="Calibri" charset="0"/>
                        </a:rPr>
                        <a:t>)</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c>
                  <a:txBody>
                    <a:bodyPr/>
                    <a:lstStyle/>
                    <a:p>
                      <a:pPr algn="l" fontAlgn="b"/>
                      <a:r>
                        <a:rPr lang="en-US" sz="1400" b="0" i="0" u="none" strike="noStrike" dirty="0" smtClean="0">
                          <a:solidFill>
                            <a:srgbClr val="000000"/>
                          </a:solidFill>
                          <a:effectLst/>
                          <a:latin typeface="Calibri" charset="0"/>
                        </a:rPr>
                        <a:t>SAM7(PITA </a:t>
                      </a:r>
                      <a:r>
                        <a:rPr lang="en-US" sz="1400" b="0" i="0" u="none" strike="noStrike" dirty="0" err="1" smtClean="0">
                          <a:solidFill>
                            <a:srgbClr val="000000"/>
                          </a:solidFill>
                          <a:effectLst/>
                          <a:latin typeface="Calibri" charset="0"/>
                        </a:rPr>
                        <a:t>slp</a:t>
                      </a:r>
                      <a:r>
                        <a:rPr lang="en-US" sz="1400" b="0" i="0" u="none" strike="noStrike" dirty="0" smtClean="0">
                          <a:solidFill>
                            <a:srgbClr val="000000"/>
                          </a:solidFill>
                          <a:effectLst/>
                          <a:latin typeface="Calibri" charset="0"/>
                        </a:rPr>
                        <a:t>)</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c>
                  <a:txBody>
                    <a:bodyPr/>
                    <a:lstStyle/>
                    <a:p>
                      <a:pPr algn="l" fontAlgn="b"/>
                      <a:r>
                        <a:rPr lang="en-US" sz="1400" b="0" i="0" u="none" strike="noStrike" dirty="0" smtClean="0">
                          <a:solidFill>
                            <a:srgbClr val="000000"/>
                          </a:solidFill>
                          <a:effectLst/>
                          <a:latin typeface="Calibri" charset="0"/>
                        </a:rPr>
                        <a:t>SAM4(PITA </a:t>
                      </a:r>
                      <a:r>
                        <a:rPr lang="en-US" sz="1400" b="0" i="0" u="none" strike="noStrike" dirty="0" err="1" smtClean="0">
                          <a:solidFill>
                            <a:srgbClr val="000000"/>
                          </a:solidFill>
                          <a:effectLst/>
                          <a:latin typeface="Calibri" charset="0"/>
                        </a:rPr>
                        <a:t>slp</a:t>
                      </a:r>
                      <a:r>
                        <a:rPr lang="en-US" sz="1400" b="0" i="0" u="none" strike="noStrike" dirty="0" smtClean="0">
                          <a:solidFill>
                            <a:srgbClr val="000000"/>
                          </a:solidFill>
                          <a:effectLst/>
                          <a:latin typeface="Calibri" charset="0"/>
                        </a:rPr>
                        <a:t>)</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c>
                  <a:txBody>
                    <a:bodyPr/>
                    <a:lstStyle/>
                    <a:p>
                      <a:pPr algn="l" fontAlgn="b"/>
                      <a:r>
                        <a:rPr lang="en-US" sz="1400" b="0" i="0" u="none" strike="noStrike" dirty="0" smtClean="0">
                          <a:solidFill>
                            <a:srgbClr val="000000"/>
                          </a:solidFill>
                          <a:effectLst/>
                          <a:latin typeface="Calibri" charset="0"/>
                        </a:rPr>
                        <a:t>SAM8(PITA </a:t>
                      </a:r>
                      <a:r>
                        <a:rPr lang="en-US" sz="1400" b="0" i="0" u="none" strike="noStrike" dirty="0" err="1" smtClean="0">
                          <a:solidFill>
                            <a:srgbClr val="000000"/>
                          </a:solidFill>
                          <a:effectLst/>
                          <a:latin typeface="Calibri" charset="0"/>
                        </a:rPr>
                        <a:t>slp</a:t>
                      </a:r>
                      <a:r>
                        <a:rPr lang="en-US" sz="1400" b="0" i="0" u="none" strike="noStrike" dirty="0" smtClean="0">
                          <a:solidFill>
                            <a:srgbClr val="000000"/>
                          </a:solidFill>
                          <a:effectLst/>
                          <a:latin typeface="Calibri" charset="0"/>
                        </a:rPr>
                        <a:t>)</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r>
              <a:tr h="196027">
                <a:tc>
                  <a:txBody>
                    <a:bodyPr/>
                    <a:lstStyle/>
                    <a:p>
                      <a:pPr algn="l" fontAlgn="b"/>
                      <a:r>
                        <a:rPr lang="en-US" sz="1400" b="0" i="0" u="none" strike="noStrike" dirty="0" err="1">
                          <a:solidFill>
                            <a:srgbClr val="000000"/>
                          </a:solidFill>
                          <a:effectLst/>
                          <a:latin typeface="Calibri" charset="0"/>
                        </a:rPr>
                        <a:t>dAsam</a:t>
                      </a:r>
                      <a:r>
                        <a:rPr lang="en-US" sz="1400" b="0" i="0" u="none" strike="noStrike" dirty="0">
                          <a:solidFill>
                            <a:srgbClr val="000000"/>
                          </a:solidFill>
                          <a:effectLst/>
                          <a:latin typeface="Calibri" charset="0"/>
                        </a:rPr>
                        <a:t>/</a:t>
                      </a:r>
                      <a:r>
                        <a:rPr lang="en-US" sz="1400" b="0" i="0" u="none" strike="noStrike" dirty="0" err="1">
                          <a:solidFill>
                            <a:srgbClr val="000000"/>
                          </a:solidFill>
                          <a:effectLst/>
                          <a:latin typeface="Calibri" charset="0"/>
                        </a:rPr>
                        <a:t>dPITA</a:t>
                      </a:r>
                      <a:endParaRPr lang="en-US" sz="1400" b="0" i="0" u="none" strike="noStrike" dirty="0">
                        <a:solidFill>
                          <a:srgbClr val="000000"/>
                        </a:solidFill>
                        <a:effectLst/>
                        <a:latin typeface="Calibri" charset="0"/>
                      </a:endParaRPr>
                    </a:p>
                  </a:txBody>
                  <a:tcPr marL="11531" marR="11531" marT="115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a:solidFill>
                            <a:srgbClr val="000000"/>
                          </a:solidFill>
                          <a:effectLst/>
                          <a:latin typeface="Calibri" charset="0"/>
                        </a:rPr>
                        <a:t>-</a:t>
                      </a:r>
                      <a:r>
                        <a:rPr lang="en-US" sz="1400" b="0" i="0" u="none" strike="noStrike" dirty="0" smtClean="0">
                          <a:solidFill>
                            <a:srgbClr val="000000"/>
                          </a:solidFill>
                          <a:effectLst/>
                          <a:latin typeface="Calibri" charset="0"/>
                        </a:rPr>
                        <a:t>2.31111ppm/V</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a:solidFill>
                            <a:srgbClr val="000000"/>
                          </a:solidFill>
                          <a:effectLst/>
                          <a:latin typeface="Calibri" charset="0"/>
                        </a:rPr>
                        <a:t>-</a:t>
                      </a:r>
                      <a:r>
                        <a:rPr lang="en-US" sz="1400" b="0" i="0" u="none" strike="noStrike" dirty="0" smtClean="0">
                          <a:solidFill>
                            <a:srgbClr val="000000"/>
                          </a:solidFill>
                          <a:effectLst/>
                          <a:latin typeface="Calibri" charset="0"/>
                        </a:rPr>
                        <a:t>2.32939ppm/V</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a:solidFill>
                            <a:srgbClr val="000000"/>
                          </a:solidFill>
                          <a:effectLst/>
                          <a:latin typeface="Calibri" charset="0"/>
                        </a:rPr>
                        <a:t>-</a:t>
                      </a:r>
                      <a:r>
                        <a:rPr lang="en-US" sz="1400" b="0" i="0" u="none" strike="noStrike" dirty="0" smtClean="0">
                          <a:solidFill>
                            <a:srgbClr val="000000"/>
                          </a:solidFill>
                          <a:effectLst/>
                          <a:latin typeface="Calibri" charset="0"/>
                        </a:rPr>
                        <a:t>2.32183ppm/V</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a:solidFill>
                            <a:srgbClr val="000000"/>
                          </a:solidFill>
                          <a:effectLst/>
                          <a:latin typeface="Calibri" charset="0"/>
                        </a:rPr>
                        <a:t>-</a:t>
                      </a:r>
                      <a:r>
                        <a:rPr lang="en-US" sz="1400" b="0" i="0" u="none" strike="noStrike" dirty="0" smtClean="0">
                          <a:solidFill>
                            <a:srgbClr val="000000"/>
                          </a:solidFill>
                          <a:effectLst/>
                          <a:latin typeface="Calibri" charset="0"/>
                        </a:rPr>
                        <a:t>2.31818ppm/V</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a:solidFill>
                            <a:srgbClr val="000000"/>
                          </a:solidFill>
                          <a:effectLst/>
                          <a:latin typeface="Calibri" charset="0"/>
                        </a:rPr>
                        <a:t>-</a:t>
                      </a:r>
                      <a:r>
                        <a:rPr lang="en-US" sz="1400" b="0" i="0" u="none" strike="noStrike" dirty="0" smtClean="0">
                          <a:solidFill>
                            <a:srgbClr val="000000"/>
                          </a:solidFill>
                          <a:effectLst/>
                          <a:latin typeface="Calibri" charset="0"/>
                        </a:rPr>
                        <a:t>2.41158ppm/V</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a:solidFill>
                            <a:srgbClr val="000000"/>
                          </a:solidFill>
                          <a:effectLst/>
                          <a:latin typeface="Calibri" charset="0"/>
                        </a:rPr>
                        <a:t>-</a:t>
                      </a:r>
                      <a:r>
                        <a:rPr lang="en-US" sz="1400" b="0" i="0" u="none" strike="noStrike" dirty="0" smtClean="0">
                          <a:solidFill>
                            <a:srgbClr val="000000"/>
                          </a:solidFill>
                          <a:effectLst/>
                          <a:latin typeface="Calibri" charset="0"/>
                        </a:rPr>
                        <a:t>2.3687ppm/V</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a:solidFill>
                            <a:srgbClr val="000000"/>
                          </a:solidFill>
                          <a:effectLst/>
                          <a:latin typeface="Calibri" charset="0"/>
                        </a:rPr>
                        <a:t>-</a:t>
                      </a:r>
                      <a:r>
                        <a:rPr lang="en-US" sz="1400" b="0" i="0" u="none" strike="noStrike" dirty="0" smtClean="0">
                          <a:solidFill>
                            <a:srgbClr val="000000"/>
                          </a:solidFill>
                          <a:effectLst/>
                          <a:latin typeface="Calibri" charset="0"/>
                        </a:rPr>
                        <a:t>2.43821ppm/V</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a:solidFill>
                            <a:srgbClr val="000000"/>
                          </a:solidFill>
                          <a:effectLst/>
                          <a:latin typeface="Calibri" charset="0"/>
                        </a:rPr>
                        <a:t>-</a:t>
                      </a:r>
                      <a:r>
                        <a:rPr lang="en-US" sz="1400" b="0" i="0" u="none" strike="noStrike" dirty="0" smtClean="0">
                          <a:solidFill>
                            <a:srgbClr val="000000"/>
                          </a:solidFill>
                          <a:effectLst/>
                          <a:latin typeface="Calibri" charset="0"/>
                        </a:rPr>
                        <a:t>2.47723ppm/V</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140219">
                <a:tc>
                  <a:txBody>
                    <a:bodyPr/>
                    <a:lstStyle/>
                    <a:p>
                      <a:pPr algn="l" fontAlgn="b"/>
                      <a:r>
                        <a:rPr lang="en-US" sz="1400" b="0" i="0" u="none" strike="noStrike">
                          <a:solidFill>
                            <a:srgbClr val="000000"/>
                          </a:solidFill>
                          <a:effectLst/>
                          <a:latin typeface="Calibri" charset="0"/>
                        </a:rPr>
                        <a:t>d(Asam-Aq)/dPITA</a:t>
                      </a:r>
                    </a:p>
                  </a:txBody>
                  <a:tcPr marL="11531" marR="11531" marT="115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smtClean="0">
                          <a:solidFill>
                            <a:srgbClr val="000000"/>
                          </a:solidFill>
                          <a:effectLst/>
                          <a:latin typeface="Calibri" charset="0"/>
                        </a:rPr>
                        <a:t>0.00425ppm/V</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a:solidFill>
                            <a:srgbClr val="000000"/>
                          </a:solidFill>
                          <a:effectLst/>
                          <a:latin typeface="Calibri" charset="0"/>
                        </a:rPr>
                        <a:t>-</a:t>
                      </a:r>
                      <a:r>
                        <a:rPr lang="en-US" sz="1400" b="0" i="0" u="none" strike="noStrike" dirty="0" smtClean="0">
                          <a:solidFill>
                            <a:srgbClr val="000000"/>
                          </a:solidFill>
                          <a:effectLst/>
                          <a:latin typeface="Calibri" charset="0"/>
                        </a:rPr>
                        <a:t>0.014ppm/V</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a:solidFill>
                            <a:srgbClr val="000000"/>
                          </a:solidFill>
                          <a:effectLst/>
                          <a:latin typeface="Calibri" charset="0"/>
                        </a:rPr>
                        <a:t>-</a:t>
                      </a:r>
                      <a:r>
                        <a:rPr lang="en-US" sz="1400" b="0" i="0" u="none" strike="noStrike" dirty="0" smtClean="0">
                          <a:solidFill>
                            <a:srgbClr val="000000"/>
                          </a:solidFill>
                          <a:effectLst/>
                          <a:latin typeface="Calibri" charset="0"/>
                        </a:rPr>
                        <a:t>0.00304ppm/V</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a:solidFill>
                            <a:srgbClr val="000000"/>
                          </a:solidFill>
                          <a:effectLst/>
                          <a:latin typeface="Calibri" charset="0"/>
                        </a:rPr>
                        <a:t>-</a:t>
                      </a:r>
                      <a:r>
                        <a:rPr lang="en-US" sz="1400" b="0" i="0" u="none" strike="noStrike" dirty="0" smtClean="0">
                          <a:solidFill>
                            <a:srgbClr val="000000"/>
                          </a:solidFill>
                          <a:effectLst/>
                          <a:latin typeface="Calibri" charset="0"/>
                        </a:rPr>
                        <a:t>0.0029ppm/V</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a:solidFill>
                            <a:srgbClr val="000000"/>
                          </a:solidFill>
                          <a:effectLst/>
                          <a:latin typeface="Calibri" charset="0"/>
                        </a:rPr>
                        <a:t>-</a:t>
                      </a:r>
                      <a:r>
                        <a:rPr lang="en-US" sz="1400" b="0" i="0" u="none" strike="noStrike" dirty="0" smtClean="0">
                          <a:solidFill>
                            <a:srgbClr val="000000"/>
                          </a:solidFill>
                          <a:effectLst/>
                          <a:latin typeface="Calibri" charset="0"/>
                        </a:rPr>
                        <a:t>0.096ppm/V</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a:solidFill>
                            <a:srgbClr val="000000"/>
                          </a:solidFill>
                          <a:effectLst/>
                          <a:latin typeface="Calibri" charset="0"/>
                        </a:rPr>
                        <a:t>-</a:t>
                      </a:r>
                      <a:r>
                        <a:rPr lang="en-US" sz="1400" b="0" i="0" u="none" strike="noStrike" dirty="0" smtClean="0">
                          <a:solidFill>
                            <a:srgbClr val="000000"/>
                          </a:solidFill>
                          <a:effectLst/>
                          <a:latin typeface="Calibri" charset="0"/>
                        </a:rPr>
                        <a:t>0.053ppm/V</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a:solidFill>
                            <a:srgbClr val="000000"/>
                          </a:solidFill>
                          <a:effectLst/>
                          <a:latin typeface="Calibri" charset="0"/>
                        </a:rPr>
                        <a:t>-</a:t>
                      </a:r>
                      <a:r>
                        <a:rPr lang="en-US" sz="1400" b="0" i="0" u="none" strike="noStrike" dirty="0" smtClean="0">
                          <a:solidFill>
                            <a:srgbClr val="000000"/>
                          </a:solidFill>
                          <a:effectLst/>
                          <a:latin typeface="Calibri" charset="0"/>
                        </a:rPr>
                        <a:t>0.123ppm/V</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a:solidFill>
                            <a:srgbClr val="000000"/>
                          </a:solidFill>
                          <a:effectLst/>
                          <a:latin typeface="Calibri" charset="0"/>
                        </a:rPr>
                        <a:t>-</a:t>
                      </a:r>
                      <a:r>
                        <a:rPr lang="en-US" sz="1400" b="0" i="0" u="none" strike="noStrike" dirty="0" smtClean="0">
                          <a:solidFill>
                            <a:srgbClr val="000000"/>
                          </a:solidFill>
                          <a:effectLst/>
                          <a:latin typeface="Calibri" charset="0"/>
                        </a:rPr>
                        <a:t>0.162ppm/V</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196027">
                <a:tc>
                  <a:txBody>
                    <a:bodyPr/>
                    <a:lstStyle/>
                    <a:p>
                      <a:pPr algn="l" fontAlgn="b"/>
                      <a:r>
                        <a:rPr lang="en-US" sz="1400" b="0" i="0" u="none" strike="noStrike">
                          <a:solidFill>
                            <a:srgbClr val="000000"/>
                          </a:solidFill>
                          <a:effectLst/>
                          <a:latin typeface="Calibri" charset="0"/>
                        </a:rPr>
                        <a:t>d(regressed (Asam-Aq))/dPITA</a:t>
                      </a:r>
                    </a:p>
                  </a:txBody>
                  <a:tcPr marL="11531" marR="11531" marT="115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smtClean="0">
                          <a:solidFill>
                            <a:srgbClr val="0432FF"/>
                          </a:solidFill>
                          <a:effectLst/>
                          <a:latin typeface="Calibri" charset="0"/>
                        </a:rPr>
                        <a:t>0.00272ppm/V</a:t>
                      </a:r>
                      <a:endParaRPr lang="en-US" sz="1400" b="0" i="0" u="none" strike="noStrike" dirty="0">
                        <a:solidFill>
                          <a:srgbClr val="0432FF"/>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a:solidFill>
                            <a:srgbClr val="0432FF"/>
                          </a:solidFill>
                          <a:effectLst/>
                          <a:latin typeface="Calibri" charset="0"/>
                        </a:rPr>
                        <a:t>-</a:t>
                      </a:r>
                      <a:r>
                        <a:rPr lang="en-US" sz="1400" b="0" i="0" u="none" strike="noStrike" dirty="0" smtClean="0">
                          <a:solidFill>
                            <a:srgbClr val="0432FF"/>
                          </a:solidFill>
                          <a:effectLst/>
                          <a:latin typeface="Calibri" charset="0"/>
                        </a:rPr>
                        <a:t>0.00752ppm/V</a:t>
                      </a:r>
                      <a:endParaRPr lang="en-US" sz="1400" b="0" i="0" u="none" strike="noStrike" dirty="0">
                        <a:solidFill>
                          <a:srgbClr val="0432FF"/>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a:solidFill>
                            <a:srgbClr val="0432FF"/>
                          </a:solidFill>
                          <a:effectLst/>
                          <a:latin typeface="Calibri" charset="0"/>
                        </a:rPr>
                        <a:t>-</a:t>
                      </a:r>
                      <a:r>
                        <a:rPr lang="en-US" sz="1400" b="0" i="0" u="none" strike="noStrike" dirty="0" smtClean="0">
                          <a:solidFill>
                            <a:srgbClr val="0432FF"/>
                          </a:solidFill>
                          <a:effectLst/>
                          <a:latin typeface="Calibri" charset="0"/>
                        </a:rPr>
                        <a:t>0.01866ppm/V</a:t>
                      </a:r>
                      <a:endParaRPr lang="en-US" sz="1400" b="0" i="0" u="none" strike="noStrike" dirty="0">
                        <a:solidFill>
                          <a:srgbClr val="0432FF"/>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smtClean="0">
                          <a:solidFill>
                            <a:srgbClr val="0432FF"/>
                          </a:solidFill>
                          <a:effectLst/>
                          <a:latin typeface="Calibri" charset="0"/>
                        </a:rPr>
                        <a:t>0.01980ppm/V</a:t>
                      </a:r>
                      <a:endParaRPr lang="en-US" sz="1400" b="0" i="0" u="none" strike="noStrike" dirty="0">
                        <a:solidFill>
                          <a:srgbClr val="0432FF"/>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a:solidFill>
                            <a:srgbClr val="0432FF"/>
                          </a:solidFill>
                          <a:effectLst/>
                          <a:latin typeface="Calibri" charset="0"/>
                        </a:rPr>
                        <a:t>-</a:t>
                      </a:r>
                      <a:r>
                        <a:rPr lang="en-US" sz="1400" b="0" i="0" u="none" strike="noStrike" dirty="0" smtClean="0">
                          <a:solidFill>
                            <a:srgbClr val="0432FF"/>
                          </a:solidFill>
                          <a:effectLst/>
                          <a:latin typeface="Calibri" charset="0"/>
                        </a:rPr>
                        <a:t>0.10737ppm/V</a:t>
                      </a:r>
                      <a:endParaRPr lang="en-US" sz="1400" b="0" i="0" u="none" strike="noStrike" dirty="0">
                        <a:solidFill>
                          <a:srgbClr val="0432FF"/>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a:solidFill>
                            <a:srgbClr val="0432FF"/>
                          </a:solidFill>
                          <a:effectLst/>
                          <a:latin typeface="Calibri" charset="0"/>
                        </a:rPr>
                        <a:t>-</a:t>
                      </a:r>
                      <a:r>
                        <a:rPr lang="en-US" sz="1400" b="0" i="0" u="none" strike="noStrike" dirty="0" smtClean="0">
                          <a:solidFill>
                            <a:srgbClr val="0432FF"/>
                          </a:solidFill>
                          <a:effectLst/>
                          <a:latin typeface="Calibri" charset="0"/>
                        </a:rPr>
                        <a:t>0.0161ppm/V</a:t>
                      </a:r>
                      <a:endParaRPr lang="en-US" sz="1400" b="0" i="0" u="none" strike="noStrike" dirty="0">
                        <a:solidFill>
                          <a:srgbClr val="0432FF"/>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a:solidFill>
                            <a:srgbClr val="0432FF"/>
                          </a:solidFill>
                          <a:effectLst/>
                          <a:latin typeface="Calibri" charset="0"/>
                        </a:rPr>
                        <a:t>-</a:t>
                      </a:r>
                      <a:r>
                        <a:rPr lang="en-US" sz="1400" b="0" i="0" u="none" strike="noStrike" dirty="0" smtClean="0">
                          <a:solidFill>
                            <a:srgbClr val="0432FF"/>
                          </a:solidFill>
                          <a:effectLst/>
                          <a:latin typeface="Calibri" charset="0"/>
                        </a:rPr>
                        <a:t>0.12680ppm/V</a:t>
                      </a:r>
                      <a:endParaRPr lang="en-US" sz="1400" b="0" i="0" u="none" strike="noStrike" dirty="0">
                        <a:solidFill>
                          <a:srgbClr val="0432FF"/>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a:solidFill>
                            <a:srgbClr val="0432FF"/>
                          </a:solidFill>
                          <a:effectLst/>
                          <a:latin typeface="Calibri" charset="0"/>
                        </a:rPr>
                        <a:t>-</a:t>
                      </a:r>
                      <a:r>
                        <a:rPr lang="en-US" sz="1400" b="0" i="0" u="none" strike="noStrike" dirty="0" smtClean="0">
                          <a:solidFill>
                            <a:srgbClr val="0432FF"/>
                          </a:solidFill>
                          <a:effectLst/>
                          <a:latin typeface="Calibri" charset="0"/>
                        </a:rPr>
                        <a:t>0.11845ppm/V</a:t>
                      </a:r>
                      <a:endParaRPr lang="en-US" sz="1400" b="0" i="0" u="none" strike="noStrike" dirty="0">
                        <a:solidFill>
                          <a:srgbClr val="0432FF"/>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96027">
                <a:tc>
                  <a:txBody>
                    <a:bodyPr/>
                    <a:lstStyle/>
                    <a:p>
                      <a:pPr algn="l" fontAlgn="b"/>
                      <a:r>
                        <a:rPr lang="en-US" sz="1400" b="0" i="0" u="none" strike="noStrike" dirty="0">
                          <a:solidFill>
                            <a:srgbClr val="3969FF"/>
                          </a:solidFill>
                          <a:effectLst/>
                          <a:latin typeface="Calibri" charset="0"/>
                        </a:rPr>
                        <a:t>SAM implied nonlinearity (%)</a:t>
                      </a:r>
                    </a:p>
                  </a:txBody>
                  <a:tcPr marL="11531" marR="11531" marT="115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c>
                  <a:txBody>
                    <a:bodyPr/>
                    <a:lstStyle/>
                    <a:p>
                      <a:pPr algn="l" fontAlgn="b"/>
                      <a:r>
                        <a:rPr lang="en-US" sz="1400" b="0" i="0" u="none" strike="noStrike" dirty="0" smtClean="0">
                          <a:solidFill>
                            <a:srgbClr val="000000"/>
                          </a:solidFill>
                          <a:effectLst/>
                          <a:latin typeface="Calibri" charset="0"/>
                        </a:rPr>
                        <a:t>SAM1(</a:t>
                      </a:r>
                      <a:r>
                        <a:rPr lang="en-US" sz="1400" b="0" i="0" u="none" strike="noStrike" dirty="0" err="1" smtClean="0">
                          <a:solidFill>
                            <a:srgbClr val="000000"/>
                          </a:solidFill>
                          <a:effectLst/>
                          <a:latin typeface="Calibri" charset="0"/>
                        </a:rPr>
                        <a:t>nonlin</a:t>
                      </a:r>
                      <a:r>
                        <a:rPr lang="en-US" sz="1400" b="0" i="0" u="none" strike="noStrike" dirty="0">
                          <a:solidFill>
                            <a:srgbClr val="000000"/>
                          </a:solidFill>
                          <a:effectLst/>
                          <a:latin typeface="Calibri" charset="0"/>
                        </a:rPr>
                        <a:t>)</a:t>
                      </a: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c>
                  <a:txBody>
                    <a:bodyPr/>
                    <a:lstStyle/>
                    <a:p>
                      <a:pPr algn="l" fontAlgn="b"/>
                      <a:r>
                        <a:rPr lang="en-US" sz="1400" b="0" i="0" u="none" strike="noStrike" dirty="0" smtClean="0">
                          <a:solidFill>
                            <a:srgbClr val="000000"/>
                          </a:solidFill>
                          <a:effectLst/>
                          <a:latin typeface="Calibri" charset="0"/>
                        </a:rPr>
                        <a:t>SAM5(</a:t>
                      </a:r>
                      <a:r>
                        <a:rPr lang="en-US" sz="1400" b="0" i="0" u="none" strike="noStrike" dirty="0" err="1" smtClean="0">
                          <a:solidFill>
                            <a:srgbClr val="000000"/>
                          </a:solidFill>
                          <a:effectLst/>
                          <a:latin typeface="Calibri" charset="0"/>
                        </a:rPr>
                        <a:t>nonlin</a:t>
                      </a:r>
                      <a:r>
                        <a:rPr lang="en-US" sz="1400" b="0" i="0" u="none" strike="noStrike" dirty="0">
                          <a:solidFill>
                            <a:srgbClr val="000000"/>
                          </a:solidFill>
                          <a:effectLst/>
                          <a:latin typeface="Calibri" charset="0"/>
                        </a:rPr>
                        <a:t>)</a:t>
                      </a: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c>
                  <a:txBody>
                    <a:bodyPr/>
                    <a:lstStyle/>
                    <a:p>
                      <a:pPr algn="l" fontAlgn="b"/>
                      <a:r>
                        <a:rPr lang="en-US" sz="1400" b="0" i="0" u="none" strike="noStrike" dirty="0" smtClean="0">
                          <a:solidFill>
                            <a:srgbClr val="000000"/>
                          </a:solidFill>
                          <a:effectLst/>
                          <a:latin typeface="Calibri" charset="0"/>
                        </a:rPr>
                        <a:t>SAM2(</a:t>
                      </a:r>
                      <a:r>
                        <a:rPr lang="en-US" sz="1400" b="0" i="0" u="none" strike="noStrike" dirty="0" err="1" smtClean="0">
                          <a:solidFill>
                            <a:srgbClr val="000000"/>
                          </a:solidFill>
                          <a:effectLst/>
                          <a:latin typeface="Calibri" charset="0"/>
                        </a:rPr>
                        <a:t>nonlin</a:t>
                      </a:r>
                      <a:r>
                        <a:rPr lang="en-US" sz="1400" b="0" i="0" u="none" strike="noStrike" dirty="0">
                          <a:solidFill>
                            <a:srgbClr val="000000"/>
                          </a:solidFill>
                          <a:effectLst/>
                          <a:latin typeface="Calibri" charset="0"/>
                        </a:rPr>
                        <a:t>)</a:t>
                      </a: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c>
                  <a:txBody>
                    <a:bodyPr/>
                    <a:lstStyle/>
                    <a:p>
                      <a:pPr algn="l" fontAlgn="b"/>
                      <a:r>
                        <a:rPr lang="en-US" sz="1400" b="0" i="0" u="none" strike="noStrike" dirty="0" smtClean="0">
                          <a:solidFill>
                            <a:srgbClr val="000000"/>
                          </a:solidFill>
                          <a:effectLst/>
                          <a:latin typeface="Calibri" charset="0"/>
                        </a:rPr>
                        <a:t>SAM6(</a:t>
                      </a:r>
                      <a:r>
                        <a:rPr lang="en-US" sz="1400" b="0" i="0" u="none" strike="noStrike" dirty="0" err="1" smtClean="0">
                          <a:solidFill>
                            <a:srgbClr val="000000"/>
                          </a:solidFill>
                          <a:effectLst/>
                          <a:latin typeface="Calibri" charset="0"/>
                        </a:rPr>
                        <a:t>nonlin</a:t>
                      </a:r>
                      <a:r>
                        <a:rPr lang="en-US" sz="1400" b="0" i="0" u="none" strike="noStrike" dirty="0">
                          <a:solidFill>
                            <a:srgbClr val="000000"/>
                          </a:solidFill>
                          <a:effectLst/>
                          <a:latin typeface="Calibri" charset="0"/>
                        </a:rPr>
                        <a:t>)</a:t>
                      </a: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c>
                  <a:txBody>
                    <a:bodyPr/>
                    <a:lstStyle/>
                    <a:p>
                      <a:pPr algn="l" fontAlgn="b"/>
                      <a:r>
                        <a:rPr lang="en-US" sz="1400" b="0" i="0" u="none" strike="noStrike" dirty="0" smtClean="0">
                          <a:solidFill>
                            <a:srgbClr val="000000"/>
                          </a:solidFill>
                          <a:effectLst/>
                          <a:latin typeface="Calibri" charset="0"/>
                        </a:rPr>
                        <a:t>SAM3(</a:t>
                      </a:r>
                      <a:r>
                        <a:rPr lang="en-US" sz="1400" b="0" i="0" u="none" strike="noStrike" dirty="0" err="1" smtClean="0">
                          <a:solidFill>
                            <a:srgbClr val="000000"/>
                          </a:solidFill>
                          <a:effectLst/>
                          <a:latin typeface="Calibri" charset="0"/>
                        </a:rPr>
                        <a:t>nonlin</a:t>
                      </a:r>
                      <a:r>
                        <a:rPr lang="en-US" sz="1400" b="0" i="0" u="none" strike="noStrike" dirty="0">
                          <a:solidFill>
                            <a:srgbClr val="000000"/>
                          </a:solidFill>
                          <a:effectLst/>
                          <a:latin typeface="Calibri" charset="0"/>
                        </a:rPr>
                        <a:t>)</a:t>
                      </a: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c>
                  <a:txBody>
                    <a:bodyPr/>
                    <a:lstStyle/>
                    <a:p>
                      <a:pPr algn="l" fontAlgn="b"/>
                      <a:r>
                        <a:rPr lang="en-US" sz="1400" b="0" i="0" u="none" strike="noStrike" dirty="0">
                          <a:solidFill>
                            <a:srgbClr val="000000"/>
                          </a:solidFill>
                          <a:effectLst/>
                          <a:latin typeface="Calibri" charset="0"/>
                        </a:rPr>
                        <a:t>SAM7</a:t>
                      </a:r>
                      <a:r>
                        <a:rPr lang="en-US" sz="1400" b="0" i="0" u="none" strike="noStrike" dirty="0" smtClean="0">
                          <a:solidFill>
                            <a:srgbClr val="000000"/>
                          </a:solidFill>
                          <a:effectLst/>
                          <a:latin typeface="Calibri" charset="0"/>
                        </a:rPr>
                        <a:t>( </a:t>
                      </a:r>
                      <a:r>
                        <a:rPr lang="en-US" sz="1400" b="0" i="0" u="none" strike="noStrike" dirty="0" err="1">
                          <a:solidFill>
                            <a:srgbClr val="000000"/>
                          </a:solidFill>
                          <a:effectLst/>
                          <a:latin typeface="Calibri" charset="0"/>
                        </a:rPr>
                        <a:t>nonlin</a:t>
                      </a:r>
                      <a:r>
                        <a:rPr lang="en-US" sz="1400" b="0" i="0" u="none" strike="noStrike" dirty="0">
                          <a:solidFill>
                            <a:srgbClr val="000000"/>
                          </a:solidFill>
                          <a:effectLst/>
                          <a:latin typeface="Calibri" charset="0"/>
                        </a:rPr>
                        <a:t>)</a:t>
                      </a: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c>
                  <a:txBody>
                    <a:bodyPr/>
                    <a:lstStyle/>
                    <a:p>
                      <a:pPr algn="l" fontAlgn="b"/>
                      <a:r>
                        <a:rPr lang="en-US" sz="1400" b="0" i="0" u="none" strike="noStrike" dirty="0" smtClean="0">
                          <a:solidFill>
                            <a:srgbClr val="000000"/>
                          </a:solidFill>
                          <a:effectLst/>
                          <a:latin typeface="Calibri" charset="0"/>
                        </a:rPr>
                        <a:t>SAM4(</a:t>
                      </a:r>
                      <a:r>
                        <a:rPr lang="en-US" sz="1400" b="0" i="0" u="none" strike="noStrike" dirty="0" err="1" smtClean="0">
                          <a:solidFill>
                            <a:srgbClr val="000000"/>
                          </a:solidFill>
                          <a:effectLst/>
                          <a:latin typeface="Calibri" charset="0"/>
                        </a:rPr>
                        <a:t>nonlin</a:t>
                      </a:r>
                      <a:r>
                        <a:rPr lang="en-US" sz="1400" b="0" i="0" u="none" strike="noStrike" dirty="0">
                          <a:solidFill>
                            <a:srgbClr val="000000"/>
                          </a:solidFill>
                          <a:effectLst/>
                          <a:latin typeface="Calibri" charset="0"/>
                        </a:rPr>
                        <a:t>)</a:t>
                      </a: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c>
                  <a:txBody>
                    <a:bodyPr/>
                    <a:lstStyle/>
                    <a:p>
                      <a:pPr algn="l" fontAlgn="b"/>
                      <a:r>
                        <a:rPr lang="en-US" sz="1400" b="0" i="0" u="none" strike="noStrike" dirty="0" smtClean="0">
                          <a:solidFill>
                            <a:srgbClr val="000000"/>
                          </a:solidFill>
                          <a:effectLst/>
                          <a:latin typeface="Calibri" charset="0"/>
                        </a:rPr>
                        <a:t>SAM8(</a:t>
                      </a:r>
                      <a:r>
                        <a:rPr lang="en-US" sz="1400" b="0" i="0" u="none" strike="noStrike" dirty="0" err="1" smtClean="0">
                          <a:solidFill>
                            <a:srgbClr val="000000"/>
                          </a:solidFill>
                          <a:effectLst/>
                          <a:latin typeface="Calibri" charset="0"/>
                        </a:rPr>
                        <a:t>nonlin</a:t>
                      </a:r>
                      <a:r>
                        <a:rPr lang="en-US" sz="1400" b="0" i="0" u="none" strike="noStrike" dirty="0">
                          <a:solidFill>
                            <a:srgbClr val="000000"/>
                          </a:solidFill>
                          <a:effectLst/>
                          <a:latin typeface="Calibri" charset="0"/>
                        </a:rPr>
                        <a:t>)</a:t>
                      </a:r>
                    </a:p>
                  </a:txBody>
                  <a:tcPr marL="11531" marR="11531" marT="115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r>
              <a:tr h="196027">
                <a:tc>
                  <a:txBody>
                    <a:bodyPr/>
                    <a:lstStyle/>
                    <a:p>
                      <a:pPr algn="l" fontAlgn="b"/>
                      <a:r>
                        <a:rPr lang="en-US" sz="1400" b="0" i="0" u="none" strike="noStrike">
                          <a:solidFill>
                            <a:srgbClr val="000000"/>
                          </a:solidFill>
                          <a:effectLst/>
                          <a:latin typeface="Calibri" charset="0"/>
                        </a:rPr>
                        <a:t>from dAsam/dPITA</a:t>
                      </a:r>
                    </a:p>
                  </a:txBody>
                  <a:tcPr marL="11531" marR="11531" marT="115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a:solidFill>
                            <a:srgbClr val="000000"/>
                          </a:solidFill>
                          <a:effectLst/>
                          <a:latin typeface="Calibri" charset="0"/>
                        </a:rPr>
                        <a:t>-</a:t>
                      </a:r>
                      <a:r>
                        <a:rPr lang="en-US" sz="1400" b="0" i="0" u="none" strike="noStrike" dirty="0" smtClean="0">
                          <a:solidFill>
                            <a:srgbClr val="000000"/>
                          </a:solidFill>
                          <a:effectLst/>
                          <a:latin typeface="Calibri" charset="0"/>
                        </a:rPr>
                        <a:t>0.20%</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smtClean="0">
                          <a:solidFill>
                            <a:srgbClr val="000000"/>
                          </a:solidFill>
                          <a:effectLst/>
                          <a:latin typeface="Calibri" charset="0"/>
                        </a:rPr>
                        <a:t>0.59%</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smtClean="0">
                          <a:solidFill>
                            <a:srgbClr val="000000"/>
                          </a:solidFill>
                          <a:effectLst/>
                          <a:latin typeface="Calibri" charset="0"/>
                        </a:rPr>
                        <a:t>0.27%</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smtClean="0">
                          <a:solidFill>
                            <a:srgbClr val="000000"/>
                          </a:solidFill>
                          <a:effectLst/>
                          <a:latin typeface="Calibri" charset="0"/>
                        </a:rPr>
                        <a:t>0.11%</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smtClean="0">
                          <a:solidFill>
                            <a:srgbClr val="000000"/>
                          </a:solidFill>
                          <a:effectLst/>
                          <a:latin typeface="Calibri" charset="0"/>
                        </a:rPr>
                        <a:t>4.14%</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smtClean="0">
                          <a:solidFill>
                            <a:srgbClr val="000000"/>
                          </a:solidFill>
                          <a:effectLst/>
                          <a:latin typeface="Calibri" charset="0"/>
                        </a:rPr>
                        <a:t>2.29%</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smtClean="0">
                          <a:solidFill>
                            <a:srgbClr val="000000"/>
                          </a:solidFill>
                          <a:effectLst/>
                          <a:latin typeface="Calibri" charset="0"/>
                        </a:rPr>
                        <a:t>5.29%</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smtClean="0">
                          <a:solidFill>
                            <a:srgbClr val="000000"/>
                          </a:solidFill>
                          <a:effectLst/>
                          <a:latin typeface="Calibri" charset="0"/>
                        </a:rPr>
                        <a:t>6.98%</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184496">
                <a:tc>
                  <a:txBody>
                    <a:bodyPr/>
                    <a:lstStyle/>
                    <a:p>
                      <a:pPr algn="l" fontAlgn="b"/>
                      <a:r>
                        <a:rPr lang="en-US" sz="1400" b="0" i="0" u="none" strike="noStrike">
                          <a:solidFill>
                            <a:srgbClr val="000000"/>
                          </a:solidFill>
                          <a:effectLst/>
                          <a:latin typeface="Calibri" charset="0"/>
                        </a:rPr>
                        <a:t>from d(Asam-Aq)/dPITA</a:t>
                      </a:r>
                    </a:p>
                  </a:txBody>
                  <a:tcPr marL="11531" marR="11531" marT="115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a:solidFill>
                            <a:srgbClr val="000000"/>
                          </a:solidFill>
                          <a:effectLst/>
                          <a:latin typeface="Calibri" charset="0"/>
                        </a:rPr>
                        <a:t>-</a:t>
                      </a:r>
                      <a:r>
                        <a:rPr lang="en-US" sz="1400" b="0" i="0" u="none" strike="noStrike" dirty="0" smtClean="0">
                          <a:solidFill>
                            <a:srgbClr val="000000"/>
                          </a:solidFill>
                          <a:effectLst/>
                          <a:latin typeface="Calibri" charset="0"/>
                        </a:rPr>
                        <a:t>0.43%</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smtClean="0">
                          <a:solidFill>
                            <a:srgbClr val="000000"/>
                          </a:solidFill>
                          <a:effectLst/>
                          <a:latin typeface="Calibri" charset="0"/>
                        </a:rPr>
                        <a:t>1.40%</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smtClean="0">
                          <a:solidFill>
                            <a:srgbClr val="000000"/>
                          </a:solidFill>
                          <a:effectLst/>
                          <a:latin typeface="Calibri" charset="0"/>
                        </a:rPr>
                        <a:t>0.30%</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smtClean="0">
                          <a:solidFill>
                            <a:srgbClr val="000000"/>
                          </a:solidFill>
                          <a:effectLst/>
                          <a:latin typeface="Calibri" charset="0"/>
                        </a:rPr>
                        <a:t>0.29%</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smtClean="0">
                          <a:solidFill>
                            <a:srgbClr val="000000"/>
                          </a:solidFill>
                          <a:effectLst/>
                          <a:latin typeface="Calibri" charset="0"/>
                        </a:rPr>
                        <a:t>9.60%</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smtClean="0">
                          <a:solidFill>
                            <a:srgbClr val="000000"/>
                          </a:solidFill>
                          <a:effectLst/>
                          <a:latin typeface="Calibri" charset="0"/>
                        </a:rPr>
                        <a:t>5.30%</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smtClean="0">
                          <a:solidFill>
                            <a:srgbClr val="000000"/>
                          </a:solidFill>
                          <a:effectLst/>
                          <a:latin typeface="Calibri" charset="0"/>
                        </a:rPr>
                        <a:t>12.30%</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smtClean="0">
                          <a:solidFill>
                            <a:srgbClr val="000000"/>
                          </a:solidFill>
                          <a:effectLst/>
                          <a:latin typeface="Calibri" charset="0"/>
                        </a:rPr>
                        <a:t>16.20%</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184496">
                <a:tc>
                  <a:txBody>
                    <a:bodyPr/>
                    <a:lstStyle/>
                    <a:p>
                      <a:pPr algn="l" fontAlgn="b"/>
                      <a:r>
                        <a:rPr lang="en-US" sz="1400" b="0" i="0" u="none" strike="noStrike">
                          <a:solidFill>
                            <a:srgbClr val="000000"/>
                          </a:solidFill>
                          <a:effectLst/>
                          <a:latin typeface="Calibri" charset="0"/>
                        </a:rPr>
                        <a:t>from d(regressed (Asam-Aq))/dPITA</a:t>
                      </a:r>
                    </a:p>
                  </a:txBody>
                  <a:tcPr marL="11531" marR="11531" marT="115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1" i="0" u="none" strike="noStrike" dirty="0">
                          <a:solidFill>
                            <a:srgbClr val="3969FF"/>
                          </a:solidFill>
                          <a:effectLst/>
                          <a:latin typeface="Calibri" charset="0"/>
                        </a:rPr>
                        <a:t>-</a:t>
                      </a:r>
                      <a:r>
                        <a:rPr lang="en-US" sz="1400" b="1" i="0" u="none" strike="noStrike" dirty="0" smtClean="0">
                          <a:solidFill>
                            <a:srgbClr val="3969FF"/>
                          </a:solidFill>
                          <a:effectLst/>
                          <a:latin typeface="Calibri" charset="0"/>
                        </a:rPr>
                        <a:t>0.27%</a:t>
                      </a:r>
                      <a:endParaRPr lang="en-US" sz="1400" b="1" i="0" u="none" strike="noStrike" dirty="0">
                        <a:solidFill>
                          <a:srgbClr val="3969FF"/>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1" i="0" u="none" strike="noStrike" dirty="0" smtClean="0">
                          <a:solidFill>
                            <a:srgbClr val="3969FF"/>
                          </a:solidFill>
                          <a:effectLst/>
                          <a:latin typeface="Calibri" charset="0"/>
                        </a:rPr>
                        <a:t>0.75%</a:t>
                      </a:r>
                      <a:endParaRPr lang="en-US" sz="1400" b="1" i="0" u="none" strike="noStrike" dirty="0">
                        <a:solidFill>
                          <a:srgbClr val="3969FF"/>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1" i="0" u="none" strike="noStrike" dirty="0" smtClean="0">
                          <a:solidFill>
                            <a:srgbClr val="3969FF"/>
                          </a:solidFill>
                          <a:effectLst/>
                          <a:latin typeface="Calibri" charset="0"/>
                        </a:rPr>
                        <a:t>1.87%</a:t>
                      </a:r>
                      <a:endParaRPr lang="en-US" sz="1400" b="1" i="0" u="none" strike="noStrike" dirty="0">
                        <a:solidFill>
                          <a:srgbClr val="3969FF"/>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1" i="0" u="none" strike="noStrike" dirty="0">
                          <a:solidFill>
                            <a:srgbClr val="3969FF"/>
                          </a:solidFill>
                          <a:effectLst/>
                          <a:latin typeface="Calibri" charset="0"/>
                        </a:rPr>
                        <a:t>-</a:t>
                      </a:r>
                      <a:r>
                        <a:rPr lang="en-US" sz="1400" b="1" i="0" u="none" strike="noStrike" dirty="0" smtClean="0">
                          <a:solidFill>
                            <a:srgbClr val="3969FF"/>
                          </a:solidFill>
                          <a:effectLst/>
                          <a:latin typeface="Calibri" charset="0"/>
                        </a:rPr>
                        <a:t>1.98%</a:t>
                      </a:r>
                      <a:endParaRPr lang="en-US" sz="1400" b="1" i="0" u="none" strike="noStrike" dirty="0">
                        <a:solidFill>
                          <a:srgbClr val="3969FF"/>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1" i="0" u="none" strike="noStrike" dirty="0" smtClean="0">
                          <a:solidFill>
                            <a:srgbClr val="3969FF"/>
                          </a:solidFill>
                          <a:effectLst/>
                          <a:latin typeface="Calibri" charset="0"/>
                        </a:rPr>
                        <a:t>10.74%</a:t>
                      </a:r>
                      <a:endParaRPr lang="en-US" sz="1400" b="1" i="0" u="none" strike="noStrike" dirty="0">
                        <a:solidFill>
                          <a:srgbClr val="3969FF"/>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1" i="0" u="none" strike="noStrike" dirty="0" smtClean="0">
                          <a:solidFill>
                            <a:srgbClr val="3969FF"/>
                          </a:solidFill>
                          <a:effectLst/>
                          <a:latin typeface="Calibri" charset="0"/>
                        </a:rPr>
                        <a:t>1.61%</a:t>
                      </a:r>
                      <a:endParaRPr lang="en-US" sz="1400" b="1" i="0" u="none" strike="noStrike" dirty="0">
                        <a:solidFill>
                          <a:srgbClr val="3969FF"/>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1" i="0" u="none" strike="noStrike" dirty="0" smtClean="0">
                          <a:solidFill>
                            <a:srgbClr val="3969FF"/>
                          </a:solidFill>
                          <a:effectLst/>
                          <a:latin typeface="Calibri" charset="0"/>
                        </a:rPr>
                        <a:t>12.68%</a:t>
                      </a:r>
                      <a:endParaRPr lang="en-US" sz="1400" b="1" i="0" u="none" strike="noStrike" dirty="0">
                        <a:solidFill>
                          <a:srgbClr val="3969FF"/>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1" i="0" u="none" strike="noStrike" dirty="0" smtClean="0">
                          <a:solidFill>
                            <a:srgbClr val="3969FF"/>
                          </a:solidFill>
                          <a:effectLst/>
                          <a:latin typeface="Calibri" charset="0"/>
                        </a:rPr>
                        <a:t>11.85%</a:t>
                      </a:r>
                      <a:endParaRPr lang="en-US" sz="1400" b="1" i="0" u="none" strike="noStrike" dirty="0">
                        <a:solidFill>
                          <a:srgbClr val="3969FF"/>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184496">
                <a:tc>
                  <a:txBody>
                    <a:bodyPr/>
                    <a:lstStyle/>
                    <a:p>
                      <a:pPr algn="l" fontAlgn="b"/>
                      <a:r>
                        <a:rPr lang="en-US" sz="1400" b="0" i="0" u="none" strike="noStrike">
                          <a:solidFill>
                            <a:srgbClr val="000000"/>
                          </a:solidFill>
                          <a:effectLst/>
                          <a:latin typeface="Calibri" charset="0"/>
                        </a:rPr>
                        <a:t>factoring out max sam ped errors</a:t>
                      </a:r>
                    </a:p>
                  </a:txBody>
                  <a:tcPr marL="11531" marR="11531" marT="115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smtClean="0">
                          <a:solidFill>
                            <a:srgbClr val="000000"/>
                          </a:solidFill>
                          <a:effectLst/>
                          <a:latin typeface="Calibri" charset="0"/>
                        </a:rPr>
                        <a:t>0.00%</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smtClean="0">
                          <a:solidFill>
                            <a:srgbClr val="000000"/>
                          </a:solidFill>
                          <a:effectLst/>
                          <a:latin typeface="Calibri" charset="0"/>
                        </a:rPr>
                        <a:t>0.54%</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smtClean="0">
                          <a:solidFill>
                            <a:srgbClr val="000000"/>
                          </a:solidFill>
                          <a:effectLst/>
                          <a:latin typeface="Calibri" charset="0"/>
                        </a:rPr>
                        <a:t>0%</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smtClean="0">
                          <a:solidFill>
                            <a:srgbClr val="000000"/>
                          </a:solidFill>
                          <a:effectLst/>
                          <a:latin typeface="Calibri" charset="0"/>
                        </a:rPr>
                        <a:t>0%</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smtClean="0">
                          <a:solidFill>
                            <a:srgbClr val="000000"/>
                          </a:solidFill>
                          <a:effectLst/>
                          <a:latin typeface="Calibri" charset="0"/>
                        </a:rPr>
                        <a:t>10.45%</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smtClean="0">
                          <a:solidFill>
                            <a:srgbClr val="000000"/>
                          </a:solidFill>
                          <a:effectLst/>
                          <a:latin typeface="Calibri" charset="0"/>
                        </a:rPr>
                        <a:t>1.23%</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smtClean="0">
                          <a:solidFill>
                            <a:srgbClr val="000000"/>
                          </a:solidFill>
                          <a:effectLst/>
                          <a:latin typeface="Calibri" charset="0"/>
                        </a:rPr>
                        <a:t>12.38%</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smtClean="0">
                          <a:solidFill>
                            <a:srgbClr val="000000"/>
                          </a:solidFill>
                          <a:effectLst/>
                          <a:latin typeface="Calibri" charset="0"/>
                        </a:rPr>
                        <a:t>11.63%</a:t>
                      </a:r>
                      <a:endParaRPr lang="en-US" sz="1400" b="0" i="0" u="none" strike="noStrike" dirty="0">
                        <a:solidFill>
                          <a:srgbClr val="00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196027">
                <a:tc>
                  <a:txBody>
                    <a:bodyPr/>
                    <a:lstStyle/>
                    <a:p>
                      <a:pPr algn="l" fontAlgn="b"/>
                      <a:r>
                        <a:rPr lang="en-US" sz="1400" b="0" i="0" u="none" strike="noStrike">
                          <a:solidFill>
                            <a:srgbClr val="FF0000"/>
                          </a:solidFill>
                          <a:effectLst/>
                          <a:latin typeface="Calibri" charset="0"/>
                        </a:rPr>
                        <a:t>MINIUMU NON LINEARITY (%)</a:t>
                      </a:r>
                    </a:p>
                  </a:txBody>
                  <a:tcPr marL="11531" marR="11531" marT="115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1" i="0" u="none" strike="noStrike" dirty="0" smtClean="0">
                          <a:solidFill>
                            <a:srgbClr val="FF0000"/>
                          </a:solidFill>
                          <a:effectLst/>
                          <a:latin typeface="Calibri" charset="0"/>
                        </a:rPr>
                        <a:t>0%</a:t>
                      </a:r>
                      <a:endParaRPr lang="en-US" sz="1400" b="1" i="0" u="none" strike="noStrike" dirty="0">
                        <a:solidFill>
                          <a:srgbClr val="FF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1" i="0" u="none" strike="noStrike" dirty="0" smtClean="0">
                          <a:solidFill>
                            <a:srgbClr val="FF0000"/>
                          </a:solidFill>
                          <a:effectLst/>
                          <a:latin typeface="Calibri" charset="0"/>
                        </a:rPr>
                        <a:t>0%</a:t>
                      </a:r>
                      <a:endParaRPr lang="en-US" sz="1400" b="1" i="0" u="none" strike="noStrike" dirty="0">
                        <a:solidFill>
                          <a:srgbClr val="FF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1" i="0" u="none" strike="noStrike" dirty="0" smtClean="0">
                          <a:solidFill>
                            <a:srgbClr val="FF0000"/>
                          </a:solidFill>
                          <a:effectLst/>
                          <a:latin typeface="Calibri" charset="0"/>
                        </a:rPr>
                        <a:t>0%</a:t>
                      </a:r>
                      <a:endParaRPr lang="en-US" sz="1400" b="1" i="0" u="none" strike="noStrike" dirty="0">
                        <a:solidFill>
                          <a:srgbClr val="FF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1" i="0" u="none" strike="noStrike" dirty="0" smtClean="0">
                          <a:solidFill>
                            <a:srgbClr val="FF0000"/>
                          </a:solidFill>
                          <a:effectLst/>
                          <a:latin typeface="Calibri" charset="0"/>
                        </a:rPr>
                        <a:t>0%</a:t>
                      </a:r>
                      <a:endParaRPr lang="en-US" sz="1400" b="1" i="0" u="none" strike="noStrike" dirty="0">
                        <a:solidFill>
                          <a:srgbClr val="FF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1" i="0" u="none" strike="noStrike" dirty="0" smtClean="0">
                          <a:solidFill>
                            <a:srgbClr val="FF0000"/>
                          </a:solidFill>
                          <a:effectLst/>
                          <a:latin typeface="Calibri" charset="0"/>
                        </a:rPr>
                        <a:t>9.24%</a:t>
                      </a:r>
                      <a:endParaRPr lang="en-US" sz="1400" b="1" i="0" u="none" strike="noStrike" dirty="0">
                        <a:solidFill>
                          <a:srgbClr val="FF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1" i="0" u="none" strike="noStrike" dirty="0" smtClean="0">
                          <a:solidFill>
                            <a:srgbClr val="FF0000"/>
                          </a:solidFill>
                          <a:effectLst/>
                          <a:latin typeface="Calibri" charset="0"/>
                        </a:rPr>
                        <a:t>0.02%</a:t>
                      </a:r>
                      <a:endParaRPr lang="en-US" sz="1400" b="1" i="0" u="none" strike="noStrike" dirty="0">
                        <a:solidFill>
                          <a:srgbClr val="FF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1" i="0" u="none" strike="noStrike" dirty="0" smtClean="0">
                          <a:solidFill>
                            <a:srgbClr val="FF0000"/>
                          </a:solidFill>
                          <a:effectLst/>
                          <a:latin typeface="Calibri" charset="0"/>
                        </a:rPr>
                        <a:t>11.18%</a:t>
                      </a:r>
                      <a:endParaRPr lang="en-US" sz="1400" b="1" i="0" u="none" strike="noStrike" dirty="0">
                        <a:solidFill>
                          <a:srgbClr val="FF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1" i="0" u="none" strike="noStrike" dirty="0" smtClean="0">
                          <a:solidFill>
                            <a:srgbClr val="FF0000"/>
                          </a:solidFill>
                          <a:effectLst/>
                          <a:latin typeface="Calibri" charset="0"/>
                        </a:rPr>
                        <a:t>10.42%</a:t>
                      </a:r>
                      <a:endParaRPr lang="en-US" sz="1400" b="1" i="0" u="none" strike="noStrike" dirty="0">
                        <a:solidFill>
                          <a:srgbClr val="FF0000"/>
                        </a:solidFill>
                        <a:effectLst/>
                        <a:latin typeface="Calibri" charset="0"/>
                      </a:endParaRPr>
                    </a:p>
                  </a:txBody>
                  <a:tcPr marL="11531" marR="11531" marT="115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84496">
                <a:tc>
                  <a:txBody>
                    <a:bodyPr/>
                    <a:lstStyle/>
                    <a:p>
                      <a:pPr algn="l" fontAlgn="b"/>
                      <a:r>
                        <a:rPr lang="en-US" sz="1400" b="0" i="0" u="none" strike="noStrike" dirty="0">
                          <a:solidFill>
                            <a:schemeClr val="tx1"/>
                          </a:solidFill>
                          <a:effectLst/>
                          <a:latin typeface="Calibri" charset="0"/>
                        </a:rPr>
                        <a:t>(factoring out max PITA </a:t>
                      </a:r>
                      <a:r>
                        <a:rPr lang="en-US" sz="1400" b="0" i="0" u="none" strike="noStrike" dirty="0" err="1">
                          <a:solidFill>
                            <a:schemeClr val="tx1"/>
                          </a:solidFill>
                          <a:effectLst/>
                          <a:latin typeface="Calibri" charset="0"/>
                        </a:rPr>
                        <a:t>slp</a:t>
                      </a:r>
                      <a:r>
                        <a:rPr lang="en-US" sz="1400" b="0" i="0" u="none" strike="noStrike" dirty="0">
                          <a:solidFill>
                            <a:schemeClr val="tx1"/>
                          </a:solidFill>
                          <a:effectLst/>
                          <a:latin typeface="Calibri" charset="0"/>
                        </a:rPr>
                        <a:t> error)</a:t>
                      </a:r>
                    </a:p>
                  </a:txBody>
                  <a:tcPr marL="11531" marR="11531" marT="11531"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1400" b="0" i="0" u="none" strike="noStrike" dirty="0">
                        <a:solidFill>
                          <a:srgbClr val="000000"/>
                        </a:solidFill>
                        <a:effectLst/>
                        <a:latin typeface="Calibri" charset="0"/>
                      </a:endParaRPr>
                    </a:p>
                  </a:txBody>
                  <a:tcPr marL="11531" marR="11531" marT="11531"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1400" b="0" i="0" u="none" strike="noStrike" dirty="0">
                        <a:solidFill>
                          <a:srgbClr val="000000"/>
                        </a:solidFill>
                        <a:effectLst/>
                        <a:latin typeface="Calibri" charset="0"/>
                      </a:endParaRPr>
                    </a:p>
                  </a:txBody>
                  <a:tcPr marL="11531" marR="11531" marT="11531"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1400" b="0" i="0" u="none" strike="noStrike" dirty="0">
                        <a:solidFill>
                          <a:srgbClr val="000000"/>
                        </a:solidFill>
                        <a:effectLst/>
                        <a:latin typeface="Calibri" charset="0"/>
                      </a:endParaRPr>
                    </a:p>
                  </a:txBody>
                  <a:tcPr marL="11531" marR="11531" marT="11531"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1400" b="0" i="0" u="none" strike="noStrike" dirty="0">
                        <a:solidFill>
                          <a:srgbClr val="000000"/>
                        </a:solidFill>
                        <a:effectLst/>
                        <a:latin typeface="Calibri" charset="0"/>
                      </a:endParaRPr>
                    </a:p>
                  </a:txBody>
                  <a:tcPr marL="11531" marR="11531" marT="11531"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1400" b="0" i="0" u="none" strike="noStrike" dirty="0">
                        <a:solidFill>
                          <a:srgbClr val="000000"/>
                        </a:solidFill>
                        <a:effectLst/>
                        <a:latin typeface="Calibri" charset="0"/>
                      </a:endParaRPr>
                    </a:p>
                  </a:txBody>
                  <a:tcPr marL="11531" marR="11531" marT="11531"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1400" b="0" i="0" u="none" strike="noStrike" dirty="0">
                        <a:solidFill>
                          <a:srgbClr val="000000"/>
                        </a:solidFill>
                        <a:effectLst/>
                        <a:latin typeface="Calibri" charset="0"/>
                      </a:endParaRPr>
                    </a:p>
                  </a:txBody>
                  <a:tcPr marL="11531" marR="11531" marT="11531"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1400" b="0" i="0" u="none" strike="noStrike" dirty="0">
                        <a:solidFill>
                          <a:srgbClr val="000000"/>
                        </a:solidFill>
                        <a:effectLst/>
                        <a:latin typeface="Calibri" charset="0"/>
                      </a:endParaRPr>
                    </a:p>
                  </a:txBody>
                  <a:tcPr marL="11531" marR="11531" marT="11531"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1400" b="0" i="0" u="none" strike="noStrike" dirty="0">
                        <a:solidFill>
                          <a:srgbClr val="000000"/>
                        </a:solidFill>
                        <a:effectLst/>
                        <a:latin typeface="Calibri" charset="0"/>
                      </a:endParaRPr>
                    </a:p>
                  </a:txBody>
                  <a:tcPr marL="11531" marR="11531" marT="11531"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r>
            </a:tbl>
          </a:graphicData>
        </a:graphic>
      </p:graphicFrame>
      <p:sp>
        <p:nvSpPr>
          <p:cNvPr id="10" name="Rectangle 9"/>
          <p:cNvSpPr/>
          <p:nvPr/>
        </p:nvSpPr>
        <p:spPr>
          <a:xfrm>
            <a:off x="5015050" y="1642937"/>
            <a:ext cx="7278551" cy="1415772"/>
          </a:xfrm>
          <a:prstGeom prst="rect">
            <a:avLst/>
          </a:prstGeom>
        </p:spPr>
        <p:txBody>
          <a:bodyPr wrap="square">
            <a:spAutoFit/>
          </a:bodyPr>
          <a:lstStyle/>
          <a:p>
            <a:pPr marL="285750" indent="-285750" fontAlgn="b">
              <a:buFont typeface="Arial" charset="0"/>
              <a:buChar char="•"/>
            </a:pPr>
            <a:r>
              <a:rPr lang="en-US" dirty="0" smtClean="0"/>
              <a:t>Put </a:t>
            </a:r>
            <a:r>
              <a:rPr lang="en-US" dirty="0"/>
              <a:t>bound on </a:t>
            </a:r>
            <a:r>
              <a:rPr lang="en-US" dirty="0" err="1"/>
              <a:t>sam</a:t>
            </a:r>
            <a:r>
              <a:rPr lang="en-US" dirty="0"/>
              <a:t> nonlinearity, factoring in the possible error in PITA slope measurement from </a:t>
            </a:r>
            <a:r>
              <a:rPr lang="en-US" dirty="0" err="1"/>
              <a:t>bcms</a:t>
            </a:r>
            <a:r>
              <a:rPr lang="en-US" dirty="0"/>
              <a:t> and possible pedestal error of </a:t>
            </a:r>
            <a:r>
              <a:rPr lang="en-US" dirty="0" smtClean="0"/>
              <a:t>SAMs</a:t>
            </a:r>
          </a:p>
          <a:p>
            <a:pPr marL="285750" indent="-285750" fontAlgn="b">
              <a:buFont typeface="Arial" charset="0"/>
              <a:buChar char="•"/>
            </a:pPr>
            <a:r>
              <a:rPr lang="en-US" sz="1400" dirty="0" smtClean="0"/>
              <a:t>A</a:t>
            </a:r>
            <a:r>
              <a:rPr lang="en-US" sz="1400" b="0" i="0" u="none" strike="noStrike" dirty="0" smtClean="0">
                <a:effectLst/>
              </a:rPr>
              <a:t>ssume max pedestal error of 100ch on SAMs (from beam trip decay)</a:t>
            </a:r>
          </a:p>
          <a:p>
            <a:pPr fontAlgn="b"/>
            <a:endParaRPr lang="en-US" dirty="0"/>
          </a:p>
        </p:txBody>
      </p:sp>
      <p:sp>
        <p:nvSpPr>
          <p:cNvPr id="12" name="Rectangle 11"/>
          <p:cNvSpPr/>
          <p:nvPr/>
        </p:nvSpPr>
        <p:spPr>
          <a:xfrm>
            <a:off x="0" y="1642937"/>
            <a:ext cx="3843867" cy="369332"/>
          </a:xfrm>
          <a:prstGeom prst="rect">
            <a:avLst/>
          </a:prstGeom>
        </p:spPr>
        <p:txBody>
          <a:bodyPr wrap="square">
            <a:spAutoFit/>
          </a:bodyPr>
          <a:lstStyle/>
          <a:p>
            <a:pPr fontAlgn="b"/>
            <a:r>
              <a:rPr lang="en-US" b="0" i="0" u="none" strike="noStrike" smtClean="0">
                <a:effectLst/>
                <a:latin typeface="Calibri" charset="0"/>
              </a:rPr>
              <a:t>Rate 1.3-2GHz</a:t>
            </a:r>
            <a:endParaRPr lang="en-US" b="0" i="0" u="none" strike="noStrike" dirty="0" smtClean="0">
              <a:effectLst/>
              <a:latin typeface="Calibri" charset="0"/>
            </a:endParaRPr>
          </a:p>
        </p:txBody>
      </p:sp>
      <p:sp>
        <p:nvSpPr>
          <p:cNvPr id="13" name="Title 1"/>
          <p:cNvSpPr>
            <a:spLocks noGrp="1"/>
          </p:cNvSpPr>
          <p:nvPr>
            <p:ph type="title"/>
          </p:nvPr>
        </p:nvSpPr>
        <p:spPr>
          <a:xfrm>
            <a:off x="2364792" y="234877"/>
            <a:ext cx="8610600" cy="1293028"/>
          </a:xfrm>
        </p:spPr>
        <p:txBody>
          <a:bodyPr/>
          <a:lstStyle/>
          <a:p>
            <a:r>
              <a:rPr lang="en-US" dirty="0" smtClean="0"/>
              <a:t>SAM Linearity</a:t>
            </a:r>
            <a:br>
              <a:rPr lang="en-US" dirty="0" smtClean="0"/>
            </a:br>
            <a:r>
              <a:rPr lang="en-US" sz="3200" dirty="0" err="1" smtClean="0"/>
              <a:t>PITa</a:t>
            </a:r>
            <a:r>
              <a:rPr lang="en-US" sz="3200" dirty="0" smtClean="0"/>
              <a:t> scan</a:t>
            </a:r>
            <a:endParaRPr lang="en-US" dirty="0"/>
          </a:p>
        </p:txBody>
      </p:sp>
      <p:pic>
        <p:nvPicPr>
          <p:cNvPr id="15" name="Picture 14"/>
          <p:cNvPicPr>
            <a:picLocks noChangeAspect="1"/>
          </p:cNvPicPr>
          <p:nvPr/>
        </p:nvPicPr>
        <p:blipFill>
          <a:blip r:embed="rId2"/>
          <a:stretch>
            <a:fillRect/>
          </a:stretch>
        </p:blipFill>
        <p:spPr>
          <a:xfrm>
            <a:off x="-5336" y="-16933"/>
            <a:ext cx="1210155" cy="1151467"/>
          </a:xfrm>
          <a:prstGeom prst="rect">
            <a:avLst/>
          </a:prstGeom>
        </p:spPr>
      </p:pic>
    </p:spTree>
    <p:extLst>
      <p:ext uri="{BB962C8B-B14F-4D97-AF65-F5344CB8AC3E}">
        <p14:creationId xmlns:p14="http://schemas.microsoft.com/office/powerpoint/2010/main" val="1320328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18053582"/>
              </p:ext>
            </p:extLst>
          </p:nvPr>
        </p:nvGraphicFramePr>
        <p:xfrm>
          <a:off x="140677" y="2514600"/>
          <a:ext cx="5820508" cy="40268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1999146493"/>
              </p:ext>
            </p:extLst>
          </p:nvPr>
        </p:nvGraphicFramePr>
        <p:xfrm>
          <a:off x="5961185" y="2514600"/>
          <a:ext cx="5820508" cy="3995781"/>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a:spLocks noGrp="1"/>
          </p:cNvSpPr>
          <p:nvPr>
            <p:ph type="title"/>
          </p:nvPr>
        </p:nvSpPr>
        <p:spPr>
          <a:xfrm>
            <a:off x="3329510" y="251087"/>
            <a:ext cx="8610600" cy="1293028"/>
          </a:xfrm>
        </p:spPr>
        <p:txBody>
          <a:bodyPr/>
          <a:lstStyle/>
          <a:p>
            <a:r>
              <a:rPr lang="en-US" dirty="0" smtClean="0"/>
              <a:t>Beam Asymmetry widths</a:t>
            </a:r>
            <a:endParaRPr lang="en-US" dirty="0"/>
          </a:p>
        </p:txBody>
      </p:sp>
      <p:sp>
        <p:nvSpPr>
          <p:cNvPr id="7" name="Content Placeholder 2"/>
          <p:cNvSpPr>
            <a:spLocks noGrp="1"/>
          </p:cNvSpPr>
          <p:nvPr>
            <p:ph idx="1"/>
          </p:nvPr>
        </p:nvSpPr>
        <p:spPr>
          <a:xfrm>
            <a:off x="6117772" y="1572707"/>
            <a:ext cx="5507334" cy="913300"/>
          </a:xfrm>
        </p:spPr>
        <p:txBody>
          <a:bodyPr>
            <a:normAutofit/>
          </a:bodyPr>
          <a:lstStyle/>
          <a:p>
            <a:pPr lvl="1"/>
            <a:r>
              <a:rPr lang="en-US" dirty="0" smtClean="0"/>
              <a:t>Higher currents may generally tend to be associated with smaller widths</a:t>
            </a:r>
            <a:endParaRPr lang="en-US" dirty="0"/>
          </a:p>
        </p:txBody>
      </p:sp>
      <p:sp>
        <p:nvSpPr>
          <p:cNvPr id="8" name="Content Placeholder 2"/>
          <p:cNvSpPr txBox="1">
            <a:spLocks/>
          </p:cNvSpPr>
          <p:nvPr/>
        </p:nvSpPr>
        <p:spPr>
          <a:xfrm>
            <a:off x="140677" y="1572707"/>
            <a:ext cx="5507334" cy="913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lvl="1"/>
            <a:r>
              <a:rPr lang="en-US" dirty="0" smtClean="0"/>
              <a:t>Higher energies don’t appear to bear much relationship to </a:t>
            </a:r>
            <a:r>
              <a:rPr lang="en-US" smtClean="0"/>
              <a:t>widths observed</a:t>
            </a:r>
            <a:endParaRPr lang="en-US" dirty="0"/>
          </a:p>
        </p:txBody>
      </p:sp>
    </p:spTree>
    <p:extLst>
      <p:ext uri="{BB962C8B-B14F-4D97-AF65-F5344CB8AC3E}">
        <p14:creationId xmlns:p14="http://schemas.microsoft.com/office/powerpoint/2010/main" val="1548390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 Linearity</a:t>
            </a:r>
            <a:br>
              <a:rPr lang="en-US" dirty="0" smtClean="0"/>
            </a:br>
            <a:r>
              <a:rPr lang="en-US" sz="3200" dirty="0" smtClean="0"/>
              <a:t>PITA SCAN</a:t>
            </a:r>
            <a:endParaRPr lang="en-US" sz="3200" dirty="0"/>
          </a:p>
        </p:txBody>
      </p:sp>
      <p:sp>
        <p:nvSpPr>
          <p:cNvPr id="3" name="Content Placeholder 2"/>
          <p:cNvSpPr>
            <a:spLocks noGrp="1"/>
          </p:cNvSpPr>
          <p:nvPr>
            <p:ph idx="1"/>
          </p:nvPr>
        </p:nvSpPr>
        <p:spPr/>
        <p:txBody>
          <a:bodyPr/>
          <a:lstStyle/>
          <a:p>
            <a:pPr marL="0" indent="0">
              <a:buNone/>
            </a:pPr>
            <a:r>
              <a:rPr lang="en-US" sz="2400" b="1" dirty="0" smtClean="0"/>
              <a:t>Results</a:t>
            </a:r>
          </a:p>
          <a:p>
            <a:r>
              <a:rPr lang="en-US" dirty="0" smtClean="0"/>
              <a:t>The high gain SAMs with the R375 bases show a positive non-linearity of </a:t>
            </a:r>
          </a:p>
          <a:p>
            <a:pPr lvl="1"/>
            <a:r>
              <a:rPr lang="en-US" dirty="0"/>
              <a:t>&gt;</a:t>
            </a:r>
            <a:r>
              <a:rPr lang="en-US" dirty="0" smtClean="0"/>
              <a:t>10% (when run at 350V, 10uA anode current, gain~7k)</a:t>
            </a:r>
          </a:p>
          <a:p>
            <a:r>
              <a:rPr lang="en-US" dirty="0" smtClean="0"/>
              <a:t>The unity gain SAMs have a non-linearity of </a:t>
            </a:r>
          </a:p>
          <a:p>
            <a:pPr lvl="1"/>
            <a:r>
              <a:rPr lang="en-US" dirty="0" smtClean="0"/>
              <a:t>0%(&lt;1.5% )(when run at 75V, 1-2nA anode current, 1.3-2GHz rates)</a:t>
            </a:r>
          </a:p>
          <a:p>
            <a:r>
              <a:rPr lang="en-US" dirty="0" smtClean="0"/>
              <a:t>The high </a:t>
            </a:r>
            <a:r>
              <a:rPr lang="en-US" dirty="0"/>
              <a:t>gain R7723 base SAMs have a </a:t>
            </a:r>
            <a:r>
              <a:rPr lang="en-US" dirty="0" smtClean="0"/>
              <a:t>positive non-linearity </a:t>
            </a:r>
            <a:r>
              <a:rPr lang="en-US" dirty="0"/>
              <a:t>of </a:t>
            </a:r>
            <a:endParaRPr lang="en-US" dirty="0" smtClean="0"/>
          </a:p>
          <a:p>
            <a:pPr lvl="1"/>
            <a:r>
              <a:rPr lang="en-US" dirty="0" smtClean="0"/>
              <a:t>0-1% </a:t>
            </a:r>
            <a:r>
              <a:rPr lang="en-US" dirty="0"/>
              <a:t>(when </a:t>
            </a:r>
            <a:r>
              <a:rPr lang="en-US" dirty="0" smtClean="0"/>
              <a:t>run at 600-700V, 26-36uA, gain~25k)</a:t>
            </a:r>
          </a:p>
          <a:p>
            <a:pPr lvl="1"/>
            <a:r>
              <a:rPr lang="en-US" dirty="0" smtClean="0"/>
              <a:t>0.02-2%(when run at 700V, 56uA anode current, gain ~42k)</a:t>
            </a:r>
          </a:p>
          <a:p>
            <a:pPr lvl="1"/>
            <a:r>
              <a:rPr lang="en-US" dirty="0" smtClean="0"/>
              <a:t>10% (when run at 700V, 74uA anode current, gain ~55k)</a:t>
            </a:r>
            <a:endParaRPr lang="en-US" dirty="0"/>
          </a:p>
          <a:p>
            <a:endParaRPr lang="en-US" dirty="0"/>
          </a:p>
        </p:txBody>
      </p:sp>
      <p:pic>
        <p:nvPicPr>
          <p:cNvPr id="5" name="Picture 4"/>
          <p:cNvPicPr>
            <a:picLocks noChangeAspect="1"/>
          </p:cNvPicPr>
          <p:nvPr/>
        </p:nvPicPr>
        <p:blipFill>
          <a:blip r:embed="rId2"/>
          <a:stretch>
            <a:fillRect/>
          </a:stretch>
        </p:blipFill>
        <p:spPr>
          <a:xfrm>
            <a:off x="-5336" y="-16933"/>
            <a:ext cx="1210155" cy="1151467"/>
          </a:xfrm>
          <a:prstGeom prst="rect">
            <a:avLst/>
          </a:prstGeom>
        </p:spPr>
      </p:pic>
    </p:spTree>
    <p:extLst>
      <p:ext uri="{BB962C8B-B14F-4D97-AF65-F5344CB8AC3E}">
        <p14:creationId xmlns:p14="http://schemas.microsoft.com/office/powerpoint/2010/main" val="1569643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734" y="2525440"/>
            <a:ext cx="8610600" cy="1293028"/>
          </a:xfrm>
        </p:spPr>
        <p:txBody>
          <a:bodyPr/>
          <a:lstStyle/>
          <a:p>
            <a:r>
              <a:rPr lang="en-US" dirty="0" smtClean="0"/>
              <a:t>Beam position monitors</a:t>
            </a:r>
            <a:endParaRPr lang="en-US" dirty="0"/>
          </a:p>
        </p:txBody>
      </p:sp>
    </p:spTree>
    <p:extLst>
      <p:ext uri="{BB962C8B-B14F-4D97-AF65-F5344CB8AC3E}">
        <p14:creationId xmlns:p14="http://schemas.microsoft.com/office/powerpoint/2010/main" val="1365248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0" y="451105"/>
            <a:ext cx="8610600" cy="1293028"/>
          </a:xfrm>
        </p:spPr>
        <p:txBody>
          <a:bodyPr/>
          <a:lstStyle/>
          <a:p>
            <a:r>
              <a:rPr lang="en-US" smtClean="0"/>
              <a:t>BPM Status</a:t>
            </a:r>
            <a:endParaRPr lang="en-US" dirty="0"/>
          </a:p>
        </p:txBody>
      </p:sp>
      <p:sp>
        <p:nvSpPr>
          <p:cNvPr id="3" name="Content Placeholder 2"/>
          <p:cNvSpPr>
            <a:spLocks noGrp="1"/>
          </p:cNvSpPr>
          <p:nvPr>
            <p:ph idx="1"/>
          </p:nvPr>
        </p:nvSpPr>
        <p:spPr>
          <a:xfrm>
            <a:off x="685800" y="1744133"/>
            <a:ext cx="10820400" cy="4474552"/>
          </a:xfrm>
        </p:spPr>
        <p:txBody>
          <a:bodyPr>
            <a:normAutofit lnSpcReduction="10000"/>
          </a:bodyPr>
          <a:lstStyle/>
          <a:p>
            <a:r>
              <a:rPr lang="en-US" dirty="0" smtClean="0"/>
              <a:t>Previously had an auto gaining issue near 20uA, there was a transition in gain setting near that current region producing 1V square waves in the wire channel signal every second or so. </a:t>
            </a:r>
            <a:r>
              <a:rPr lang="en-US" dirty="0"/>
              <a:t>T</a:t>
            </a:r>
            <a:r>
              <a:rPr lang="en-US" dirty="0" smtClean="0"/>
              <a:t>he settings were changed, and the problem was solved. </a:t>
            </a:r>
          </a:p>
          <a:p>
            <a:r>
              <a:rPr lang="en-US" dirty="0" smtClean="0"/>
              <a:t>Now we have a very small jumping issue (50mV jumps in x wire channels every couple seconds) which is not always present (went away in 4a and showed in in 4b for 60uA) and is likely also caused by some sort of internal setting</a:t>
            </a:r>
          </a:p>
          <a:p>
            <a:r>
              <a:rPr lang="en-US" dirty="0"/>
              <a:t>Pete Francis going replace IF modules during </a:t>
            </a:r>
            <a:r>
              <a:rPr lang="en-US" dirty="0" smtClean="0"/>
              <a:t>summer, so this may go away after that</a:t>
            </a:r>
          </a:p>
          <a:p>
            <a:r>
              <a:rPr lang="en-US" dirty="0" smtClean="0"/>
              <a:t>If the 50mV wire channel shifts are still present in the RF injected noise tests after IF modules are replaced, then need to examine internal settings, how IF gain and gain interplay with FFB, etc.</a:t>
            </a:r>
          </a:p>
          <a:p>
            <a:r>
              <a:rPr lang="en-US" dirty="0"/>
              <a:t>Musson cavity </a:t>
            </a:r>
            <a:r>
              <a:rPr lang="en-US" dirty="0" err="1"/>
              <a:t>bpms</a:t>
            </a:r>
            <a:r>
              <a:rPr lang="en-US" dirty="0"/>
              <a:t>– being commissioned</a:t>
            </a:r>
          </a:p>
          <a:p>
            <a:endParaRPr lang="en-US" dirty="0"/>
          </a:p>
        </p:txBody>
      </p:sp>
    </p:spTree>
    <p:extLst>
      <p:ext uri="{BB962C8B-B14F-4D97-AF65-F5344CB8AC3E}">
        <p14:creationId xmlns:p14="http://schemas.microsoft.com/office/powerpoint/2010/main" val="1859035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7243" y="402394"/>
            <a:ext cx="8610600" cy="1293028"/>
          </a:xfrm>
        </p:spPr>
        <p:txBody>
          <a:bodyPr/>
          <a:lstStyle/>
          <a:p>
            <a:r>
              <a:rPr lang="en-US" dirty="0" smtClean="0"/>
              <a:t>Beam Asymmetry widths</a:t>
            </a:r>
            <a:br>
              <a:rPr lang="en-US" dirty="0" smtClean="0"/>
            </a:br>
            <a:r>
              <a:rPr lang="en-US" sz="3200" dirty="0" err="1" smtClean="0"/>
              <a:t>INjector</a:t>
            </a:r>
            <a:endParaRPr lang="en-US" sz="3200" dirty="0"/>
          </a:p>
        </p:txBody>
      </p:sp>
      <p:sp>
        <p:nvSpPr>
          <p:cNvPr id="14" name="Content Placeholder 2"/>
          <p:cNvSpPr>
            <a:spLocks noGrp="1"/>
          </p:cNvSpPr>
          <p:nvPr>
            <p:ph idx="1"/>
          </p:nvPr>
        </p:nvSpPr>
        <p:spPr>
          <a:xfrm>
            <a:off x="0" y="1695422"/>
            <a:ext cx="11857843" cy="989398"/>
          </a:xfrm>
        </p:spPr>
        <p:txBody>
          <a:bodyPr>
            <a:normAutofit/>
          </a:bodyPr>
          <a:lstStyle/>
          <a:p>
            <a:pPr marL="457200" lvl="1" indent="0">
              <a:buNone/>
            </a:pPr>
            <a:r>
              <a:rPr lang="en-US" sz="2800" dirty="0" smtClean="0"/>
              <a:t>Injector</a:t>
            </a:r>
          </a:p>
          <a:p>
            <a:pPr lvl="1"/>
            <a:r>
              <a:rPr lang="en-US" dirty="0" smtClean="0"/>
              <a:t>Higher frequencies tend to result in smaller widths (scaled to counting statistics)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8433402"/>
              </p:ext>
            </p:extLst>
          </p:nvPr>
        </p:nvGraphicFramePr>
        <p:xfrm>
          <a:off x="81645" y="2890158"/>
          <a:ext cx="11996056" cy="2742333"/>
        </p:xfrm>
        <a:graphic>
          <a:graphicData uri="http://schemas.openxmlformats.org/drawingml/2006/table">
            <a:tbl>
              <a:tblPr/>
              <a:tblGrid>
                <a:gridCol w="1352300"/>
                <a:gridCol w="540328"/>
                <a:gridCol w="665018"/>
                <a:gridCol w="685800"/>
                <a:gridCol w="872836"/>
                <a:gridCol w="994559"/>
                <a:gridCol w="930031"/>
                <a:gridCol w="4819844"/>
                <a:gridCol w="1135340"/>
              </a:tblGrid>
              <a:tr h="293913">
                <a:tc>
                  <a:txBody>
                    <a:bodyPr/>
                    <a:lstStyle/>
                    <a:p>
                      <a:pPr algn="l" fontAlgn="b"/>
                      <a:endParaRPr lang="en-US" sz="1600" b="0" i="0" u="none" strike="noStrike">
                        <a:solidFill>
                          <a:srgbClr val="000000"/>
                        </a:solidFill>
                        <a:effectLst/>
                        <a:latin typeface="Calibri" charset="0"/>
                      </a:endParaRPr>
                    </a:p>
                  </a:txBody>
                  <a:tcPr marL="12090" marR="12090" marT="12090" marB="0" anchor="b">
                    <a:lnL>
                      <a:noFill/>
                    </a:lnL>
                    <a:lnR>
                      <a:noFill/>
                    </a:lnR>
                    <a:lnT>
                      <a:noFill/>
                    </a:lnT>
                    <a:lnB>
                      <a:noFill/>
                    </a:lnB>
                    <a:solidFill>
                      <a:schemeClr val="tx1"/>
                    </a:solidFill>
                  </a:tcPr>
                </a:tc>
                <a:tc>
                  <a:txBody>
                    <a:bodyPr/>
                    <a:lstStyle/>
                    <a:p>
                      <a:pPr algn="l" fontAlgn="b"/>
                      <a:endParaRPr lang="en-US" sz="1600" b="0" i="0" u="none" strike="noStrike" dirty="0">
                        <a:solidFill>
                          <a:srgbClr val="000000"/>
                        </a:solidFill>
                        <a:effectLst/>
                        <a:latin typeface="Calibri" charset="0"/>
                      </a:endParaRPr>
                    </a:p>
                  </a:txBody>
                  <a:tcPr marL="12090" marR="12090" marT="12090" marB="0" anchor="b">
                    <a:lnL>
                      <a:noFill/>
                    </a:lnL>
                    <a:lnR>
                      <a:noFill/>
                    </a:lnR>
                    <a:lnT>
                      <a:noFill/>
                    </a:lnT>
                    <a:lnB>
                      <a:noFill/>
                    </a:lnB>
                    <a:solidFill>
                      <a:schemeClr val="tx1"/>
                    </a:solidFill>
                  </a:tcPr>
                </a:tc>
                <a:tc>
                  <a:txBody>
                    <a:bodyPr/>
                    <a:lstStyle/>
                    <a:p>
                      <a:pPr algn="l" fontAlgn="b"/>
                      <a:r>
                        <a:rPr lang="en-US" sz="1600" b="0" i="0" u="none" strike="noStrike" dirty="0" smtClean="0">
                          <a:solidFill>
                            <a:srgbClr val="000000"/>
                          </a:solidFill>
                          <a:effectLst/>
                          <a:latin typeface="Calibri" charset="0"/>
                        </a:rPr>
                        <a:t>GeV</a:t>
                      </a:r>
                      <a:endParaRPr lang="en-US" sz="1600" b="0" i="0" u="none" strike="noStrike" dirty="0">
                        <a:solidFill>
                          <a:srgbClr val="000000"/>
                        </a:solidFill>
                        <a:effectLst/>
                        <a:latin typeface="Calibri" charset="0"/>
                      </a:endParaRPr>
                    </a:p>
                  </a:txBody>
                  <a:tcPr marL="12090" marR="12090" marT="12090" marB="0" anchor="b">
                    <a:lnL>
                      <a:noFill/>
                    </a:lnL>
                    <a:lnR>
                      <a:noFill/>
                    </a:lnR>
                    <a:lnT>
                      <a:noFill/>
                    </a:lnT>
                    <a:lnB>
                      <a:noFill/>
                    </a:lnB>
                    <a:solidFill>
                      <a:schemeClr val="tx1"/>
                    </a:solidFill>
                  </a:tcPr>
                </a:tc>
                <a:tc>
                  <a:txBody>
                    <a:bodyPr/>
                    <a:lstStyle/>
                    <a:p>
                      <a:pPr algn="l" fontAlgn="b"/>
                      <a:r>
                        <a:rPr lang="en-US" sz="1600" b="0" i="0" u="none" strike="noStrike" dirty="0" err="1" smtClean="0">
                          <a:solidFill>
                            <a:srgbClr val="000000"/>
                          </a:solidFill>
                          <a:effectLst/>
                          <a:latin typeface="Calibri" charset="0"/>
                        </a:rPr>
                        <a:t>uA</a:t>
                      </a:r>
                      <a:endParaRPr lang="en-US" sz="1600" b="0" i="0" u="none" strike="noStrike" dirty="0">
                        <a:solidFill>
                          <a:srgbClr val="000000"/>
                        </a:solidFill>
                        <a:effectLst/>
                        <a:latin typeface="Calibri" charset="0"/>
                      </a:endParaRPr>
                    </a:p>
                  </a:txBody>
                  <a:tcPr marL="12090" marR="12090" marT="12090" marB="0" anchor="b">
                    <a:lnL>
                      <a:noFill/>
                    </a:lnL>
                    <a:lnR>
                      <a:noFill/>
                    </a:lnR>
                    <a:lnT>
                      <a:noFill/>
                    </a:lnT>
                    <a:lnB>
                      <a:noFill/>
                    </a:lnB>
                    <a:solidFill>
                      <a:schemeClr val="tx1"/>
                    </a:solidFill>
                  </a:tcPr>
                </a:tc>
                <a:tc>
                  <a:txBody>
                    <a:bodyPr/>
                    <a:lstStyle/>
                    <a:p>
                      <a:pPr algn="l" fontAlgn="b"/>
                      <a:r>
                        <a:rPr lang="en-US" sz="1600" b="0" i="0" u="none" strike="noStrike" dirty="0" smtClean="0">
                          <a:solidFill>
                            <a:srgbClr val="000000"/>
                          </a:solidFill>
                          <a:effectLst/>
                          <a:latin typeface="Calibri" charset="0"/>
                        </a:rPr>
                        <a:t>Hz</a:t>
                      </a:r>
                      <a:endParaRPr lang="en-US" sz="1600" b="0" i="0" u="none" strike="noStrike" dirty="0">
                        <a:solidFill>
                          <a:srgbClr val="000000"/>
                        </a:solidFill>
                        <a:effectLst/>
                        <a:latin typeface="Calibri" charset="0"/>
                      </a:endParaRPr>
                    </a:p>
                  </a:txBody>
                  <a:tcPr marL="12090" marR="12090" marT="12090" marB="0" anchor="b">
                    <a:lnL>
                      <a:noFill/>
                    </a:lnL>
                    <a:lnR>
                      <a:noFill/>
                    </a:lnR>
                    <a:lnT>
                      <a:noFill/>
                    </a:lnT>
                    <a:lnB>
                      <a:noFill/>
                    </a:lnB>
                    <a:solidFill>
                      <a:schemeClr val="tx1"/>
                    </a:solidFill>
                  </a:tcPr>
                </a:tc>
                <a:tc>
                  <a:txBody>
                    <a:bodyPr/>
                    <a:lstStyle/>
                    <a:p>
                      <a:pPr algn="l" fontAlgn="b"/>
                      <a:r>
                        <a:rPr lang="cs-CZ" sz="1600" b="0" i="0" u="none" strike="noStrike" dirty="0" err="1">
                          <a:solidFill>
                            <a:srgbClr val="000000"/>
                          </a:solidFill>
                          <a:effectLst/>
                          <a:latin typeface="Calibri" charset="0"/>
                        </a:rPr>
                        <a:t>bcm</a:t>
                      </a:r>
                      <a:r>
                        <a:rPr lang="cs-CZ" sz="1600" b="0" i="0" u="none" strike="noStrike" dirty="0">
                          <a:solidFill>
                            <a:srgbClr val="000000"/>
                          </a:solidFill>
                          <a:effectLst/>
                          <a:latin typeface="Calibri" charset="0"/>
                        </a:rPr>
                        <a:t> </a:t>
                      </a:r>
                      <a:r>
                        <a:rPr lang="cs-CZ" sz="1600" b="0" i="0" u="none" strike="noStrike" dirty="0" smtClean="0">
                          <a:solidFill>
                            <a:srgbClr val="000000"/>
                          </a:solidFill>
                          <a:effectLst/>
                          <a:latin typeface="Calibri" charset="0"/>
                        </a:rPr>
                        <a:t>0L02 </a:t>
                      </a:r>
                      <a:endParaRPr lang="cs-CZ" sz="1600" b="0" i="0" u="none" strike="noStrike" dirty="0">
                        <a:solidFill>
                          <a:srgbClr val="000000"/>
                        </a:solidFill>
                        <a:effectLst/>
                        <a:latin typeface="Calibri" charset="0"/>
                      </a:endParaRPr>
                    </a:p>
                  </a:txBody>
                  <a:tcPr marL="12090" marR="12090" marT="12090" marB="0" anchor="b">
                    <a:lnL>
                      <a:noFill/>
                    </a:lnL>
                    <a:lnR>
                      <a:noFill/>
                    </a:lnR>
                    <a:lnT>
                      <a:noFill/>
                    </a:lnT>
                    <a:lnB>
                      <a:noFill/>
                    </a:lnB>
                    <a:solidFill>
                      <a:schemeClr val="tx1"/>
                    </a:solidFill>
                  </a:tcPr>
                </a:tc>
                <a:tc>
                  <a:txBody>
                    <a:bodyPr/>
                    <a:lstStyle/>
                    <a:p>
                      <a:pPr algn="l" fontAlgn="b"/>
                      <a:endParaRPr lang="en-US" sz="1600" b="0" i="0" u="none" strike="noStrike" dirty="0">
                        <a:solidFill>
                          <a:srgbClr val="000000"/>
                        </a:solidFill>
                        <a:effectLst/>
                        <a:latin typeface="Calibri" charset="0"/>
                      </a:endParaRPr>
                    </a:p>
                  </a:txBody>
                  <a:tcPr marL="12090" marR="12090" marT="12090" marB="0" anchor="b">
                    <a:lnL>
                      <a:noFill/>
                    </a:lnL>
                    <a:lnR>
                      <a:noFill/>
                    </a:lnR>
                    <a:lnT>
                      <a:noFill/>
                    </a:lnT>
                    <a:lnB>
                      <a:noFill/>
                    </a:lnB>
                    <a:solidFill>
                      <a:schemeClr val="tx1"/>
                    </a:solidFill>
                  </a:tcPr>
                </a:tc>
                <a:tc>
                  <a:txBody>
                    <a:bodyPr/>
                    <a:lstStyle/>
                    <a:p>
                      <a:pPr algn="l" fontAlgn="b"/>
                      <a:endParaRPr lang="en-US" sz="1600" b="0" i="0" u="none" strike="noStrike" dirty="0">
                        <a:solidFill>
                          <a:srgbClr val="000000"/>
                        </a:solidFill>
                        <a:effectLst/>
                        <a:latin typeface="Calibri" charset="0"/>
                      </a:endParaRPr>
                    </a:p>
                  </a:txBody>
                  <a:tcPr marL="12090" marR="12090" marT="12090" marB="0" anchor="b">
                    <a:lnL>
                      <a:noFill/>
                    </a:lnL>
                    <a:lnR>
                      <a:noFill/>
                    </a:lnR>
                    <a:lnT>
                      <a:noFill/>
                    </a:lnT>
                    <a:lnB>
                      <a:noFill/>
                    </a:lnB>
                    <a:solidFill>
                      <a:schemeClr val="tx1"/>
                    </a:solidFill>
                  </a:tcPr>
                </a:tc>
                <a:tc>
                  <a:txBody>
                    <a:bodyPr/>
                    <a:lstStyle/>
                    <a:p>
                      <a:pPr algn="l" fontAlgn="b"/>
                      <a:r>
                        <a:rPr lang="en-US" sz="1600" b="0" i="0" u="none" strike="noStrike">
                          <a:solidFill>
                            <a:srgbClr val="000000"/>
                          </a:solidFill>
                          <a:effectLst/>
                          <a:latin typeface="Calibri" charset="0"/>
                        </a:rPr>
                        <a:t>ppm/sqrt(Hz)</a:t>
                      </a:r>
                    </a:p>
                  </a:txBody>
                  <a:tcPr marL="12090" marR="12090" marT="12090" marB="0" anchor="b">
                    <a:lnL>
                      <a:noFill/>
                    </a:lnL>
                    <a:lnR>
                      <a:noFill/>
                    </a:lnR>
                    <a:lnT>
                      <a:noFill/>
                    </a:lnT>
                    <a:lnB>
                      <a:noFill/>
                    </a:lnB>
                    <a:solidFill>
                      <a:schemeClr val="tx1"/>
                    </a:solidFill>
                  </a:tcPr>
                </a:tc>
              </a:tr>
              <a:tr h="310243">
                <a:tc>
                  <a:txBody>
                    <a:bodyPr/>
                    <a:lstStyle/>
                    <a:p>
                      <a:pPr algn="l" fontAlgn="b"/>
                      <a:endParaRPr lang="en-US" sz="1600" b="0" i="0" u="none" strike="noStrike">
                        <a:solidFill>
                          <a:srgbClr val="000000"/>
                        </a:solidFill>
                        <a:effectLst/>
                        <a:latin typeface="Calibri" charset="0"/>
                      </a:endParaRPr>
                    </a:p>
                  </a:txBody>
                  <a:tcPr marL="12090" marR="12090" marT="12090" marB="0" anchor="b">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600" b="0" i="0" u="none" strike="noStrike" dirty="0">
                          <a:solidFill>
                            <a:srgbClr val="000000"/>
                          </a:solidFill>
                          <a:effectLst/>
                          <a:latin typeface="Calibri" charset="0"/>
                        </a:rPr>
                        <a:t>Run</a:t>
                      </a:r>
                    </a:p>
                  </a:txBody>
                  <a:tcPr marL="12090" marR="12090" marT="12090" marB="0" anchor="b">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600" b="0" i="0" u="none" strike="noStrike" dirty="0" smtClean="0">
                          <a:solidFill>
                            <a:srgbClr val="000000"/>
                          </a:solidFill>
                          <a:effectLst/>
                          <a:latin typeface="Calibri" charset="0"/>
                        </a:rPr>
                        <a:t>energy</a:t>
                      </a:r>
                      <a:endParaRPr lang="en-US" sz="1600" b="0" i="0" u="none" strike="noStrike" dirty="0">
                        <a:solidFill>
                          <a:srgbClr val="000000"/>
                        </a:solidFill>
                        <a:effectLst/>
                        <a:latin typeface="Calibri" charset="0"/>
                      </a:endParaRPr>
                    </a:p>
                  </a:txBody>
                  <a:tcPr marL="12090" marR="12090" marT="12090" marB="0" anchor="b">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600" b="0" i="0" u="none" strike="noStrike" dirty="0" smtClean="0">
                          <a:solidFill>
                            <a:srgbClr val="000000"/>
                          </a:solidFill>
                          <a:effectLst/>
                          <a:latin typeface="Calibri" charset="0"/>
                        </a:rPr>
                        <a:t>current</a:t>
                      </a:r>
                      <a:endParaRPr lang="en-US" sz="1600" b="0" i="0" u="none" strike="noStrike" dirty="0">
                        <a:solidFill>
                          <a:srgbClr val="000000"/>
                        </a:solidFill>
                        <a:effectLst/>
                        <a:latin typeface="Calibri" charset="0"/>
                      </a:endParaRPr>
                    </a:p>
                  </a:txBody>
                  <a:tcPr marL="12090" marR="12090" marT="12090" marB="0" anchor="b">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600" b="0" i="0" u="none" strike="noStrike" dirty="0" smtClean="0">
                          <a:solidFill>
                            <a:srgbClr val="000000"/>
                          </a:solidFill>
                          <a:effectLst/>
                          <a:latin typeface="Calibri" charset="0"/>
                        </a:rPr>
                        <a:t>frequency</a:t>
                      </a:r>
                      <a:endParaRPr lang="en-US" sz="1600" b="0" i="0" u="none" strike="noStrike" dirty="0">
                        <a:solidFill>
                          <a:srgbClr val="000000"/>
                        </a:solidFill>
                        <a:effectLst/>
                        <a:latin typeface="Calibri" charset="0"/>
                      </a:endParaRPr>
                    </a:p>
                  </a:txBody>
                  <a:tcPr marL="12090" marR="12090" marT="12090" marB="0" anchor="b">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600" b="0" i="0" u="none" strike="noStrike" dirty="0" smtClean="0">
                          <a:solidFill>
                            <a:srgbClr val="000000"/>
                          </a:solidFill>
                          <a:effectLst/>
                          <a:latin typeface="Calibri" charset="0"/>
                        </a:rPr>
                        <a:t>RMS </a:t>
                      </a:r>
                      <a:r>
                        <a:rPr lang="en-US" sz="1600" b="0" i="0" u="none" strike="noStrike" dirty="0">
                          <a:solidFill>
                            <a:srgbClr val="000000"/>
                          </a:solidFill>
                          <a:effectLst/>
                          <a:latin typeface="Calibri" charset="0"/>
                        </a:rPr>
                        <a:t>ps0=0</a:t>
                      </a:r>
                    </a:p>
                  </a:txBody>
                  <a:tcPr marL="12090" marR="12090" marT="12090" marB="0" anchor="b">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600" b="0" i="0" u="none" strike="noStrike" dirty="0" err="1">
                          <a:solidFill>
                            <a:srgbClr val="000000"/>
                          </a:solidFill>
                          <a:effectLst/>
                          <a:latin typeface="Calibri" charset="0"/>
                        </a:rPr>
                        <a:t>bcm</a:t>
                      </a:r>
                      <a:r>
                        <a:rPr lang="en-US" sz="1600" b="0" i="0" u="none" strike="noStrike" dirty="0">
                          <a:solidFill>
                            <a:srgbClr val="000000"/>
                          </a:solidFill>
                          <a:effectLst/>
                          <a:latin typeface="Calibri" charset="0"/>
                        </a:rPr>
                        <a:t> RMS</a:t>
                      </a:r>
                    </a:p>
                  </a:txBody>
                  <a:tcPr marL="12090" marR="12090" marT="12090" marB="0" anchor="b">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600" b="0" i="0" u="none" strike="noStrike" dirty="0">
                          <a:solidFill>
                            <a:srgbClr val="000000"/>
                          </a:solidFill>
                          <a:effectLst/>
                          <a:latin typeface="Calibri" charset="0"/>
                        </a:rPr>
                        <a:t>Analysis with ADC </a:t>
                      </a:r>
                      <a:r>
                        <a:rPr lang="en-US" sz="1600" b="0" i="0" u="none" strike="noStrike" dirty="0" err="1" smtClean="0">
                          <a:solidFill>
                            <a:srgbClr val="000000"/>
                          </a:solidFill>
                          <a:effectLst/>
                          <a:latin typeface="Calibri" charset="0"/>
                        </a:rPr>
                        <a:t>subblocks</a:t>
                      </a:r>
                      <a:r>
                        <a:rPr lang="en-US" sz="1600" b="0" i="0" u="none" strike="noStrike" dirty="0" smtClean="0">
                          <a:solidFill>
                            <a:srgbClr val="000000"/>
                          </a:solidFill>
                          <a:effectLst/>
                          <a:latin typeface="Calibri" charset="0"/>
                        </a:rPr>
                        <a:t> </a:t>
                      </a:r>
                      <a:r>
                        <a:rPr lang="en-US" sz="1600" b="0" i="0" u="none" strike="noStrike" dirty="0">
                          <a:solidFill>
                            <a:srgbClr val="000000"/>
                          </a:solidFill>
                          <a:effectLst/>
                          <a:latin typeface="Calibri" charset="0"/>
                        </a:rPr>
                        <a:t>of helicity window</a:t>
                      </a:r>
                    </a:p>
                  </a:txBody>
                  <a:tcPr marL="12090" marR="12090" marT="12090" marB="0" anchor="b">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600" b="0" i="0" u="none" strike="noStrike" dirty="0">
                          <a:solidFill>
                            <a:srgbClr val="000000"/>
                          </a:solidFill>
                          <a:effectLst/>
                          <a:latin typeface="Calibri" charset="0"/>
                        </a:rPr>
                        <a:t>RMS/</a:t>
                      </a:r>
                      <a:r>
                        <a:rPr lang="en-US" sz="1600" b="0" i="0" u="none" strike="noStrike" dirty="0" err="1">
                          <a:solidFill>
                            <a:srgbClr val="000000"/>
                          </a:solidFill>
                          <a:effectLst/>
                          <a:latin typeface="Calibri" charset="0"/>
                        </a:rPr>
                        <a:t>sqrt</a:t>
                      </a:r>
                      <a:r>
                        <a:rPr lang="en-US" sz="1600" b="0" i="0" u="none" strike="noStrike" dirty="0">
                          <a:solidFill>
                            <a:srgbClr val="000000"/>
                          </a:solidFill>
                          <a:effectLst/>
                          <a:latin typeface="Calibri" charset="0"/>
                        </a:rPr>
                        <a:t>(f) </a:t>
                      </a:r>
                    </a:p>
                  </a:txBody>
                  <a:tcPr marL="12090" marR="12090" marT="12090" marB="0" anchor="b">
                    <a:lnL>
                      <a:noFill/>
                    </a:lnL>
                    <a:lnR>
                      <a:noFill/>
                    </a:lnR>
                    <a:lnT>
                      <a:noFill/>
                    </a:lnT>
                    <a:lnB w="12700" cap="flat" cmpd="sng" algn="ctr">
                      <a:solidFill>
                        <a:srgbClr val="000000"/>
                      </a:solidFill>
                      <a:prstDash val="solid"/>
                      <a:round/>
                      <a:headEnd type="none" w="med" len="med"/>
                      <a:tailEnd type="none" w="med" len="med"/>
                    </a:lnB>
                    <a:solidFill>
                      <a:schemeClr val="tx1"/>
                    </a:solidFill>
                  </a:tcPr>
                </a:tc>
              </a:tr>
              <a:tr h="417205">
                <a:tc rowSpan="5">
                  <a:txBody>
                    <a:bodyPr/>
                    <a:lstStyle/>
                    <a:p>
                      <a:pPr algn="l" fontAlgn="b"/>
                      <a:r>
                        <a:rPr lang="en-US" sz="2000" b="0" i="0" u="none" strike="noStrike" dirty="0">
                          <a:solidFill>
                            <a:srgbClr val="00B0F0"/>
                          </a:solidFill>
                          <a:effectLst/>
                          <a:latin typeface="Calibri" charset="0"/>
                        </a:rPr>
                        <a:t>Injector, multiple frequencies, 4pass</a:t>
                      </a:r>
                    </a:p>
                  </a:txBody>
                  <a:tcPr marL="12090" marR="12090" marT="120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dirty="0">
                          <a:solidFill>
                            <a:srgbClr val="000000"/>
                          </a:solidFill>
                          <a:effectLst/>
                          <a:latin typeface="Calibri" charset="0"/>
                        </a:rPr>
                        <a:t>1905</a:t>
                      </a: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000" b="0" i="0" u="none" strike="noStrike" dirty="0">
                          <a:solidFill>
                            <a:srgbClr val="000000"/>
                          </a:solidFill>
                          <a:effectLst/>
                          <a:latin typeface="Calibri" charset="0"/>
                        </a:rPr>
                        <a:t>8.8</a:t>
                      </a: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000" b="0" i="0" u="none" strike="noStrike" dirty="0">
                          <a:solidFill>
                            <a:srgbClr val="000000"/>
                          </a:solidFill>
                          <a:effectLst/>
                          <a:latin typeface="Calibri" charset="0"/>
                        </a:rPr>
                        <a:t>60</a:t>
                      </a: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000" b="0" i="0" u="none" strike="noStrike" dirty="0">
                          <a:solidFill>
                            <a:srgbClr val="000000"/>
                          </a:solidFill>
                          <a:effectLst/>
                          <a:latin typeface="Calibri" charset="0"/>
                        </a:rPr>
                        <a:t>30</a:t>
                      </a: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400" b="1" i="0" u="none" strike="noStrike" dirty="0">
                          <a:solidFill>
                            <a:srgbClr val="00B0F0"/>
                          </a:solidFill>
                          <a:effectLst/>
                          <a:latin typeface="Calibri" charset="0"/>
                        </a:rPr>
                        <a:t>208.1</a:t>
                      </a: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2400" b="0" i="0" u="none" strike="noStrike">
                          <a:solidFill>
                            <a:srgbClr val="00B0F0"/>
                          </a:solidFill>
                          <a:effectLst/>
                          <a:latin typeface="Calibri" charset="0"/>
                        </a:rPr>
                        <a:t> </a:t>
                      </a: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600" b="0" i="0" u="none" strike="noStrike" dirty="0">
                          <a:solidFill>
                            <a:srgbClr val="000000"/>
                          </a:solidFill>
                          <a:effectLst/>
                          <a:latin typeface="Calibri" charset="0"/>
                        </a:rPr>
                        <a:t>normal</a:t>
                      </a: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400" b="1" i="0" u="none" strike="noStrike" dirty="0" smtClean="0">
                          <a:solidFill>
                            <a:srgbClr val="000000"/>
                          </a:solidFill>
                          <a:effectLst/>
                          <a:latin typeface="Calibri" charset="0"/>
                        </a:rPr>
                        <a:t>37.99</a:t>
                      </a:r>
                      <a:endParaRPr lang="en-US" sz="2400" b="1" i="0" u="none" strike="noStrike" dirty="0">
                        <a:solidFill>
                          <a:srgbClr val="000000"/>
                        </a:solidFill>
                        <a:effectLst/>
                        <a:latin typeface="Calibri" charset="0"/>
                      </a:endParaRPr>
                    </a:p>
                  </a:txBody>
                  <a:tcPr marL="12090" marR="12090" marT="120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417205">
                <a:tc vMerge="1">
                  <a:txBody>
                    <a:bodyPr/>
                    <a:lstStyle/>
                    <a:p>
                      <a:endParaRPr lang="en-US"/>
                    </a:p>
                  </a:txBody>
                  <a:tcPr/>
                </a:tc>
                <a:tc>
                  <a:txBody>
                    <a:bodyPr/>
                    <a:lstStyle/>
                    <a:p>
                      <a:pPr algn="r" fontAlgn="b"/>
                      <a:r>
                        <a:rPr lang="en-US" sz="1800" b="0" i="0" u="none" strike="noStrike" dirty="0" smtClean="0">
                          <a:solidFill>
                            <a:srgbClr val="000000"/>
                          </a:solidFill>
                          <a:effectLst/>
                          <a:latin typeface="Calibri" charset="0"/>
                        </a:rPr>
                        <a:t>1905</a:t>
                      </a:r>
                      <a:endParaRPr lang="en-US" sz="1800" b="0" i="0" u="none" strike="noStrike" dirty="0">
                        <a:solidFill>
                          <a:srgbClr val="000000"/>
                        </a:solidFill>
                        <a:effectLst/>
                        <a:latin typeface="Calibri" charset="0"/>
                      </a:endParaRP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000" b="0" i="0" u="none" strike="noStrike" dirty="0" smtClean="0">
                          <a:solidFill>
                            <a:srgbClr val="000000"/>
                          </a:solidFill>
                          <a:effectLst/>
                          <a:latin typeface="Calibri" charset="0"/>
                        </a:rPr>
                        <a:t>8.8</a:t>
                      </a:r>
                      <a:endParaRPr lang="en-US" sz="2000" b="0" i="0" u="none" strike="noStrike" dirty="0">
                        <a:solidFill>
                          <a:srgbClr val="000000"/>
                        </a:solidFill>
                        <a:effectLst/>
                        <a:latin typeface="Calibri" charset="0"/>
                      </a:endParaRP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000" b="0" i="0" u="none" strike="noStrike" dirty="0" smtClean="0">
                          <a:solidFill>
                            <a:srgbClr val="000000"/>
                          </a:solidFill>
                          <a:effectLst/>
                          <a:latin typeface="Calibri" charset="0"/>
                        </a:rPr>
                        <a:t>60</a:t>
                      </a:r>
                      <a:endParaRPr lang="en-US" sz="2000" b="0" i="0" u="none" strike="noStrike" dirty="0">
                        <a:solidFill>
                          <a:srgbClr val="000000"/>
                        </a:solidFill>
                        <a:effectLst/>
                        <a:latin typeface="Calibri" charset="0"/>
                      </a:endParaRP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000" b="0" i="0" u="none" strike="noStrike" dirty="0" smtClean="0">
                          <a:solidFill>
                            <a:srgbClr val="000000"/>
                          </a:solidFill>
                          <a:effectLst/>
                          <a:latin typeface="Calibri" charset="0"/>
                        </a:rPr>
                        <a:t>60</a:t>
                      </a:r>
                      <a:endParaRPr lang="en-US" sz="2000" b="0" i="0" u="none" strike="noStrike" dirty="0">
                        <a:solidFill>
                          <a:srgbClr val="000000"/>
                        </a:solidFill>
                        <a:effectLst/>
                        <a:latin typeface="Calibri" charset="0"/>
                      </a:endParaRP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endParaRPr lang="en-US" sz="2400" b="1" i="0" u="none" strike="noStrike" dirty="0">
                        <a:solidFill>
                          <a:srgbClr val="00B0F0"/>
                        </a:solidFill>
                        <a:effectLst/>
                        <a:latin typeface="Calibri" charset="0"/>
                      </a:endParaRP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400" b="1" i="0" u="none" strike="noStrike" dirty="0" smtClean="0">
                          <a:solidFill>
                            <a:srgbClr val="00B0F0"/>
                          </a:solidFill>
                          <a:effectLst/>
                          <a:latin typeface="Calibri" charset="0"/>
                        </a:rPr>
                        <a:t>273.1</a:t>
                      </a:r>
                      <a:endParaRPr lang="en-US" sz="2400" b="1" i="0" u="none" strike="noStrike" dirty="0">
                        <a:solidFill>
                          <a:srgbClr val="00B0F0"/>
                        </a:solidFill>
                        <a:effectLst/>
                        <a:latin typeface="Calibri" charset="0"/>
                      </a:endParaRP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600" b="0" i="0" u="none" strike="noStrike" dirty="0" smtClean="0">
                          <a:solidFill>
                            <a:srgbClr val="000000"/>
                          </a:solidFill>
                          <a:effectLst/>
                          <a:latin typeface="Calibri" charset="0"/>
                        </a:rPr>
                        <a:t>(b1+b2-b3-b4)/(b1+b2+b3+b4) </a:t>
                      </a:r>
                      <a:endParaRPr lang="en-US" sz="1600" b="0" i="0" u="none" strike="noStrike" dirty="0">
                        <a:solidFill>
                          <a:srgbClr val="000000"/>
                        </a:solidFill>
                        <a:effectLst/>
                        <a:latin typeface="Calibri" charset="0"/>
                      </a:endParaRP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400" b="1" i="0" u="none" strike="noStrike" dirty="0" smtClean="0">
                          <a:solidFill>
                            <a:srgbClr val="000000"/>
                          </a:solidFill>
                          <a:effectLst/>
                          <a:latin typeface="Calibri" charset="0"/>
                        </a:rPr>
                        <a:t>35.26</a:t>
                      </a:r>
                      <a:endParaRPr lang="en-US" sz="2400" b="1" i="0" u="none" strike="noStrike" dirty="0">
                        <a:solidFill>
                          <a:srgbClr val="000000"/>
                        </a:solidFill>
                        <a:effectLst/>
                        <a:latin typeface="Calibri" charset="0"/>
                      </a:endParaRPr>
                    </a:p>
                  </a:txBody>
                  <a:tcPr marL="12090" marR="12090" marT="120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417205">
                <a:tc vMerge="1">
                  <a:txBody>
                    <a:bodyPr/>
                    <a:lstStyle/>
                    <a:p>
                      <a:endParaRPr lang="en-US"/>
                    </a:p>
                  </a:txBody>
                  <a:tcPr/>
                </a:tc>
                <a:tc>
                  <a:txBody>
                    <a:bodyPr/>
                    <a:lstStyle/>
                    <a:p>
                      <a:pPr algn="r" fontAlgn="b"/>
                      <a:r>
                        <a:rPr lang="en-US" sz="1800" b="0" i="0" u="none" strike="noStrike" dirty="0">
                          <a:solidFill>
                            <a:srgbClr val="000000"/>
                          </a:solidFill>
                          <a:effectLst/>
                          <a:latin typeface="Calibri" charset="0"/>
                        </a:rPr>
                        <a:t>1905</a:t>
                      </a: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000" b="0" i="0" u="none" strike="noStrike">
                          <a:solidFill>
                            <a:srgbClr val="000000"/>
                          </a:solidFill>
                          <a:effectLst/>
                          <a:latin typeface="Calibri" charset="0"/>
                        </a:rPr>
                        <a:t>8.8</a:t>
                      </a: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000" b="0" i="0" u="none" strike="noStrike" dirty="0">
                          <a:solidFill>
                            <a:srgbClr val="000000"/>
                          </a:solidFill>
                          <a:effectLst/>
                          <a:latin typeface="Calibri" charset="0"/>
                        </a:rPr>
                        <a:t>60</a:t>
                      </a: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000" b="0" i="0" u="none" strike="noStrike" dirty="0">
                          <a:solidFill>
                            <a:srgbClr val="000000"/>
                          </a:solidFill>
                          <a:effectLst/>
                          <a:latin typeface="Calibri" charset="0"/>
                        </a:rPr>
                        <a:t>120</a:t>
                      </a: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endParaRPr lang="en-US" sz="2400" b="1" i="0" u="none" strike="noStrike" dirty="0">
                        <a:solidFill>
                          <a:srgbClr val="00B0F0"/>
                        </a:solidFill>
                        <a:effectLst/>
                        <a:latin typeface="Calibri" charset="0"/>
                      </a:endParaRP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400" b="0" i="0" u="none" strike="noStrike" dirty="0">
                          <a:solidFill>
                            <a:srgbClr val="00B0F0"/>
                          </a:solidFill>
                          <a:effectLst/>
                          <a:latin typeface="Calibri" charset="0"/>
                        </a:rPr>
                        <a:t> </a:t>
                      </a:r>
                      <a:r>
                        <a:rPr lang="en-US" sz="2400" b="1" i="0" u="none" strike="noStrike" dirty="0" smtClean="0">
                          <a:solidFill>
                            <a:srgbClr val="00B0F0"/>
                          </a:solidFill>
                          <a:effectLst/>
                          <a:latin typeface="Calibri" charset="0"/>
                        </a:rPr>
                        <a:t>212.7</a:t>
                      </a:r>
                      <a:endParaRPr lang="en-US" sz="2400" b="1" i="0" u="none" strike="noStrike" dirty="0">
                        <a:solidFill>
                          <a:srgbClr val="00B0F0"/>
                        </a:solidFill>
                        <a:effectLst/>
                        <a:latin typeface="Calibri" charset="0"/>
                      </a:endParaRP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600" b="0" i="0" u="none" strike="noStrike" dirty="0">
                          <a:solidFill>
                            <a:srgbClr val="000000"/>
                          </a:solidFill>
                          <a:effectLst/>
                          <a:latin typeface="Calibri" charset="0"/>
                        </a:rPr>
                        <a:t>1/2((b1-b2)/(b1+b2)+ (b4-b3)/(b3+b4</a:t>
                      </a:r>
                      <a:r>
                        <a:rPr lang="en-US" sz="1600" b="0" i="0" u="none" strike="noStrike" dirty="0" smtClean="0">
                          <a:solidFill>
                            <a:srgbClr val="000000"/>
                          </a:solidFill>
                          <a:effectLst/>
                          <a:latin typeface="Calibri" charset="0"/>
                        </a:rPr>
                        <a:t>)),(</a:t>
                      </a:r>
                      <a:r>
                        <a:rPr lang="en-US" sz="1600" b="0" i="0" u="none" strike="noStrike" dirty="0">
                          <a:solidFill>
                            <a:srgbClr val="000000"/>
                          </a:solidFill>
                          <a:effectLst/>
                          <a:latin typeface="Calibri" charset="0"/>
                        </a:rPr>
                        <a:t>60Hz filtered out)</a:t>
                      </a: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400" b="1" i="0" u="none" strike="noStrike" dirty="0" smtClean="0">
                          <a:solidFill>
                            <a:srgbClr val="000000"/>
                          </a:solidFill>
                          <a:effectLst/>
                          <a:latin typeface="Calibri" charset="0"/>
                        </a:rPr>
                        <a:t>19.42</a:t>
                      </a:r>
                      <a:endParaRPr lang="en-US" sz="2400" b="1" i="0" u="none" strike="noStrike" dirty="0">
                        <a:solidFill>
                          <a:srgbClr val="000000"/>
                        </a:solidFill>
                        <a:effectLst/>
                        <a:latin typeface="Calibri" charset="0"/>
                      </a:endParaRPr>
                    </a:p>
                  </a:txBody>
                  <a:tcPr marL="12090" marR="12090" marT="120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443281">
                <a:tc vMerge="1">
                  <a:txBody>
                    <a:bodyPr/>
                    <a:lstStyle/>
                    <a:p>
                      <a:endParaRPr lang="en-US"/>
                    </a:p>
                  </a:txBody>
                  <a:tcPr/>
                </a:tc>
                <a:tc>
                  <a:txBody>
                    <a:bodyPr/>
                    <a:lstStyle/>
                    <a:p>
                      <a:pPr algn="r" fontAlgn="b"/>
                      <a:r>
                        <a:rPr lang="en-US" sz="1800" b="0" i="0" u="none" strike="noStrike" dirty="0" smtClean="0">
                          <a:solidFill>
                            <a:srgbClr val="000000"/>
                          </a:solidFill>
                          <a:effectLst/>
                          <a:latin typeface="Calibri" charset="0"/>
                        </a:rPr>
                        <a:t>1902</a:t>
                      </a:r>
                      <a:endParaRPr lang="en-US" sz="1800" b="0" i="0" u="none" strike="noStrike" dirty="0">
                        <a:solidFill>
                          <a:srgbClr val="000000"/>
                        </a:solidFill>
                        <a:effectLst/>
                        <a:latin typeface="Calibri" charset="0"/>
                      </a:endParaRP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000" b="0" i="0" u="none" strike="noStrike" dirty="0" smtClean="0">
                          <a:solidFill>
                            <a:srgbClr val="000000"/>
                          </a:solidFill>
                          <a:effectLst/>
                          <a:latin typeface="Calibri" charset="0"/>
                        </a:rPr>
                        <a:t>8.8</a:t>
                      </a:r>
                      <a:endParaRPr lang="en-US" sz="2000" b="0" i="0" u="none" strike="noStrike" dirty="0">
                        <a:solidFill>
                          <a:srgbClr val="000000"/>
                        </a:solidFill>
                        <a:effectLst/>
                        <a:latin typeface="Calibri" charset="0"/>
                      </a:endParaRP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000" b="0" i="0" u="none" strike="noStrike" dirty="0" smtClean="0">
                          <a:solidFill>
                            <a:srgbClr val="000000"/>
                          </a:solidFill>
                          <a:effectLst/>
                          <a:latin typeface="Calibri" charset="0"/>
                        </a:rPr>
                        <a:t>60</a:t>
                      </a:r>
                      <a:endParaRPr lang="en-US" sz="2000" b="0" i="0" u="none" strike="noStrike" dirty="0">
                        <a:solidFill>
                          <a:srgbClr val="000000"/>
                        </a:solidFill>
                        <a:effectLst/>
                        <a:latin typeface="Calibri" charset="0"/>
                      </a:endParaRP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000" b="0" i="0" u="none" strike="noStrike" dirty="0" smtClean="0">
                          <a:solidFill>
                            <a:srgbClr val="000000"/>
                          </a:solidFill>
                          <a:effectLst/>
                          <a:latin typeface="Calibri" charset="0"/>
                        </a:rPr>
                        <a:t>567</a:t>
                      </a:r>
                      <a:endParaRPr lang="en-US" sz="2000" b="0" i="0" u="none" strike="noStrike" dirty="0">
                        <a:solidFill>
                          <a:srgbClr val="000000"/>
                        </a:solidFill>
                        <a:effectLst/>
                        <a:latin typeface="Calibri" charset="0"/>
                      </a:endParaRP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endParaRPr lang="en-US" sz="2400" b="0" i="0" u="none" strike="noStrike" dirty="0">
                        <a:solidFill>
                          <a:srgbClr val="00B0F0"/>
                        </a:solidFill>
                        <a:effectLst/>
                        <a:latin typeface="Calibri" charset="0"/>
                      </a:endParaRP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400" b="1" i="0" u="none" strike="noStrike" dirty="0" smtClean="0">
                          <a:solidFill>
                            <a:srgbClr val="00B0F0"/>
                          </a:solidFill>
                          <a:effectLst/>
                          <a:latin typeface="Calibri" charset="0"/>
                        </a:rPr>
                        <a:t>653.6</a:t>
                      </a:r>
                      <a:endParaRPr lang="en-US" sz="2400" b="1" i="0" u="none" strike="noStrike" dirty="0">
                        <a:solidFill>
                          <a:srgbClr val="00B0F0"/>
                        </a:solidFill>
                        <a:effectLst/>
                        <a:latin typeface="Calibri" charset="0"/>
                      </a:endParaRP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600" b="0" i="0" u="none" strike="noStrike" dirty="0" smtClean="0">
                          <a:solidFill>
                            <a:srgbClr val="000000"/>
                          </a:solidFill>
                          <a:effectLst/>
                          <a:latin typeface="Calibri" charset="0"/>
                        </a:rPr>
                        <a:t>(b1+b2-b3-b4)/(b1+b2+b3+b4) </a:t>
                      </a:r>
                      <a:endParaRPr lang="en-US" sz="1600" b="0" i="0" u="none" strike="noStrike" dirty="0">
                        <a:solidFill>
                          <a:srgbClr val="000000"/>
                        </a:solidFill>
                        <a:effectLst/>
                        <a:latin typeface="Calibri" charset="0"/>
                      </a:endParaRP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400" b="1" i="0" u="none" strike="noStrike" dirty="0" smtClean="0">
                          <a:solidFill>
                            <a:srgbClr val="000000"/>
                          </a:solidFill>
                          <a:effectLst/>
                          <a:latin typeface="Calibri" charset="0"/>
                        </a:rPr>
                        <a:t>27.45</a:t>
                      </a:r>
                      <a:endParaRPr lang="en-US" sz="2400" b="1" i="0" u="none" strike="noStrike" dirty="0">
                        <a:solidFill>
                          <a:srgbClr val="000000"/>
                        </a:solidFill>
                        <a:effectLst/>
                        <a:latin typeface="Calibri" charset="0"/>
                      </a:endParaRPr>
                    </a:p>
                  </a:txBody>
                  <a:tcPr marL="12090" marR="12090" marT="120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443281">
                <a:tc vMerge="1">
                  <a:txBody>
                    <a:bodyPr/>
                    <a:lstStyle/>
                    <a:p>
                      <a:endParaRPr lang="en-US"/>
                    </a:p>
                  </a:txBody>
                  <a:tcPr/>
                </a:tc>
                <a:tc>
                  <a:txBody>
                    <a:bodyPr/>
                    <a:lstStyle/>
                    <a:p>
                      <a:pPr algn="r" fontAlgn="b"/>
                      <a:r>
                        <a:rPr lang="en-US" sz="1800" b="0" i="0" u="none" strike="noStrike" dirty="0">
                          <a:solidFill>
                            <a:srgbClr val="000000"/>
                          </a:solidFill>
                          <a:effectLst/>
                          <a:latin typeface="Calibri" charset="0"/>
                        </a:rPr>
                        <a:t>1902</a:t>
                      </a: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000" b="0" i="0" u="none" strike="noStrike">
                          <a:solidFill>
                            <a:srgbClr val="000000"/>
                          </a:solidFill>
                          <a:effectLst/>
                          <a:latin typeface="Calibri" charset="0"/>
                        </a:rPr>
                        <a:t>8.8</a:t>
                      </a: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000" b="0" i="0" u="none" strike="noStrike">
                          <a:solidFill>
                            <a:srgbClr val="000000"/>
                          </a:solidFill>
                          <a:effectLst/>
                          <a:latin typeface="Calibri" charset="0"/>
                        </a:rPr>
                        <a:t>60</a:t>
                      </a: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000" b="0" i="0" u="none" strike="noStrike" dirty="0" smtClean="0">
                          <a:solidFill>
                            <a:srgbClr val="000000"/>
                          </a:solidFill>
                          <a:effectLst/>
                          <a:latin typeface="Calibri" charset="0"/>
                        </a:rPr>
                        <a:t>1134</a:t>
                      </a:r>
                      <a:endParaRPr lang="en-US" sz="2000" b="0" i="0" u="none" strike="noStrike" dirty="0">
                        <a:solidFill>
                          <a:srgbClr val="000000"/>
                        </a:solidFill>
                        <a:effectLst/>
                        <a:latin typeface="Calibri" charset="0"/>
                      </a:endParaRP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2400" b="0" i="0" u="none" strike="noStrike">
                          <a:solidFill>
                            <a:srgbClr val="00B0F0"/>
                          </a:solidFill>
                          <a:effectLst/>
                          <a:latin typeface="Calibri" charset="0"/>
                        </a:rPr>
                        <a:t> </a:t>
                      </a: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400" b="1" i="0" u="none" strike="noStrike" dirty="0">
                          <a:solidFill>
                            <a:srgbClr val="00B0F0"/>
                          </a:solidFill>
                          <a:effectLst/>
                          <a:latin typeface="Calibri" charset="0"/>
                        </a:rPr>
                        <a:t>531.3</a:t>
                      </a: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600" b="0" i="0" u="none" strike="noStrike">
                          <a:solidFill>
                            <a:srgbClr val="000000"/>
                          </a:solidFill>
                          <a:effectLst/>
                          <a:latin typeface="Calibri" charset="0"/>
                        </a:rPr>
                        <a:t>(b1-b2)/(b1+b2) </a:t>
                      </a:r>
                    </a:p>
                  </a:txBody>
                  <a:tcPr marL="12090" marR="12090" marT="12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2400" b="1" i="0" u="none" strike="noStrike" dirty="0" smtClean="0">
                          <a:solidFill>
                            <a:srgbClr val="000000"/>
                          </a:solidFill>
                          <a:effectLst/>
                          <a:latin typeface="Calibri" charset="0"/>
                        </a:rPr>
                        <a:t>15.81</a:t>
                      </a:r>
                      <a:endParaRPr lang="en-US" sz="2400" b="1" i="0" u="none" strike="noStrike" dirty="0">
                        <a:solidFill>
                          <a:srgbClr val="000000"/>
                        </a:solidFill>
                        <a:effectLst/>
                        <a:latin typeface="Calibri" charset="0"/>
                      </a:endParaRPr>
                    </a:p>
                  </a:txBody>
                  <a:tcPr marL="12090" marR="12090" marT="120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bl>
          </a:graphicData>
        </a:graphic>
      </p:graphicFrame>
    </p:spTree>
    <p:extLst>
      <p:ext uri="{BB962C8B-B14F-4D97-AF65-F5344CB8AC3E}">
        <p14:creationId xmlns:p14="http://schemas.microsoft.com/office/powerpoint/2010/main" val="968976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5007" y="575187"/>
            <a:ext cx="9693442" cy="1293028"/>
          </a:xfrm>
        </p:spPr>
        <p:txBody>
          <a:bodyPr/>
          <a:lstStyle/>
          <a:p>
            <a:r>
              <a:rPr lang="en-US" dirty="0" smtClean="0"/>
              <a:t>Beam position differences </a:t>
            </a:r>
            <a:br>
              <a:rPr lang="en-US" dirty="0" smtClean="0"/>
            </a:br>
            <a:r>
              <a:rPr lang="en-US" sz="3600" dirty="0" smtClean="0"/>
              <a:t> </a:t>
            </a:r>
            <a:r>
              <a:rPr lang="en-US" sz="2800" dirty="0" smtClean="0"/>
              <a:t>injector</a:t>
            </a:r>
            <a:endParaRPr lang="en-US" sz="3200" dirty="0"/>
          </a:p>
        </p:txBody>
      </p:sp>
      <p:graphicFrame>
        <p:nvGraphicFramePr>
          <p:cNvPr id="6" name="Chart 5"/>
          <p:cNvGraphicFramePr>
            <a:graphicFrameLocks/>
          </p:cNvGraphicFramePr>
          <p:nvPr>
            <p:extLst>
              <p:ext uri="{D42A27DB-BD31-4B8C-83A1-F6EECF244321}">
                <p14:modId xmlns:p14="http://schemas.microsoft.com/office/powerpoint/2010/main" val="895710872"/>
              </p:ext>
            </p:extLst>
          </p:nvPr>
        </p:nvGraphicFramePr>
        <p:xfrm>
          <a:off x="1457498" y="1868215"/>
          <a:ext cx="9058102" cy="4492214"/>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572514" y="575187"/>
            <a:ext cx="2377478" cy="646331"/>
          </a:xfrm>
          <a:prstGeom prst="rect">
            <a:avLst/>
          </a:prstGeom>
        </p:spPr>
        <p:txBody>
          <a:bodyPr wrap="square">
            <a:spAutoFit/>
          </a:bodyPr>
          <a:lstStyle/>
          <a:p>
            <a:pPr>
              <a:defRPr/>
            </a:pPr>
            <a:r>
              <a:rPr lang="en-US" b="1" dirty="0" smtClean="0"/>
              <a:t>NOW</a:t>
            </a:r>
          </a:p>
          <a:p>
            <a:pPr lvl="0">
              <a:defRPr/>
            </a:pPr>
            <a:r>
              <a:rPr lang="en-US" b="1" dirty="0" smtClean="0"/>
              <a:t>30Hz </a:t>
            </a:r>
            <a:r>
              <a:rPr lang="en-US" b="1" dirty="0" err="1" smtClean="0"/>
              <a:t>fliprate</a:t>
            </a:r>
            <a:endParaRPr lang="en-US" b="1" dirty="0" smtClean="0"/>
          </a:p>
        </p:txBody>
      </p:sp>
    </p:spTree>
    <p:extLst>
      <p:ext uri="{BB962C8B-B14F-4D97-AF65-F5344CB8AC3E}">
        <p14:creationId xmlns:p14="http://schemas.microsoft.com/office/powerpoint/2010/main" val="515508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43851"/>
          <a:stretch/>
        </p:blipFill>
        <p:spPr>
          <a:xfrm>
            <a:off x="152400" y="2730500"/>
            <a:ext cx="12039600" cy="3629660"/>
          </a:xfrm>
          <a:prstGeom prst="rect">
            <a:avLst/>
          </a:prstGeom>
        </p:spPr>
      </p:pic>
      <p:sp>
        <p:nvSpPr>
          <p:cNvPr id="5" name="Content Placeholder 2"/>
          <p:cNvSpPr>
            <a:spLocks noGrp="1"/>
          </p:cNvSpPr>
          <p:nvPr>
            <p:ph idx="1"/>
          </p:nvPr>
        </p:nvSpPr>
        <p:spPr>
          <a:xfrm>
            <a:off x="-249382" y="2314565"/>
            <a:ext cx="12015537" cy="4295273"/>
          </a:xfrm>
        </p:spPr>
        <p:txBody>
          <a:bodyPr>
            <a:normAutofit/>
          </a:bodyPr>
          <a:lstStyle/>
          <a:p>
            <a:pPr lvl="1"/>
            <a:r>
              <a:rPr lang="en-US" sz="2200" b="1" dirty="0" smtClean="0"/>
              <a:t>PREXI Ref: </a:t>
            </a:r>
            <a:r>
              <a:rPr lang="en-US" sz="2200" b="1" dirty="0" err="1" smtClean="0"/>
              <a:t>Silwal</a:t>
            </a:r>
            <a:r>
              <a:rPr lang="en-US" sz="2200" b="1" dirty="0" smtClean="0"/>
              <a:t> Thesis, Fig. 6.7.5</a:t>
            </a:r>
            <a:endParaRPr lang="en-US" sz="2200" b="1" dirty="0"/>
          </a:p>
        </p:txBody>
      </p:sp>
      <p:sp>
        <p:nvSpPr>
          <p:cNvPr id="6" name="Rectangle 5"/>
          <p:cNvSpPr/>
          <p:nvPr/>
        </p:nvSpPr>
        <p:spPr>
          <a:xfrm>
            <a:off x="518122" y="1410887"/>
            <a:ext cx="2377478" cy="646331"/>
          </a:xfrm>
          <a:prstGeom prst="rect">
            <a:avLst/>
          </a:prstGeom>
        </p:spPr>
        <p:txBody>
          <a:bodyPr wrap="square">
            <a:spAutoFit/>
          </a:bodyPr>
          <a:lstStyle/>
          <a:p>
            <a:pPr>
              <a:defRPr/>
            </a:pPr>
            <a:r>
              <a:rPr lang="en-US" b="1" dirty="0" smtClean="0"/>
              <a:t>2010</a:t>
            </a:r>
          </a:p>
          <a:p>
            <a:pPr lvl="0">
              <a:defRPr/>
            </a:pPr>
            <a:r>
              <a:rPr lang="en-US" b="1" dirty="0" smtClean="0"/>
              <a:t>120Hz </a:t>
            </a:r>
            <a:r>
              <a:rPr lang="en-US" b="1" dirty="0" err="1" smtClean="0"/>
              <a:t>fliprate</a:t>
            </a:r>
            <a:endParaRPr lang="en-US" b="1" dirty="0" smtClean="0"/>
          </a:p>
        </p:txBody>
      </p:sp>
      <p:sp>
        <p:nvSpPr>
          <p:cNvPr id="7" name="Title 1"/>
          <p:cNvSpPr>
            <a:spLocks noGrp="1"/>
          </p:cNvSpPr>
          <p:nvPr>
            <p:ph type="title"/>
          </p:nvPr>
        </p:nvSpPr>
        <p:spPr>
          <a:xfrm>
            <a:off x="2065007" y="575187"/>
            <a:ext cx="9693442" cy="1293028"/>
          </a:xfrm>
        </p:spPr>
        <p:txBody>
          <a:bodyPr/>
          <a:lstStyle/>
          <a:p>
            <a:r>
              <a:rPr lang="en-US" dirty="0" smtClean="0"/>
              <a:t>Beam position differences </a:t>
            </a:r>
            <a:br>
              <a:rPr lang="en-US" dirty="0" smtClean="0"/>
            </a:br>
            <a:r>
              <a:rPr lang="en-US" sz="3600" dirty="0" smtClean="0"/>
              <a:t> </a:t>
            </a:r>
            <a:r>
              <a:rPr lang="en-US" sz="2800" dirty="0" smtClean="0"/>
              <a:t>injector</a:t>
            </a:r>
            <a:endParaRPr lang="en-US" sz="3200" dirty="0"/>
          </a:p>
        </p:txBody>
      </p:sp>
    </p:spTree>
    <p:extLst>
      <p:ext uri="{BB962C8B-B14F-4D97-AF65-F5344CB8AC3E}">
        <p14:creationId xmlns:p14="http://schemas.microsoft.com/office/powerpoint/2010/main" val="1582942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1881441278"/>
              </p:ext>
            </p:extLst>
          </p:nvPr>
        </p:nvGraphicFramePr>
        <p:xfrm>
          <a:off x="1588955" y="1860332"/>
          <a:ext cx="8363937" cy="4650348"/>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
          <p:cNvSpPr txBox="1">
            <a:spLocks/>
          </p:cNvSpPr>
          <p:nvPr/>
        </p:nvSpPr>
        <p:spPr>
          <a:xfrm>
            <a:off x="2065007" y="575187"/>
            <a:ext cx="9693442"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smtClean="0"/>
              <a:t>Beam position difference Widths  </a:t>
            </a:r>
            <a:r>
              <a:rPr lang="en-US" sz="3600" dirty="0" smtClean="0"/>
              <a:t>injector</a:t>
            </a:r>
            <a:endParaRPr lang="en-US" sz="3600" dirty="0"/>
          </a:p>
        </p:txBody>
      </p:sp>
    </p:spTree>
    <p:extLst>
      <p:ext uri="{BB962C8B-B14F-4D97-AF65-F5344CB8AC3E}">
        <p14:creationId xmlns:p14="http://schemas.microsoft.com/office/powerpoint/2010/main" val="1593439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065007" y="575187"/>
            <a:ext cx="9693442"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smtClean="0"/>
              <a:t>Beam position difference Widths</a:t>
            </a:r>
            <a:endParaRPr lang="en-US" sz="3600" dirty="0"/>
          </a:p>
        </p:txBody>
      </p:sp>
      <p:graphicFrame>
        <p:nvGraphicFramePr>
          <p:cNvPr id="3" name="Table 2"/>
          <p:cNvGraphicFramePr>
            <a:graphicFrameLocks noGrp="1"/>
          </p:cNvGraphicFramePr>
          <p:nvPr>
            <p:extLst>
              <p:ext uri="{D42A27DB-BD31-4B8C-83A1-F6EECF244321}">
                <p14:modId xmlns:p14="http://schemas.microsoft.com/office/powerpoint/2010/main" val="254236685"/>
              </p:ext>
            </p:extLst>
          </p:nvPr>
        </p:nvGraphicFramePr>
        <p:xfrm>
          <a:off x="2" y="1868215"/>
          <a:ext cx="12191997" cy="4346187"/>
        </p:xfrm>
        <a:graphic>
          <a:graphicData uri="http://schemas.openxmlformats.org/drawingml/2006/table">
            <a:tbl>
              <a:tblPr/>
              <a:tblGrid>
                <a:gridCol w="564751"/>
                <a:gridCol w="614584"/>
                <a:gridCol w="649463"/>
                <a:gridCol w="898071"/>
                <a:gridCol w="2389119"/>
                <a:gridCol w="696981"/>
                <a:gridCol w="685800"/>
                <a:gridCol w="718458"/>
                <a:gridCol w="751114"/>
                <a:gridCol w="636814"/>
                <a:gridCol w="653143"/>
                <a:gridCol w="718457"/>
                <a:gridCol w="767443"/>
                <a:gridCol w="702129"/>
                <a:gridCol w="745670"/>
              </a:tblGrid>
              <a:tr h="303458">
                <a:tc>
                  <a:txBody>
                    <a:bodyPr/>
                    <a:lstStyle/>
                    <a:p>
                      <a:pPr algn="l" fontAlgn="b"/>
                      <a:endParaRPr lang="en-US" sz="1600" b="0" i="0" u="none" strike="noStrike" dirty="0">
                        <a:solidFill>
                          <a:schemeClr val="tx1"/>
                        </a:solidFill>
                        <a:effectLst/>
                        <a:latin typeface="Calibri" charset="0"/>
                      </a:endParaRPr>
                    </a:p>
                  </a:txBody>
                  <a:tcPr marL="6801" marR="6801" marT="6801"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600" b="0" i="0" u="none" strike="noStrike" dirty="0" smtClean="0">
                          <a:solidFill>
                            <a:schemeClr val="tx1"/>
                          </a:solidFill>
                          <a:effectLst/>
                          <a:latin typeface="Calibri" charset="0"/>
                        </a:rPr>
                        <a:t>GeV</a:t>
                      </a:r>
                      <a:endParaRPr lang="en-US" sz="1600" b="0" i="0" u="none" strike="noStrike" dirty="0">
                        <a:solidFill>
                          <a:schemeClr val="tx1"/>
                        </a:solidFill>
                        <a:effectLst/>
                        <a:latin typeface="Calibri" charset="0"/>
                      </a:endParaRPr>
                    </a:p>
                  </a:txBody>
                  <a:tcPr marL="6801" marR="6801" marT="6801"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600" b="0" i="0" u="none" strike="noStrike" dirty="0" err="1" smtClean="0">
                          <a:solidFill>
                            <a:schemeClr val="tx1"/>
                          </a:solidFill>
                          <a:effectLst/>
                          <a:latin typeface="Calibri" charset="0"/>
                        </a:rPr>
                        <a:t>uA</a:t>
                      </a:r>
                      <a:endParaRPr lang="en-US" sz="1600" b="0" i="0" u="none" strike="noStrike" dirty="0">
                        <a:solidFill>
                          <a:schemeClr val="tx1"/>
                        </a:solidFill>
                        <a:effectLst/>
                        <a:latin typeface="Calibri" charset="0"/>
                      </a:endParaRPr>
                    </a:p>
                  </a:txBody>
                  <a:tcPr marL="6801" marR="6801" marT="6801"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600" b="0" i="0" u="none" strike="noStrike" dirty="0" smtClean="0">
                          <a:solidFill>
                            <a:schemeClr val="tx1"/>
                          </a:solidFill>
                          <a:effectLst/>
                          <a:latin typeface="Calibri" charset="0"/>
                        </a:rPr>
                        <a:t>Hz</a:t>
                      </a:r>
                      <a:endParaRPr lang="en-US" sz="1600" b="0" i="0" u="none" strike="noStrike" dirty="0">
                        <a:solidFill>
                          <a:schemeClr val="tx1"/>
                        </a:solidFill>
                        <a:effectLst/>
                        <a:latin typeface="Calibri" charset="0"/>
                      </a:endParaRPr>
                    </a:p>
                  </a:txBody>
                  <a:tcPr marL="6801" marR="6801" marT="6801"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chemeClr val="tx1"/>
                        </a:solidFill>
                        <a:effectLst/>
                        <a:latin typeface="Calibri" charset="0"/>
                      </a:endParaRPr>
                    </a:p>
                  </a:txBody>
                  <a:tcPr marL="6801" marR="6801" marT="6801"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dirty="0" smtClean="0">
                          <a:solidFill>
                            <a:schemeClr val="tx1"/>
                          </a:solidFill>
                          <a:effectLst/>
                          <a:latin typeface="Calibri" charset="0"/>
                        </a:rPr>
                        <a:t>RMS um</a:t>
                      </a:r>
                      <a:endParaRPr lang="en-US" sz="1400" b="0" i="0" u="none" strike="noStrike" dirty="0">
                        <a:solidFill>
                          <a:schemeClr val="tx1"/>
                        </a:solidFill>
                        <a:effectLst/>
                        <a:latin typeface="Calibri" charset="0"/>
                      </a:endParaRPr>
                    </a:p>
                  </a:txBody>
                  <a:tcPr marL="6801" marR="6801" marT="6801"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smtClean="0">
                          <a:solidFill>
                            <a:schemeClr val="tx1"/>
                          </a:solidFill>
                          <a:effectLst/>
                          <a:latin typeface="Calibri" charset="0"/>
                        </a:rPr>
                        <a:t>RMS um</a:t>
                      </a:r>
                      <a:endParaRPr lang="en-US" sz="1400" b="0" i="0" u="none" strike="noStrike" dirty="0">
                        <a:solidFill>
                          <a:schemeClr val="tx1"/>
                        </a:solidFill>
                        <a:effectLst/>
                        <a:latin typeface="Calibri" charset="0"/>
                      </a:endParaRPr>
                    </a:p>
                  </a:txBody>
                  <a:tcPr marL="6801" marR="6801" marT="6801"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dirty="0" smtClean="0">
                          <a:solidFill>
                            <a:schemeClr val="tx1"/>
                          </a:solidFill>
                          <a:effectLst/>
                          <a:latin typeface="Calibri" charset="0"/>
                        </a:rPr>
                        <a:t>RMS um</a:t>
                      </a:r>
                      <a:endParaRPr lang="en-US" sz="1400" b="0" i="0" u="none" strike="noStrike" dirty="0">
                        <a:solidFill>
                          <a:schemeClr val="tx1"/>
                        </a:solidFill>
                        <a:effectLst/>
                        <a:latin typeface="Calibri" charset="0"/>
                      </a:endParaRPr>
                    </a:p>
                  </a:txBody>
                  <a:tcPr marL="6801" marR="6801" marT="6801"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smtClean="0">
                          <a:solidFill>
                            <a:schemeClr val="tx1"/>
                          </a:solidFill>
                          <a:effectLst/>
                          <a:latin typeface="Calibri" charset="0"/>
                        </a:rPr>
                        <a:t>RMS um</a:t>
                      </a:r>
                      <a:endParaRPr lang="en-US" sz="1400" b="0" i="0" u="none" strike="noStrike" dirty="0">
                        <a:solidFill>
                          <a:schemeClr val="tx1"/>
                        </a:solidFill>
                        <a:effectLst/>
                        <a:latin typeface="Calibri" charset="0"/>
                      </a:endParaRPr>
                    </a:p>
                  </a:txBody>
                  <a:tcPr marL="6801" marR="6801" marT="6801"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dirty="0" smtClean="0">
                          <a:solidFill>
                            <a:schemeClr val="tx1"/>
                          </a:solidFill>
                          <a:effectLst/>
                          <a:latin typeface="Calibri" charset="0"/>
                        </a:rPr>
                        <a:t>RMS um</a:t>
                      </a:r>
                      <a:endParaRPr lang="en-US" sz="1400" b="0" i="0" u="none" strike="noStrike" dirty="0">
                        <a:solidFill>
                          <a:schemeClr val="tx1"/>
                        </a:solidFill>
                        <a:effectLst/>
                        <a:latin typeface="Calibri" charset="0"/>
                      </a:endParaRPr>
                    </a:p>
                  </a:txBody>
                  <a:tcPr marL="6801" marR="6801" marT="6801"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dirty="0" smtClean="0">
                          <a:solidFill>
                            <a:schemeClr val="tx1"/>
                          </a:solidFill>
                          <a:effectLst/>
                          <a:latin typeface="Calibri" charset="0"/>
                        </a:rPr>
                        <a:t>RMS um</a:t>
                      </a:r>
                      <a:endParaRPr lang="en-US" sz="1400" b="0" i="0" u="none" strike="noStrike" dirty="0">
                        <a:solidFill>
                          <a:schemeClr val="tx1"/>
                        </a:solidFill>
                        <a:effectLst/>
                        <a:latin typeface="Calibri" charset="0"/>
                      </a:endParaRPr>
                    </a:p>
                  </a:txBody>
                  <a:tcPr marL="6801" marR="6801" marT="6801"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smtClean="0">
                          <a:solidFill>
                            <a:schemeClr val="tx1"/>
                          </a:solidFill>
                          <a:effectLst/>
                          <a:latin typeface="Calibri" charset="0"/>
                        </a:rPr>
                        <a:t>RMS um</a:t>
                      </a:r>
                      <a:endParaRPr lang="en-US" sz="1400" b="0" i="0" u="none" strike="noStrike" dirty="0">
                        <a:solidFill>
                          <a:schemeClr val="tx1"/>
                        </a:solidFill>
                        <a:effectLst/>
                        <a:latin typeface="Calibri" charset="0"/>
                      </a:endParaRPr>
                    </a:p>
                  </a:txBody>
                  <a:tcPr marL="6801" marR="6801" marT="6801"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dirty="0" smtClean="0">
                          <a:solidFill>
                            <a:schemeClr val="tx1"/>
                          </a:solidFill>
                          <a:effectLst/>
                          <a:latin typeface="Calibri" charset="0"/>
                        </a:rPr>
                        <a:t>RMS um</a:t>
                      </a:r>
                      <a:endParaRPr lang="en-US" sz="1400" b="0" i="0" u="none" strike="noStrike" dirty="0">
                        <a:solidFill>
                          <a:schemeClr val="tx1"/>
                        </a:solidFill>
                        <a:effectLst/>
                        <a:latin typeface="Calibri" charset="0"/>
                      </a:endParaRPr>
                    </a:p>
                  </a:txBody>
                  <a:tcPr marL="6801" marR="6801" marT="6801"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dirty="0" smtClean="0">
                          <a:solidFill>
                            <a:schemeClr val="tx1"/>
                          </a:solidFill>
                          <a:effectLst/>
                          <a:latin typeface="Calibri" charset="0"/>
                        </a:rPr>
                        <a:t>RMS um</a:t>
                      </a:r>
                      <a:endParaRPr lang="en-US" sz="1400" b="0" i="0" u="none" strike="noStrike" dirty="0">
                        <a:solidFill>
                          <a:schemeClr val="tx1"/>
                        </a:solidFill>
                        <a:effectLst/>
                        <a:latin typeface="Calibri" charset="0"/>
                      </a:endParaRPr>
                    </a:p>
                  </a:txBody>
                  <a:tcPr marL="6801" marR="6801" marT="6801"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dirty="0" smtClean="0">
                          <a:solidFill>
                            <a:schemeClr val="tx1"/>
                          </a:solidFill>
                          <a:effectLst/>
                          <a:latin typeface="Calibri" charset="0"/>
                        </a:rPr>
                        <a:t>RMS um</a:t>
                      </a:r>
                      <a:endParaRPr lang="en-US" sz="1400" b="0" i="0" u="none" strike="noStrike" dirty="0">
                        <a:solidFill>
                          <a:schemeClr val="tx1"/>
                        </a:solidFill>
                        <a:effectLst/>
                        <a:latin typeface="Calibri" charset="0"/>
                      </a:endParaRPr>
                    </a:p>
                  </a:txBody>
                  <a:tcPr marL="6801" marR="6801" marT="6801"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r>
              <a:tr h="303458">
                <a:tc>
                  <a:txBody>
                    <a:bodyPr/>
                    <a:lstStyle/>
                    <a:p>
                      <a:pPr algn="l" fontAlgn="b"/>
                      <a:r>
                        <a:rPr lang="en-US" sz="1600" b="0" i="0" u="none" strike="noStrike" dirty="0">
                          <a:solidFill>
                            <a:srgbClr val="000000"/>
                          </a:solidFill>
                          <a:effectLst/>
                          <a:latin typeface="Calibri" charset="0"/>
                        </a:rPr>
                        <a:t>Run</a:t>
                      </a:r>
                    </a:p>
                  </a:txBody>
                  <a:tcPr marL="6801" marR="6801" marT="680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600" b="0" i="0" u="none" strike="noStrike" dirty="0">
                          <a:solidFill>
                            <a:srgbClr val="000000"/>
                          </a:solidFill>
                          <a:effectLst/>
                          <a:latin typeface="Calibri" charset="0"/>
                        </a:rPr>
                        <a:t>energy</a:t>
                      </a:r>
                    </a:p>
                  </a:txBody>
                  <a:tcPr marL="6801" marR="6801" marT="680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600" b="0" i="0" u="none" strike="noStrike">
                          <a:solidFill>
                            <a:srgbClr val="000000"/>
                          </a:solidFill>
                          <a:effectLst/>
                          <a:latin typeface="Calibri" charset="0"/>
                        </a:rPr>
                        <a:t>current</a:t>
                      </a:r>
                    </a:p>
                  </a:txBody>
                  <a:tcPr marL="6801" marR="6801" marT="680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600" b="0" i="0" u="none" strike="noStrike" dirty="0" smtClean="0">
                          <a:solidFill>
                            <a:srgbClr val="000000"/>
                          </a:solidFill>
                          <a:effectLst/>
                          <a:latin typeface="Calibri" charset="0"/>
                        </a:rPr>
                        <a:t>frequency</a:t>
                      </a:r>
                      <a:endParaRPr lang="en-US" sz="1600" b="0" i="0" u="none" strike="noStrike" dirty="0">
                        <a:solidFill>
                          <a:srgbClr val="000000"/>
                        </a:solidFill>
                        <a:effectLst/>
                        <a:latin typeface="Calibri" charset="0"/>
                      </a:endParaRPr>
                    </a:p>
                  </a:txBody>
                  <a:tcPr marL="6801" marR="6801" marT="680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600" b="0" i="0" u="none" strike="noStrike" dirty="0">
                          <a:solidFill>
                            <a:srgbClr val="000000"/>
                          </a:solidFill>
                          <a:effectLst/>
                          <a:latin typeface="Calibri" charset="0"/>
                        </a:rPr>
                        <a:t>conditions</a:t>
                      </a:r>
                    </a:p>
                  </a:txBody>
                  <a:tcPr marL="6801" marR="6801" marT="680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600" b="0" i="0" u="none" strike="noStrike" dirty="0">
                          <a:solidFill>
                            <a:srgbClr val="000000"/>
                          </a:solidFill>
                          <a:effectLst/>
                          <a:latin typeface="Calibri" charset="0"/>
                        </a:rPr>
                        <a:t>bpm4ax</a:t>
                      </a:r>
                    </a:p>
                  </a:txBody>
                  <a:tcPr marL="6801" marR="6801" marT="680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600" b="0" i="0" u="none" strike="noStrike" dirty="0">
                          <a:solidFill>
                            <a:srgbClr val="000000"/>
                          </a:solidFill>
                          <a:effectLst/>
                          <a:latin typeface="Calibri" charset="0"/>
                        </a:rPr>
                        <a:t>bpm4ay</a:t>
                      </a:r>
                    </a:p>
                  </a:txBody>
                  <a:tcPr marL="6801" marR="6801" marT="680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600" b="0" i="0" u="none" strike="noStrike" dirty="0">
                          <a:solidFill>
                            <a:srgbClr val="000000"/>
                          </a:solidFill>
                          <a:effectLst/>
                          <a:latin typeface="Calibri" charset="0"/>
                        </a:rPr>
                        <a:t>bpm4bx</a:t>
                      </a:r>
                    </a:p>
                  </a:txBody>
                  <a:tcPr marL="6801" marR="6801" marT="680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600" b="0" i="0" u="none" strike="noStrike" dirty="0">
                          <a:solidFill>
                            <a:srgbClr val="000000"/>
                          </a:solidFill>
                          <a:effectLst/>
                          <a:latin typeface="Calibri" charset="0"/>
                        </a:rPr>
                        <a:t>bpm4by</a:t>
                      </a:r>
                    </a:p>
                  </a:txBody>
                  <a:tcPr marL="6801" marR="6801" marT="680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600" b="0" i="0" u="none" strike="noStrike">
                          <a:solidFill>
                            <a:srgbClr val="000000"/>
                          </a:solidFill>
                          <a:effectLst/>
                          <a:latin typeface="Calibri" charset="0"/>
                        </a:rPr>
                        <a:t>bpm8x</a:t>
                      </a:r>
                    </a:p>
                  </a:txBody>
                  <a:tcPr marL="6801" marR="6801" marT="680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600" b="0" i="0" u="none" strike="noStrike" dirty="0">
                          <a:solidFill>
                            <a:srgbClr val="000000"/>
                          </a:solidFill>
                          <a:effectLst/>
                          <a:latin typeface="Calibri" charset="0"/>
                        </a:rPr>
                        <a:t>bpm8y</a:t>
                      </a:r>
                    </a:p>
                  </a:txBody>
                  <a:tcPr marL="6801" marR="6801" marT="680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600" b="0" i="0" u="none" strike="noStrike" dirty="0">
                          <a:solidFill>
                            <a:srgbClr val="000000"/>
                          </a:solidFill>
                          <a:effectLst/>
                          <a:latin typeface="Calibri" charset="0"/>
                        </a:rPr>
                        <a:t>bpm12x</a:t>
                      </a:r>
                    </a:p>
                  </a:txBody>
                  <a:tcPr marL="6801" marR="6801" marT="680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600" b="0" i="0" u="none" strike="noStrike" dirty="0">
                          <a:solidFill>
                            <a:srgbClr val="000000"/>
                          </a:solidFill>
                          <a:effectLst/>
                          <a:latin typeface="Calibri" charset="0"/>
                        </a:rPr>
                        <a:t>bpm12y</a:t>
                      </a:r>
                    </a:p>
                  </a:txBody>
                  <a:tcPr marL="6801" marR="6801" marT="680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600" b="0" i="0" u="none" strike="noStrike" dirty="0">
                          <a:solidFill>
                            <a:srgbClr val="000000"/>
                          </a:solidFill>
                          <a:effectLst/>
                          <a:latin typeface="Calibri" charset="0"/>
                        </a:rPr>
                        <a:t>bpm14x</a:t>
                      </a:r>
                    </a:p>
                  </a:txBody>
                  <a:tcPr marL="6801" marR="6801" marT="680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600" b="0" i="0" u="none" strike="noStrike" dirty="0" smtClean="0">
                          <a:solidFill>
                            <a:srgbClr val="000000"/>
                          </a:solidFill>
                          <a:effectLst/>
                          <a:latin typeface="Calibri" charset="0"/>
                        </a:rPr>
                        <a:t>bpm14y</a:t>
                      </a:r>
                      <a:endParaRPr lang="en-US" sz="1600" b="0" i="0" u="none" strike="noStrike" dirty="0">
                        <a:solidFill>
                          <a:srgbClr val="000000"/>
                        </a:solidFill>
                        <a:effectLst/>
                        <a:latin typeface="Calibri" charset="0"/>
                      </a:endParaRPr>
                    </a:p>
                  </a:txBody>
                  <a:tcPr marL="6801" marR="6801" marT="680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321358">
                <a:tc>
                  <a:txBody>
                    <a:bodyPr/>
                    <a:lstStyle/>
                    <a:p>
                      <a:pPr algn="r" fontAlgn="b"/>
                      <a:r>
                        <a:rPr lang="en-US" sz="1800" b="0" i="0" u="none" strike="noStrike" dirty="0">
                          <a:solidFill>
                            <a:srgbClr val="000000"/>
                          </a:solidFill>
                          <a:effectLst/>
                          <a:latin typeface="Calibri" charset="0"/>
                        </a:rPr>
                        <a:t>2347</a:t>
                      </a:r>
                    </a:p>
                  </a:txBody>
                  <a:tcPr marL="6801" marR="6801" marT="680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2.2</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18.6</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dirty="0" smtClean="0">
                          <a:solidFill>
                            <a:srgbClr val="000000"/>
                          </a:solidFill>
                          <a:effectLst/>
                          <a:latin typeface="Calibri" charset="0"/>
                        </a:rPr>
                        <a:t>30Hz</a:t>
                      </a:r>
                      <a:endParaRPr lang="en-US" sz="1800" b="0" i="0" u="none" strike="noStrike" dirty="0">
                        <a:solidFill>
                          <a:srgbClr val="000000"/>
                        </a:solidFill>
                        <a:effectLst/>
                        <a:latin typeface="Calibri" charset="0"/>
                      </a:endParaRP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400" b="0" i="0" u="none" strike="noStrike" dirty="0">
                          <a:solidFill>
                            <a:srgbClr val="000000"/>
                          </a:solidFill>
                          <a:effectLst/>
                          <a:latin typeface="Calibri" charset="0"/>
                        </a:rPr>
                        <a:t> </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1" u="none" strike="noStrike" dirty="0" smtClean="0">
                          <a:solidFill>
                            <a:srgbClr val="000000"/>
                          </a:solidFill>
                          <a:effectLst/>
                          <a:latin typeface="Calibri" charset="0"/>
                        </a:rPr>
                        <a:t>6.395*</a:t>
                      </a:r>
                      <a:endParaRPr lang="en-US" sz="1800" b="0" i="1" u="none" strike="noStrike" dirty="0">
                        <a:solidFill>
                          <a:srgbClr val="000000"/>
                        </a:solidFill>
                        <a:effectLst/>
                        <a:latin typeface="Calibri" charset="0"/>
                      </a:endParaRP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1" u="none" strike="noStrike" dirty="0" smtClean="0">
                          <a:solidFill>
                            <a:srgbClr val="000000"/>
                          </a:solidFill>
                          <a:effectLst/>
                          <a:latin typeface="Calibri" charset="0"/>
                        </a:rPr>
                        <a:t>14.23*</a:t>
                      </a:r>
                      <a:endParaRPr lang="en-US" sz="1800" b="0" i="1" u="none" strike="noStrike" dirty="0">
                        <a:solidFill>
                          <a:srgbClr val="000000"/>
                        </a:solidFill>
                        <a:effectLst/>
                        <a:latin typeface="Calibri" charset="0"/>
                      </a:endParaRP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11.91</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9.46</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18.53</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8.04</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12.41</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8.9</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800" b="0" i="0" u="none" strike="noStrike">
                          <a:solidFill>
                            <a:srgbClr val="000000"/>
                          </a:solidFill>
                          <a:effectLst/>
                          <a:latin typeface="Calibri" charset="0"/>
                        </a:rPr>
                        <a:t>-</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800" b="0" i="0" u="none" strike="noStrike">
                          <a:solidFill>
                            <a:srgbClr val="000000"/>
                          </a:solidFill>
                          <a:effectLst/>
                          <a:latin typeface="Calibri" charset="0"/>
                        </a:rPr>
                        <a:t>-</a:t>
                      </a:r>
                    </a:p>
                  </a:txBody>
                  <a:tcPr marL="6801" marR="6801" marT="680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321358">
                <a:tc>
                  <a:txBody>
                    <a:bodyPr/>
                    <a:lstStyle/>
                    <a:p>
                      <a:pPr algn="r" fontAlgn="b"/>
                      <a:r>
                        <a:rPr lang="en-US" sz="1800" b="0" i="0" u="none" strike="noStrike">
                          <a:solidFill>
                            <a:srgbClr val="000000"/>
                          </a:solidFill>
                          <a:effectLst/>
                          <a:latin typeface="Calibri" charset="0"/>
                        </a:rPr>
                        <a:t>2349</a:t>
                      </a:r>
                    </a:p>
                  </a:txBody>
                  <a:tcPr marL="6801" marR="6801" marT="680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2.2</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18.7</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dirty="0" smtClean="0">
                          <a:solidFill>
                            <a:srgbClr val="000000"/>
                          </a:solidFill>
                          <a:effectLst/>
                          <a:latin typeface="Calibri" charset="0"/>
                        </a:rPr>
                        <a:t>30Hz</a:t>
                      </a:r>
                      <a:endParaRPr lang="en-US" sz="1800" b="0" i="0" u="none" strike="noStrike" dirty="0">
                        <a:solidFill>
                          <a:srgbClr val="000000"/>
                        </a:solidFill>
                        <a:effectLst/>
                        <a:latin typeface="Calibri" charset="0"/>
                      </a:endParaRP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400" b="0" i="0" u="none" strike="noStrike" dirty="0">
                          <a:solidFill>
                            <a:srgbClr val="000000"/>
                          </a:solidFill>
                          <a:effectLst/>
                          <a:latin typeface="Calibri" charset="0"/>
                        </a:rPr>
                        <a:t> </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1" u="none" strike="noStrike" dirty="0" smtClean="0">
                          <a:solidFill>
                            <a:srgbClr val="000000"/>
                          </a:solidFill>
                          <a:effectLst/>
                          <a:latin typeface="Calibri" charset="0"/>
                        </a:rPr>
                        <a:t>6.644*</a:t>
                      </a:r>
                      <a:endParaRPr lang="en-US" sz="1800" b="0" i="1" u="none" strike="noStrike" dirty="0">
                        <a:solidFill>
                          <a:srgbClr val="000000"/>
                        </a:solidFill>
                        <a:effectLst/>
                        <a:latin typeface="Calibri" charset="0"/>
                      </a:endParaRP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1" u="none" strike="noStrike" dirty="0" smtClean="0">
                          <a:solidFill>
                            <a:srgbClr val="000000"/>
                          </a:solidFill>
                          <a:effectLst/>
                          <a:latin typeface="Calibri" charset="0"/>
                        </a:rPr>
                        <a:t>12.15*</a:t>
                      </a:r>
                      <a:endParaRPr lang="en-US" sz="1800" b="0" i="1" u="none" strike="noStrike" dirty="0">
                        <a:solidFill>
                          <a:srgbClr val="000000"/>
                        </a:solidFill>
                        <a:effectLst/>
                        <a:latin typeface="Calibri" charset="0"/>
                      </a:endParaRP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10.97</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7.48</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14.83</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8.87</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7.97</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8.08</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800" b="0" i="0" u="none" strike="noStrike">
                          <a:solidFill>
                            <a:srgbClr val="000000"/>
                          </a:solidFill>
                          <a:effectLst/>
                          <a:latin typeface="Calibri" charset="0"/>
                        </a:rPr>
                        <a:t>-</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800" b="0" i="0" u="none" strike="noStrike">
                          <a:solidFill>
                            <a:srgbClr val="000000"/>
                          </a:solidFill>
                          <a:effectLst/>
                          <a:latin typeface="Calibri" charset="0"/>
                        </a:rPr>
                        <a:t>-</a:t>
                      </a:r>
                    </a:p>
                  </a:txBody>
                  <a:tcPr marL="6801" marR="6801" marT="680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321358">
                <a:tc>
                  <a:txBody>
                    <a:bodyPr/>
                    <a:lstStyle/>
                    <a:p>
                      <a:pPr algn="r" fontAlgn="b"/>
                      <a:r>
                        <a:rPr lang="en-US" sz="1800" b="0" i="0" u="none" strike="noStrike">
                          <a:solidFill>
                            <a:srgbClr val="000000"/>
                          </a:solidFill>
                          <a:effectLst/>
                          <a:latin typeface="Calibri" charset="0"/>
                        </a:rPr>
                        <a:t>2333</a:t>
                      </a:r>
                    </a:p>
                  </a:txBody>
                  <a:tcPr marL="6801" marR="6801" marT="680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4.4</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12</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dirty="0" smtClean="0">
                          <a:solidFill>
                            <a:srgbClr val="000000"/>
                          </a:solidFill>
                          <a:effectLst/>
                          <a:latin typeface="Calibri" charset="0"/>
                        </a:rPr>
                        <a:t>30Hz</a:t>
                      </a:r>
                      <a:endParaRPr lang="en-US" sz="1800" b="0" i="0" u="none" strike="noStrike" dirty="0">
                        <a:solidFill>
                          <a:srgbClr val="000000"/>
                        </a:solidFill>
                        <a:effectLst/>
                        <a:latin typeface="Calibri" charset="0"/>
                      </a:endParaRP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400" b="0" i="0" u="none" strike="noStrike" dirty="0">
                          <a:solidFill>
                            <a:srgbClr val="000000"/>
                          </a:solidFill>
                          <a:effectLst/>
                          <a:latin typeface="Calibri" charset="0"/>
                        </a:rPr>
                        <a:t> </a:t>
                      </a:r>
                      <a:r>
                        <a:rPr lang="en-US" sz="1400" b="0" i="0" u="none" strike="noStrike" dirty="0" smtClean="0">
                          <a:solidFill>
                            <a:srgbClr val="000000"/>
                          </a:solidFill>
                          <a:effectLst/>
                          <a:latin typeface="Calibri" charset="0"/>
                        </a:rPr>
                        <a:t>noisy run, </a:t>
                      </a:r>
                      <a:r>
                        <a:rPr lang="en-US" sz="1400" b="0" i="0" u="none" strike="noStrike" dirty="0" err="1" smtClean="0">
                          <a:solidFill>
                            <a:srgbClr val="000000"/>
                          </a:solidFill>
                          <a:effectLst/>
                          <a:latin typeface="Calibri" charset="0"/>
                        </a:rPr>
                        <a:t>ffb</a:t>
                      </a:r>
                      <a:r>
                        <a:rPr lang="en-US" sz="1400" b="0" i="0" u="none" strike="noStrike" dirty="0" smtClean="0">
                          <a:solidFill>
                            <a:srgbClr val="000000"/>
                          </a:solidFill>
                          <a:effectLst/>
                          <a:latin typeface="Calibri" charset="0"/>
                        </a:rPr>
                        <a:t> might</a:t>
                      </a:r>
                      <a:r>
                        <a:rPr lang="en-US" sz="1400" b="0" i="0" u="none" strike="noStrike" baseline="0" dirty="0" smtClean="0">
                          <a:solidFill>
                            <a:srgbClr val="000000"/>
                          </a:solidFill>
                          <a:effectLst/>
                          <a:latin typeface="Calibri" charset="0"/>
                        </a:rPr>
                        <a:t> not be on</a:t>
                      </a:r>
                      <a:endParaRPr lang="en-US" sz="1400" b="0" i="0" u="none" strike="noStrike" dirty="0">
                        <a:solidFill>
                          <a:srgbClr val="000000"/>
                        </a:solidFill>
                        <a:effectLst/>
                        <a:latin typeface="Calibri" charset="0"/>
                      </a:endParaRP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1" u="none" strike="noStrike" dirty="0" smtClean="0">
                          <a:solidFill>
                            <a:srgbClr val="000000"/>
                          </a:solidFill>
                          <a:effectLst/>
                          <a:latin typeface="Calibri" charset="0"/>
                        </a:rPr>
                        <a:t>9.805*</a:t>
                      </a:r>
                      <a:endParaRPr lang="en-US" sz="1800" b="0" i="1" u="none" strike="noStrike" dirty="0">
                        <a:solidFill>
                          <a:srgbClr val="000000"/>
                        </a:solidFill>
                        <a:effectLst/>
                        <a:latin typeface="Calibri" charset="0"/>
                      </a:endParaRP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1" u="none" strike="noStrike" dirty="0" smtClean="0">
                          <a:solidFill>
                            <a:srgbClr val="000000"/>
                          </a:solidFill>
                          <a:effectLst/>
                          <a:latin typeface="Calibri" charset="0"/>
                        </a:rPr>
                        <a:t>17.5*</a:t>
                      </a:r>
                      <a:endParaRPr lang="en-US" sz="1800" b="0" i="1" u="none" strike="noStrike" dirty="0">
                        <a:solidFill>
                          <a:srgbClr val="000000"/>
                        </a:solidFill>
                        <a:effectLst/>
                        <a:latin typeface="Calibri" charset="0"/>
                      </a:endParaRP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15.87</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8.95</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48.84</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9.73</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27.14</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14.55</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800" b="0" i="0" u="none" strike="noStrike">
                          <a:solidFill>
                            <a:srgbClr val="000000"/>
                          </a:solidFill>
                          <a:effectLst/>
                          <a:latin typeface="Calibri" charset="0"/>
                        </a:rPr>
                        <a:t>-</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800" b="0" i="0" u="none" strike="noStrike">
                          <a:solidFill>
                            <a:srgbClr val="000000"/>
                          </a:solidFill>
                          <a:effectLst/>
                          <a:latin typeface="Calibri" charset="0"/>
                        </a:rPr>
                        <a:t>-</a:t>
                      </a:r>
                    </a:p>
                  </a:txBody>
                  <a:tcPr marL="6801" marR="6801" marT="680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321358">
                <a:tc>
                  <a:txBody>
                    <a:bodyPr/>
                    <a:lstStyle/>
                    <a:p>
                      <a:pPr algn="r" fontAlgn="b"/>
                      <a:r>
                        <a:rPr lang="en-US" sz="1800" b="0" i="0" u="none" strike="noStrike">
                          <a:solidFill>
                            <a:srgbClr val="000000"/>
                          </a:solidFill>
                          <a:effectLst/>
                          <a:latin typeface="Calibri" charset="0"/>
                        </a:rPr>
                        <a:t>2358</a:t>
                      </a:r>
                    </a:p>
                  </a:txBody>
                  <a:tcPr marL="6801" marR="6801" marT="680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8.8</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13.7</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dirty="0" smtClean="0">
                          <a:solidFill>
                            <a:srgbClr val="000000"/>
                          </a:solidFill>
                          <a:effectLst/>
                          <a:latin typeface="Calibri" charset="0"/>
                        </a:rPr>
                        <a:t>30Hz</a:t>
                      </a:r>
                      <a:endParaRPr lang="en-US" sz="1800" b="0" i="0" u="none" strike="noStrike" dirty="0">
                        <a:solidFill>
                          <a:srgbClr val="000000"/>
                        </a:solidFill>
                        <a:effectLst/>
                        <a:latin typeface="Calibri" charset="0"/>
                      </a:endParaRP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400" b="0" i="0" u="none" strike="noStrike" dirty="0">
                          <a:solidFill>
                            <a:srgbClr val="000000"/>
                          </a:solidFill>
                          <a:effectLst/>
                          <a:latin typeface="Calibri" charset="0"/>
                        </a:rPr>
                        <a:t> </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1" u="none" strike="noStrike" dirty="0" smtClean="0">
                          <a:solidFill>
                            <a:srgbClr val="000000"/>
                          </a:solidFill>
                          <a:effectLst/>
                          <a:latin typeface="Calibri" charset="0"/>
                        </a:rPr>
                        <a:t>10.4*</a:t>
                      </a:r>
                      <a:endParaRPr lang="en-US" sz="1800" b="0" i="1" u="none" strike="noStrike" dirty="0">
                        <a:solidFill>
                          <a:srgbClr val="000000"/>
                        </a:solidFill>
                        <a:effectLst/>
                        <a:latin typeface="Calibri" charset="0"/>
                      </a:endParaRP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1" u="none" strike="noStrike" dirty="0" smtClean="0">
                          <a:solidFill>
                            <a:srgbClr val="000000"/>
                          </a:solidFill>
                          <a:effectLst/>
                          <a:latin typeface="Calibri" charset="0"/>
                        </a:rPr>
                        <a:t>34.55*</a:t>
                      </a:r>
                      <a:endParaRPr lang="en-US" sz="1800" b="0" i="1" u="none" strike="noStrike" dirty="0">
                        <a:solidFill>
                          <a:srgbClr val="000000"/>
                        </a:solidFill>
                        <a:effectLst/>
                        <a:latin typeface="Calibri" charset="0"/>
                      </a:endParaRP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10.4</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13.27</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30.96</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13.34</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15.47</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43.87</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800" b="0" i="0" u="none" strike="noStrike">
                          <a:solidFill>
                            <a:srgbClr val="000000"/>
                          </a:solidFill>
                          <a:effectLst/>
                          <a:latin typeface="Calibri" charset="0"/>
                        </a:rPr>
                        <a:t>-</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800" b="0" i="0" u="none" strike="noStrike">
                          <a:solidFill>
                            <a:srgbClr val="000000"/>
                          </a:solidFill>
                          <a:effectLst/>
                          <a:latin typeface="Calibri" charset="0"/>
                        </a:rPr>
                        <a:t>-</a:t>
                      </a:r>
                    </a:p>
                  </a:txBody>
                  <a:tcPr marL="6801" marR="6801" marT="680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321358">
                <a:tc>
                  <a:txBody>
                    <a:bodyPr/>
                    <a:lstStyle/>
                    <a:p>
                      <a:pPr algn="r" fontAlgn="b"/>
                      <a:r>
                        <a:rPr lang="en-US" sz="1800" b="0" i="0" u="none" strike="noStrike" dirty="0">
                          <a:solidFill>
                            <a:srgbClr val="000000"/>
                          </a:solidFill>
                          <a:effectLst/>
                          <a:latin typeface="Calibri" charset="0"/>
                        </a:rPr>
                        <a:t>2494</a:t>
                      </a:r>
                    </a:p>
                  </a:txBody>
                  <a:tcPr marL="6801" marR="6801" marT="680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8.8</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45</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dirty="0" smtClean="0">
                          <a:solidFill>
                            <a:srgbClr val="000000"/>
                          </a:solidFill>
                          <a:effectLst/>
                          <a:latin typeface="Calibri" charset="0"/>
                        </a:rPr>
                        <a:t>30Hz</a:t>
                      </a:r>
                      <a:endParaRPr lang="en-US" sz="1800" b="0" i="0" u="none" strike="noStrike" dirty="0">
                        <a:solidFill>
                          <a:srgbClr val="000000"/>
                        </a:solidFill>
                        <a:effectLst/>
                        <a:latin typeface="Calibri" charset="0"/>
                      </a:endParaRP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400" b="0" i="0" u="none" strike="noStrike" dirty="0">
                          <a:solidFill>
                            <a:srgbClr val="000000"/>
                          </a:solidFill>
                          <a:effectLst/>
                          <a:latin typeface="Calibri" charset="0"/>
                        </a:rPr>
                        <a:t> </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1" u="none" strike="noStrike" dirty="0" smtClean="0">
                          <a:solidFill>
                            <a:srgbClr val="000000"/>
                          </a:solidFill>
                          <a:effectLst/>
                          <a:latin typeface="Calibri" charset="0"/>
                        </a:rPr>
                        <a:t>11.17*</a:t>
                      </a:r>
                      <a:endParaRPr lang="en-US" sz="1800" b="0" i="1" u="none" strike="noStrike" dirty="0">
                        <a:solidFill>
                          <a:srgbClr val="000000"/>
                        </a:solidFill>
                        <a:effectLst/>
                        <a:latin typeface="Calibri" charset="0"/>
                      </a:endParaRP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1" u="none" strike="noStrike" dirty="0" smtClean="0">
                          <a:solidFill>
                            <a:srgbClr val="000000"/>
                          </a:solidFill>
                          <a:effectLst/>
                          <a:latin typeface="Calibri" charset="0"/>
                        </a:rPr>
                        <a:t>24.41*</a:t>
                      </a:r>
                      <a:endParaRPr lang="en-US" sz="1800" b="0" i="1" u="none" strike="noStrike" dirty="0">
                        <a:solidFill>
                          <a:srgbClr val="000000"/>
                        </a:solidFill>
                        <a:effectLst/>
                        <a:latin typeface="Calibri" charset="0"/>
                      </a:endParaRP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dirty="0">
                          <a:solidFill>
                            <a:srgbClr val="000000"/>
                          </a:solidFill>
                          <a:effectLst/>
                          <a:latin typeface="Calibri" charset="0"/>
                        </a:rPr>
                        <a:t>11.05</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13.31</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23.34</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7.32</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12.27</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10.15</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4.96</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dirty="0">
                          <a:solidFill>
                            <a:srgbClr val="000000"/>
                          </a:solidFill>
                          <a:effectLst/>
                          <a:latin typeface="Calibri" charset="0"/>
                        </a:rPr>
                        <a:t>8.55</a:t>
                      </a:r>
                    </a:p>
                  </a:txBody>
                  <a:tcPr marL="6801" marR="6801" marT="680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321358">
                <a:tc>
                  <a:txBody>
                    <a:bodyPr/>
                    <a:lstStyle/>
                    <a:p>
                      <a:pPr algn="r" fontAlgn="b"/>
                      <a:r>
                        <a:rPr lang="en-US" sz="1800" b="0" i="0" u="none" strike="noStrike" dirty="0">
                          <a:solidFill>
                            <a:srgbClr val="000000"/>
                          </a:solidFill>
                          <a:effectLst/>
                          <a:latin typeface="Calibri" charset="0"/>
                        </a:rPr>
                        <a:t>2488</a:t>
                      </a:r>
                    </a:p>
                  </a:txBody>
                  <a:tcPr marL="6801" marR="6801" marT="680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8.8</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60</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dirty="0" smtClean="0">
                          <a:solidFill>
                            <a:srgbClr val="000000"/>
                          </a:solidFill>
                          <a:effectLst/>
                          <a:latin typeface="Calibri" charset="0"/>
                        </a:rPr>
                        <a:t>30Hz</a:t>
                      </a:r>
                      <a:endParaRPr lang="en-US" sz="1800" b="0" i="0" u="none" strike="noStrike" dirty="0">
                        <a:solidFill>
                          <a:srgbClr val="000000"/>
                        </a:solidFill>
                        <a:effectLst/>
                        <a:latin typeface="Calibri" charset="0"/>
                      </a:endParaRP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400" b="0" i="0" u="none" strike="noStrike" dirty="0">
                          <a:solidFill>
                            <a:srgbClr val="000000"/>
                          </a:solidFill>
                          <a:effectLst/>
                          <a:latin typeface="Calibri" charset="0"/>
                        </a:rPr>
                        <a:t> </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1" u="none" strike="noStrike" dirty="0" smtClean="0">
                          <a:solidFill>
                            <a:srgbClr val="000000"/>
                          </a:solidFill>
                          <a:effectLst/>
                          <a:latin typeface="Calibri" charset="0"/>
                        </a:rPr>
                        <a:t>7.22*</a:t>
                      </a:r>
                      <a:endParaRPr lang="en-US" sz="1800" b="0" i="1" u="none" strike="noStrike" dirty="0">
                        <a:solidFill>
                          <a:srgbClr val="000000"/>
                        </a:solidFill>
                        <a:effectLst/>
                        <a:latin typeface="Calibri" charset="0"/>
                      </a:endParaRP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1" u="none" strike="noStrike" dirty="0" smtClean="0">
                          <a:solidFill>
                            <a:srgbClr val="000000"/>
                          </a:solidFill>
                          <a:effectLst/>
                          <a:latin typeface="Calibri" charset="0"/>
                        </a:rPr>
                        <a:t>23.48*</a:t>
                      </a:r>
                      <a:endParaRPr lang="en-US" sz="1800" b="0" i="1" u="none" strike="noStrike" dirty="0">
                        <a:solidFill>
                          <a:srgbClr val="000000"/>
                        </a:solidFill>
                        <a:effectLst/>
                        <a:latin typeface="Calibri" charset="0"/>
                      </a:endParaRP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1" u="none" strike="noStrike" dirty="0" smtClean="0">
                          <a:solidFill>
                            <a:srgbClr val="000000"/>
                          </a:solidFill>
                          <a:effectLst/>
                          <a:latin typeface="Calibri" charset="0"/>
                        </a:rPr>
                        <a:t>10.27*</a:t>
                      </a:r>
                      <a:endParaRPr lang="en-US" sz="1800" b="0" i="1" u="none" strike="noStrike" dirty="0">
                        <a:solidFill>
                          <a:srgbClr val="000000"/>
                        </a:solidFill>
                        <a:effectLst/>
                        <a:latin typeface="Calibri" charset="0"/>
                      </a:endParaRP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1" u="none" strike="noStrike" dirty="0" smtClean="0">
                          <a:solidFill>
                            <a:srgbClr val="000000"/>
                          </a:solidFill>
                          <a:effectLst/>
                          <a:latin typeface="Calibri" charset="0"/>
                        </a:rPr>
                        <a:t>28.27*</a:t>
                      </a:r>
                      <a:endParaRPr lang="en-US" sz="1800" b="0" i="1" u="none" strike="noStrike" dirty="0">
                        <a:solidFill>
                          <a:srgbClr val="000000"/>
                        </a:solidFill>
                        <a:effectLst/>
                        <a:latin typeface="Calibri" charset="0"/>
                      </a:endParaRP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21.06</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7.12</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11.26</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10.41</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6.51</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9.82</a:t>
                      </a:r>
                    </a:p>
                  </a:txBody>
                  <a:tcPr marL="6801" marR="6801" marT="680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321358">
                <a:tc>
                  <a:txBody>
                    <a:bodyPr/>
                    <a:lstStyle/>
                    <a:p>
                      <a:pPr algn="r" fontAlgn="b"/>
                      <a:r>
                        <a:rPr lang="en-US" sz="1800" b="0" i="0" u="none" strike="noStrike" dirty="0">
                          <a:solidFill>
                            <a:srgbClr val="000000"/>
                          </a:solidFill>
                          <a:effectLst/>
                          <a:latin typeface="Calibri" charset="0"/>
                        </a:rPr>
                        <a:t>2434</a:t>
                      </a:r>
                    </a:p>
                  </a:txBody>
                  <a:tcPr marL="6801" marR="6801" marT="680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11</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15</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dirty="0" smtClean="0">
                          <a:solidFill>
                            <a:srgbClr val="000000"/>
                          </a:solidFill>
                          <a:effectLst/>
                          <a:latin typeface="Calibri" charset="0"/>
                        </a:rPr>
                        <a:t>30Hz</a:t>
                      </a:r>
                      <a:endParaRPr lang="en-US" sz="1800" b="0" i="0" u="none" strike="noStrike" dirty="0">
                        <a:solidFill>
                          <a:srgbClr val="000000"/>
                        </a:solidFill>
                        <a:effectLst/>
                        <a:latin typeface="Calibri" charset="0"/>
                      </a:endParaRP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400" b="0" i="0" u="none" strike="noStrike" dirty="0">
                          <a:solidFill>
                            <a:srgbClr val="000000"/>
                          </a:solidFill>
                          <a:effectLst/>
                          <a:latin typeface="Calibri" charset="0"/>
                        </a:rPr>
                        <a:t> </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800" b="0" i="0" u="none" strike="noStrike">
                          <a:solidFill>
                            <a:srgbClr val="000000"/>
                          </a:solidFill>
                          <a:effectLst/>
                          <a:latin typeface="Calibri" charset="0"/>
                        </a:rPr>
                        <a:t>-</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800" b="0" i="0" u="none" strike="noStrike">
                          <a:solidFill>
                            <a:srgbClr val="000000"/>
                          </a:solidFill>
                          <a:effectLst/>
                          <a:latin typeface="Calibri" charset="0"/>
                        </a:rPr>
                        <a:t>-</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12.91</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10.03</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21.27</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9.76</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13.39</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21.99</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6.55</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6.97</a:t>
                      </a:r>
                    </a:p>
                  </a:txBody>
                  <a:tcPr marL="6801" marR="6801" marT="680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500484">
                <a:tc>
                  <a:txBody>
                    <a:bodyPr/>
                    <a:lstStyle/>
                    <a:p>
                      <a:pPr algn="r" fontAlgn="b"/>
                      <a:r>
                        <a:rPr lang="en-US" sz="1800" b="0" i="0" u="none" strike="noStrike" dirty="0">
                          <a:solidFill>
                            <a:srgbClr val="000000"/>
                          </a:solidFill>
                          <a:effectLst/>
                          <a:latin typeface="Calibri" charset="0"/>
                        </a:rPr>
                        <a:t>2434</a:t>
                      </a:r>
                    </a:p>
                  </a:txBody>
                  <a:tcPr marL="6801" marR="6801" marT="680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11</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dirty="0">
                          <a:solidFill>
                            <a:srgbClr val="000000"/>
                          </a:solidFill>
                          <a:effectLst/>
                          <a:latin typeface="Calibri" charset="0"/>
                        </a:rPr>
                        <a:t>15</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dirty="0" smtClean="0">
                          <a:solidFill>
                            <a:srgbClr val="000000"/>
                          </a:solidFill>
                          <a:effectLst/>
                          <a:latin typeface="Calibri" charset="0"/>
                        </a:rPr>
                        <a:t>120Hz</a:t>
                      </a:r>
                      <a:endParaRPr lang="en-US" sz="1800" b="0" i="0" u="none" strike="noStrike" dirty="0">
                        <a:solidFill>
                          <a:srgbClr val="000000"/>
                        </a:solidFill>
                        <a:effectLst/>
                        <a:latin typeface="Calibri" charset="0"/>
                      </a:endParaRP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400" b="0" i="0" u="none" strike="noStrike" dirty="0">
                          <a:solidFill>
                            <a:srgbClr val="000000"/>
                          </a:solidFill>
                          <a:effectLst/>
                          <a:latin typeface="Calibri" charset="0"/>
                        </a:rPr>
                        <a:t>1/2((b1-b2)/(b1+b2)+ (b4-b3)/(b3+b4</a:t>
                      </a:r>
                      <a:r>
                        <a:rPr lang="en-US" sz="1400" b="0" i="0" u="none" strike="noStrike" dirty="0" smtClean="0">
                          <a:solidFill>
                            <a:srgbClr val="000000"/>
                          </a:solidFill>
                          <a:effectLst/>
                          <a:latin typeface="Calibri" charset="0"/>
                        </a:rPr>
                        <a:t>))</a:t>
                      </a:r>
                      <a:r>
                        <a:rPr lang="en-US" sz="1400" b="0" i="0" u="none" strike="noStrike" baseline="0" dirty="0" smtClean="0">
                          <a:solidFill>
                            <a:srgbClr val="000000"/>
                          </a:solidFill>
                          <a:effectLst/>
                          <a:latin typeface="Calibri" charset="0"/>
                        </a:rPr>
                        <a:t> </a:t>
                      </a:r>
                      <a:r>
                        <a:rPr lang="en-US" sz="1400" b="0" i="0" u="none" strike="noStrike" dirty="0" smtClean="0">
                          <a:solidFill>
                            <a:srgbClr val="000000"/>
                          </a:solidFill>
                          <a:effectLst/>
                          <a:latin typeface="Calibri" charset="0"/>
                        </a:rPr>
                        <a:t> </a:t>
                      </a:r>
                      <a:r>
                        <a:rPr lang="en-US" sz="1400" b="0" i="0" u="none" strike="noStrike" dirty="0">
                          <a:solidFill>
                            <a:srgbClr val="000000"/>
                          </a:solidFill>
                          <a:effectLst/>
                          <a:latin typeface="Calibri" charset="0"/>
                        </a:rPr>
                        <a:t>(60Hz filtered out)</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800" b="0" i="0" u="none" strike="noStrike">
                          <a:solidFill>
                            <a:srgbClr val="000000"/>
                          </a:solidFill>
                          <a:effectLst/>
                          <a:latin typeface="Calibri" charset="0"/>
                        </a:rPr>
                        <a:t>-</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charset="0"/>
                        </a:rPr>
                        <a:t>-</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dirty="0">
                          <a:solidFill>
                            <a:schemeClr val="bg1"/>
                          </a:solidFill>
                          <a:effectLst/>
                          <a:latin typeface="Calibri" charset="0"/>
                        </a:rPr>
                        <a:t>10.45</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dirty="0">
                          <a:solidFill>
                            <a:schemeClr val="bg1"/>
                          </a:solidFill>
                          <a:effectLst/>
                          <a:latin typeface="Calibri" charset="0"/>
                        </a:rPr>
                        <a:t>10.81</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chemeClr val="bg1"/>
                          </a:solidFill>
                          <a:effectLst/>
                          <a:latin typeface="Calibri" charset="0"/>
                        </a:rPr>
                        <a:t>22.87</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dirty="0">
                          <a:solidFill>
                            <a:schemeClr val="bg1"/>
                          </a:solidFill>
                          <a:effectLst/>
                          <a:latin typeface="Calibri" charset="0"/>
                        </a:rPr>
                        <a:t>6.22</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dirty="0">
                          <a:solidFill>
                            <a:schemeClr val="bg1"/>
                          </a:solidFill>
                          <a:effectLst/>
                          <a:latin typeface="Calibri" charset="0"/>
                        </a:rPr>
                        <a:t>13.8</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dirty="0">
                          <a:solidFill>
                            <a:schemeClr val="bg1"/>
                          </a:solidFill>
                          <a:effectLst/>
                          <a:latin typeface="Calibri" charset="0"/>
                        </a:rPr>
                        <a:t>10.14</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dirty="0">
                          <a:solidFill>
                            <a:schemeClr val="bg1"/>
                          </a:solidFill>
                          <a:effectLst/>
                          <a:latin typeface="Calibri" charset="0"/>
                        </a:rPr>
                        <a:t>4.75</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dirty="0">
                          <a:solidFill>
                            <a:schemeClr val="bg1"/>
                          </a:solidFill>
                          <a:effectLst/>
                          <a:latin typeface="Calibri" charset="0"/>
                        </a:rPr>
                        <a:t>5.58</a:t>
                      </a:r>
                    </a:p>
                  </a:txBody>
                  <a:tcPr marL="6801" marR="6801" marT="680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447977">
                <a:tc>
                  <a:txBody>
                    <a:bodyPr/>
                    <a:lstStyle/>
                    <a:p>
                      <a:pPr algn="r" fontAlgn="b"/>
                      <a:r>
                        <a:rPr lang="en-US" sz="1800" b="0" i="0" u="none" strike="noStrike">
                          <a:solidFill>
                            <a:srgbClr val="000000"/>
                          </a:solidFill>
                          <a:effectLst/>
                          <a:latin typeface="Calibri" charset="0"/>
                        </a:rPr>
                        <a:t>2437</a:t>
                      </a:r>
                    </a:p>
                  </a:txBody>
                  <a:tcPr marL="6801" marR="6801" marT="680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11</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15</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dirty="0" smtClean="0">
                          <a:solidFill>
                            <a:srgbClr val="000000"/>
                          </a:solidFill>
                          <a:effectLst/>
                          <a:latin typeface="Calibri" charset="0"/>
                        </a:rPr>
                        <a:t>2370Hz</a:t>
                      </a:r>
                      <a:endParaRPr lang="en-US" sz="1800" b="0" i="0" u="none" strike="noStrike" dirty="0">
                        <a:solidFill>
                          <a:srgbClr val="000000"/>
                        </a:solidFill>
                        <a:effectLst/>
                        <a:latin typeface="Calibri" charset="0"/>
                      </a:endParaRP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fi-FI" sz="1400" b="0" i="0" u="none" strike="noStrike" dirty="0">
                          <a:solidFill>
                            <a:srgbClr val="000000"/>
                          </a:solidFill>
                          <a:effectLst/>
                          <a:latin typeface="Calibri" charset="0"/>
                        </a:rPr>
                        <a:t>(b1-b2)/(b1+b2), </a:t>
                      </a:r>
                      <a:r>
                        <a:rPr lang="fi-FI" sz="1400" b="0" i="0" u="none" strike="noStrike" dirty="0" err="1">
                          <a:solidFill>
                            <a:srgbClr val="000000"/>
                          </a:solidFill>
                          <a:effectLst/>
                          <a:latin typeface="Calibri" charset="0"/>
                        </a:rPr>
                        <a:t>pairsynch</a:t>
                      </a:r>
                      <a:r>
                        <a:rPr lang="fi-FI" sz="1400" b="0" i="0" u="none" strike="noStrike" dirty="0">
                          <a:solidFill>
                            <a:srgbClr val="000000"/>
                          </a:solidFill>
                          <a:effectLst/>
                          <a:latin typeface="Calibri" charset="0"/>
                        </a:rPr>
                        <a:t>=0</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800" b="0" i="0" u="none" strike="noStrike">
                          <a:solidFill>
                            <a:srgbClr val="000000"/>
                          </a:solidFill>
                          <a:effectLst/>
                          <a:latin typeface="Calibri" charset="0"/>
                        </a:rPr>
                        <a:t>-</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800" b="0" i="0" u="none" strike="noStrike">
                          <a:solidFill>
                            <a:srgbClr val="000000"/>
                          </a:solidFill>
                          <a:effectLst/>
                          <a:latin typeface="Calibri" charset="0"/>
                        </a:rPr>
                        <a:t>-</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26.98</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43.32</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25.6</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26.72</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17.98</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30.14</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6.32</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29.39</a:t>
                      </a:r>
                    </a:p>
                  </a:txBody>
                  <a:tcPr marL="6801" marR="6801" marT="680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541304">
                <a:tc>
                  <a:txBody>
                    <a:bodyPr/>
                    <a:lstStyle/>
                    <a:p>
                      <a:pPr algn="r" fontAlgn="b"/>
                      <a:r>
                        <a:rPr lang="en-US" sz="1800" b="0" i="0" u="none" strike="noStrike">
                          <a:solidFill>
                            <a:srgbClr val="000000"/>
                          </a:solidFill>
                          <a:effectLst/>
                          <a:latin typeface="Calibri" charset="0"/>
                        </a:rPr>
                        <a:t>2434</a:t>
                      </a:r>
                    </a:p>
                  </a:txBody>
                  <a:tcPr marL="6801" marR="6801" marT="680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11</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rgbClr val="000000"/>
                          </a:solidFill>
                          <a:effectLst/>
                          <a:latin typeface="Calibri" charset="0"/>
                        </a:rPr>
                        <a:t>15</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dirty="0" smtClean="0">
                          <a:solidFill>
                            <a:srgbClr val="000000"/>
                          </a:solidFill>
                          <a:effectLst/>
                          <a:latin typeface="Calibri" charset="0"/>
                        </a:rPr>
                        <a:t>120Hz</a:t>
                      </a:r>
                      <a:endParaRPr lang="en-US" sz="1800" b="0" i="0" u="none" strike="noStrike" dirty="0">
                        <a:solidFill>
                          <a:srgbClr val="000000"/>
                        </a:solidFill>
                        <a:effectLst/>
                        <a:latin typeface="Calibri" charset="0"/>
                      </a:endParaRP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fi-FI" sz="1400" b="0" i="0" u="none" strike="noStrike" dirty="0">
                          <a:solidFill>
                            <a:srgbClr val="000000"/>
                          </a:solidFill>
                          <a:effectLst/>
                          <a:latin typeface="Calibri" charset="0"/>
                        </a:rPr>
                        <a:t>(b1-b2)/(b1+b2) , </a:t>
                      </a:r>
                      <a:r>
                        <a:rPr lang="fi-FI" sz="1400" b="0" i="0" u="none" strike="noStrike" dirty="0" err="1">
                          <a:solidFill>
                            <a:srgbClr val="000000"/>
                          </a:solidFill>
                          <a:effectLst/>
                          <a:latin typeface="Calibri" charset="0"/>
                        </a:rPr>
                        <a:t>pairsynch</a:t>
                      </a:r>
                      <a:r>
                        <a:rPr lang="fi-FI" sz="1400" b="0" i="0" u="none" strike="noStrike" dirty="0">
                          <a:solidFill>
                            <a:srgbClr val="000000"/>
                          </a:solidFill>
                          <a:effectLst/>
                          <a:latin typeface="Calibri" charset="0"/>
                        </a:rPr>
                        <a:t>=0, (</a:t>
                      </a:r>
                      <a:r>
                        <a:rPr lang="fi-FI" sz="1400" b="0" i="0" u="none" strike="noStrike" dirty="0">
                          <a:solidFill>
                            <a:schemeClr val="tx2">
                              <a:lumMod val="75000"/>
                            </a:schemeClr>
                          </a:solidFill>
                          <a:effectLst/>
                          <a:latin typeface="Calibri" charset="0"/>
                        </a:rPr>
                        <a:t>60Hz </a:t>
                      </a:r>
                      <a:r>
                        <a:rPr lang="fi-FI" sz="1400" b="0" i="0" u="none" strike="noStrike" dirty="0" err="1">
                          <a:solidFill>
                            <a:schemeClr val="tx2">
                              <a:lumMod val="75000"/>
                            </a:schemeClr>
                          </a:solidFill>
                          <a:effectLst/>
                          <a:latin typeface="Calibri" charset="0"/>
                        </a:rPr>
                        <a:t>sensitive</a:t>
                      </a:r>
                      <a:r>
                        <a:rPr lang="fi-FI" sz="1400" b="0" i="0" u="none" strike="noStrike" dirty="0">
                          <a:solidFill>
                            <a:srgbClr val="000000"/>
                          </a:solidFill>
                          <a:effectLst/>
                          <a:latin typeface="Calibri" charset="0"/>
                        </a:rPr>
                        <a:t>)</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800" b="0" i="0" u="none" strike="noStrike">
                          <a:solidFill>
                            <a:srgbClr val="000000"/>
                          </a:solidFill>
                          <a:effectLst/>
                          <a:latin typeface="Calibri" charset="0"/>
                        </a:rPr>
                        <a:t>-</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charset="0"/>
                        </a:rPr>
                        <a:t>-</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dirty="0">
                          <a:solidFill>
                            <a:schemeClr val="tx2">
                              <a:lumMod val="75000"/>
                            </a:schemeClr>
                          </a:solidFill>
                          <a:effectLst/>
                          <a:latin typeface="Calibri" charset="0"/>
                        </a:rPr>
                        <a:t>18.66</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dirty="0">
                          <a:solidFill>
                            <a:schemeClr val="tx2">
                              <a:lumMod val="75000"/>
                            </a:schemeClr>
                          </a:solidFill>
                          <a:effectLst/>
                          <a:latin typeface="Calibri" charset="0"/>
                        </a:rPr>
                        <a:t>16.34</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chemeClr val="tx2">
                              <a:lumMod val="75000"/>
                            </a:schemeClr>
                          </a:solidFill>
                          <a:effectLst/>
                          <a:latin typeface="Calibri" charset="0"/>
                        </a:rPr>
                        <a:t>34.27</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dirty="0">
                          <a:solidFill>
                            <a:schemeClr val="tx2">
                              <a:lumMod val="75000"/>
                            </a:schemeClr>
                          </a:solidFill>
                          <a:effectLst/>
                          <a:latin typeface="Calibri" charset="0"/>
                        </a:rPr>
                        <a:t>36.33</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dirty="0">
                          <a:solidFill>
                            <a:schemeClr val="tx2">
                              <a:lumMod val="75000"/>
                            </a:schemeClr>
                          </a:solidFill>
                          <a:effectLst/>
                          <a:latin typeface="Calibri" charset="0"/>
                        </a:rPr>
                        <a:t>19.4</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a:solidFill>
                            <a:schemeClr val="tx2">
                              <a:lumMod val="75000"/>
                            </a:schemeClr>
                          </a:solidFill>
                          <a:effectLst/>
                          <a:latin typeface="Calibri" charset="0"/>
                        </a:rPr>
                        <a:t>66.9</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dirty="0">
                          <a:solidFill>
                            <a:schemeClr val="tx2">
                              <a:lumMod val="75000"/>
                            </a:schemeClr>
                          </a:solidFill>
                          <a:effectLst/>
                          <a:latin typeface="Calibri" charset="0"/>
                        </a:rPr>
                        <a:t>10.34</a:t>
                      </a:r>
                    </a:p>
                  </a:txBody>
                  <a:tcPr marL="6801" marR="6801" marT="6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800" b="0" i="0" u="none" strike="noStrike" dirty="0">
                          <a:solidFill>
                            <a:schemeClr val="tx2">
                              <a:lumMod val="75000"/>
                            </a:schemeClr>
                          </a:solidFill>
                          <a:effectLst/>
                          <a:latin typeface="Calibri" charset="0"/>
                        </a:rPr>
                        <a:t>15.07</a:t>
                      </a:r>
                    </a:p>
                  </a:txBody>
                  <a:tcPr marL="6801" marR="6801" marT="680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bl>
          </a:graphicData>
        </a:graphic>
      </p:graphicFrame>
      <p:sp>
        <p:nvSpPr>
          <p:cNvPr id="4" name="TextBox 3"/>
          <p:cNvSpPr txBox="1"/>
          <p:nvPr/>
        </p:nvSpPr>
        <p:spPr>
          <a:xfrm>
            <a:off x="6694715" y="6475663"/>
            <a:ext cx="5649686" cy="369332"/>
          </a:xfrm>
          <a:prstGeom prst="rect">
            <a:avLst/>
          </a:prstGeom>
          <a:noFill/>
        </p:spPr>
        <p:txBody>
          <a:bodyPr wrap="square" rtlCol="0">
            <a:spAutoFit/>
          </a:bodyPr>
          <a:lstStyle/>
          <a:p>
            <a:r>
              <a:rPr lang="en-US" dirty="0" smtClean="0"/>
              <a:t>*filtered: evt_bpm4ax[0]&lt;a</a:t>
            </a:r>
            <a:r>
              <a:rPr lang="en-US" smtClean="0"/>
              <a:t>&amp;&amp;evt_bpm4ax[1]&lt;a</a:t>
            </a:r>
            <a:endParaRPr lang="en-US"/>
          </a:p>
        </p:txBody>
      </p:sp>
    </p:spTree>
    <p:extLst>
      <p:ext uri="{BB962C8B-B14F-4D97-AF65-F5344CB8AC3E}">
        <p14:creationId xmlns:p14="http://schemas.microsoft.com/office/powerpoint/2010/main" val="186217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218809" y="-30743"/>
            <a:ext cx="9693442"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smtClean="0"/>
              <a:t>Beam position differences</a:t>
            </a:r>
            <a:endParaRPr lang="en-US" sz="3600" dirty="0"/>
          </a:p>
        </p:txBody>
      </p:sp>
      <p:graphicFrame>
        <p:nvGraphicFramePr>
          <p:cNvPr id="4" name="Chart 3"/>
          <p:cNvGraphicFramePr>
            <a:graphicFrameLocks/>
          </p:cNvGraphicFramePr>
          <p:nvPr>
            <p:extLst>
              <p:ext uri="{D42A27DB-BD31-4B8C-83A1-F6EECF244321}">
                <p14:modId xmlns:p14="http://schemas.microsoft.com/office/powerpoint/2010/main" val="880287859"/>
              </p:ext>
            </p:extLst>
          </p:nvPr>
        </p:nvGraphicFramePr>
        <p:xfrm>
          <a:off x="121800" y="1356878"/>
          <a:ext cx="5364600" cy="30422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1175974345"/>
              </p:ext>
            </p:extLst>
          </p:nvPr>
        </p:nvGraphicFramePr>
        <p:xfrm>
          <a:off x="121800" y="4588330"/>
          <a:ext cx="5364600" cy="20900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1041372108"/>
              </p:ext>
            </p:extLst>
          </p:nvPr>
        </p:nvGraphicFramePr>
        <p:xfrm>
          <a:off x="5946880" y="1356878"/>
          <a:ext cx="5965371" cy="30422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val="2069038495"/>
              </p:ext>
            </p:extLst>
          </p:nvPr>
        </p:nvGraphicFramePr>
        <p:xfrm>
          <a:off x="5946880" y="4588329"/>
          <a:ext cx="5965371" cy="2090055"/>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p:cNvSpPr/>
          <p:nvPr/>
        </p:nvSpPr>
        <p:spPr>
          <a:xfrm>
            <a:off x="2337400" y="892953"/>
            <a:ext cx="2377478" cy="369332"/>
          </a:xfrm>
          <a:prstGeom prst="rect">
            <a:avLst/>
          </a:prstGeom>
        </p:spPr>
        <p:txBody>
          <a:bodyPr wrap="square">
            <a:spAutoFit/>
          </a:bodyPr>
          <a:lstStyle/>
          <a:p>
            <a:pPr>
              <a:defRPr/>
            </a:pPr>
            <a:r>
              <a:rPr lang="en-US" b="1" smtClean="0"/>
              <a:t>1 pass</a:t>
            </a:r>
            <a:endParaRPr lang="en-US" b="1" dirty="0" smtClean="0"/>
          </a:p>
        </p:txBody>
      </p:sp>
      <p:sp>
        <p:nvSpPr>
          <p:cNvPr id="10" name="Rectangle 9"/>
          <p:cNvSpPr/>
          <p:nvPr/>
        </p:nvSpPr>
        <p:spPr>
          <a:xfrm>
            <a:off x="8515043" y="940250"/>
            <a:ext cx="2377478" cy="369332"/>
          </a:xfrm>
          <a:prstGeom prst="rect">
            <a:avLst/>
          </a:prstGeom>
        </p:spPr>
        <p:txBody>
          <a:bodyPr wrap="square">
            <a:spAutoFit/>
          </a:bodyPr>
          <a:lstStyle/>
          <a:p>
            <a:pPr>
              <a:defRPr/>
            </a:pPr>
            <a:r>
              <a:rPr lang="en-US" b="1"/>
              <a:t>4</a:t>
            </a:r>
            <a:r>
              <a:rPr lang="en-US" b="1" smtClean="0"/>
              <a:t> pass</a:t>
            </a:r>
            <a:endParaRPr lang="en-US" b="1" dirty="0" smtClean="0"/>
          </a:p>
        </p:txBody>
      </p:sp>
      <p:sp>
        <p:nvSpPr>
          <p:cNvPr id="12" name="Rectangle 11"/>
          <p:cNvSpPr/>
          <p:nvPr/>
        </p:nvSpPr>
        <p:spPr>
          <a:xfrm>
            <a:off x="304680" y="246622"/>
            <a:ext cx="3485924" cy="646331"/>
          </a:xfrm>
          <a:prstGeom prst="rect">
            <a:avLst/>
          </a:prstGeom>
        </p:spPr>
        <p:txBody>
          <a:bodyPr wrap="square">
            <a:spAutoFit/>
          </a:bodyPr>
          <a:lstStyle/>
          <a:p>
            <a:pPr>
              <a:defRPr/>
            </a:pPr>
            <a:r>
              <a:rPr lang="en-US" b="1" smtClean="0"/>
              <a:t>Not very dependent on number of passes</a:t>
            </a:r>
            <a:endParaRPr lang="en-US" b="1" dirty="0" smtClean="0"/>
          </a:p>
        </p:txBody>
      </p:sp>
    </p:spTree>
    <p:extLst>
      <p:ext uri="{BB962C8B-B14F-4D97-AF65-F5344CB8AC3E}">
        <p14:creationId xmlns:p14="http://schemas.microsoft.com/office/powerpoint/2010/main" val="1536327571"/>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Vapor Trail</Template>
  <TotalTime>5764</TotalTime>
  <Words>2449</Words>
  <Application>Microsoft Macintosh PowerPoint</Application>
  <PresentationFormat>Widescreen</PresentationFormat>
  <Paragraphs>731</Paragraphs>
  <Slides>32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Calibri</vt:lpstr>
      <vt:lpstr>Cambria Math</vt:lpstr>
      <vt:lpstr>Century Gothic</vt:lpstr>
      <vt:lpstr>Arial</vt:lpstr>
      <vt:lpstr>Vapor Trail</vt:lpstr>
      <vt:lpstr>PARITY BEAM STUDIES</vt:lpstr>
      <vt:lpstr>Beam charge asymmetry</vt:lpstr>
      <vt:lpstr>Beam Asymmetry widths</vt:lpstr>
      <vt:lpstr>Beam Asymmetry widths INjector</vt:lpstr>
      <vt:lpstr>Beam position differences   injector</vt:lpstr>
      <vt:lpstr>Beam position differences   injector</vt:lpstr>
      <vt:lpstr>PowerPoint Presentation</vt:lpstr>
      <vt:lpstr>PowerPoint Presentation</vt:lpstr>
      <vt:lpstr>PowerPoint Presentation</vt:lpstr>
      <vt:lpstr>PARITY QUALITY</vt:lpstr>
      <vt:lpstr>Monitor Tests</vt:lpstr>
      <vt:lpstr>PITA SCAN</vt:lpstr>
      <vt:lpstr>PITA SCAN</vt:lpstr>
      <vt:lpstr>BEAM Current monitors</vt:lpstr>
      <vt:lpstr>Digital bcms delay &amp; linearity</vt:lpstr>
      <vt:lpstr>Dbcm ‘slow’</vt:lpstr>
      <vt:lpstr>Dbcm no filter</vt:lpstr>
      <vt:lpstr>Dbcm no filter</vt:lpstr>
      <vt:lpstr>EVIDENCE leading up to bcm delay measurement</vt:lpstr>
      <vt:lpstr>BCM Resolution</vt:lpstr>
      <vt:lpstr>BCM 1MHz noise from SAMs  </vt:lpstr>
      <vt:lpstr>Bcm 1MHz resolution</vt:lpstr>
      <vt:lpstr>Bcm 1MHz resolution</vt:lpstr>
      <vt:lpstr>BCM 1MHz Resolution frequency</vt:lpstr>
      <vt:lpstr>SMALL ANGLE monitors</vt:lpstr>
      <vt:lpstr>SAM Asymmetry Widths</vt:lpstr>
      <vt:lpstr>SAM Linearity PITa scan</vt:lpstr>
      <vt:lpstr>PowerPoint Presentation</vt:lpstr>
      <vt:lpstr>SAM Linearity PITa scan</vt:lpstr>
      <vt:lpstr>SAM Linearity PITA SCAN</vt:lpstr>
      <vt:lpstr>Beam position monitors</vt:lpstr>
      <vt:lpstr>BPM Status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Caryn Palatchi</dc:creator>
  <cp:lastModifiedBy>Caryn Palatchi</cp:lastModifiedBy>
  <cp:revision>284</cp:revision>
  <dcterms:created xsi:type="dcterms:W3CDTF">2016-05-12T16:07:08Z</dcterms:created>
  <dcterms:modified xsi:type="dcterms:W3CDTF">2016-06-09T17:11:35Z</dcterms:modified>
</cp:coreProperties>
</file>