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urce\Desktop\Data\UCSB\UCSB%20Sample%20199%201st%20he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urce\Desktop\Data\UCSB\144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12266619701226E-2"/>
          <c:y val="3.634862100305021E-2"/>
          <c:w val="0.81515561732692443"/>
          <c:h val="0.68583759373690101"/>
        </c:manualLayout>
      </c:layout>
      <c:scatterChart>
        <c:scatterStyle val="lineMarker"/>
        <c:varyColors val="0"/>
        <c:ser>
          <c:idx val="0"/>
          <c:order val="0"/>
          <c:tx>
            <c:strRef>
              <c:f>'QE measurements'!$E$1</c:f>
              <c:strCache>
                <c:ptCount val="1"/>
                <c:pt idx="0">
                  <c:v>QE 199 heat 1 610 lp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'QE measurements'!$A$2:$A$20</c:f>
              <c:numCache>
                <c:formatCode>General</c:formatCode>
                <c:ptCount val="19"/>
                <c:pt idx="0">
                  <c:v>620</c:v>
                </c:pt>
                <c:pt idx="1">
                  <c:v>630</c:v>
                </c:pt>
                <c:pt idx="2">
                  <c:v>640</c:v>
                </c:pt>
                <c:pt idx="3">
                  <c:v>650</c:v>
                </c:pt>
                <c:pt idx="4">
                  <c:v>660</c:v>
                </c:pt>
                <c:pt idx="5">
                  <c:v>670</c:v>
                </c:pt>
                <c:pt idx="6">
                  <c:v>680</c:v>
                </c:pt>
                <c:pt idx="7">
                  <c:v>690</c:v>
                </c:pt>
                <c:pt idx="8">
                  <c:v>700</c:v>
                </c:pt>
                <c:pt idx="9">
                  <c:v>710</c:v>
                </c:pt>
                <c:pt idx="10">
                  <c:v>720</c:v>
                </c:pt>
                <c:pt idx="11">
                  <c:v>730</c:v>
                </c:pt>
                <c:pt idx="12">
                  <c:v>740</c:v>
                </c:pt>
                <c:pt idx="13">
                  <c:v>750</c:v>
                </c:pt>
                <c:pt idx="14">
                  <c:v>760</c:v>
                </c:pt>
                <c:pt idx="15">
                  <c:v>770</c:v>
                </c:pt>
                <c:pt idx="16">
                  <c:v>780</c:v>
                </c:pt>
                <c:pt idx="17">
                  <c:v>790</c:v>
                </c:pt>
                <c:pt idx="18">
                  <c:v>800</c:v>
                </c:pt>
              </c:numCache>
            </c:numRef>
          </c:xVal>
          <c:yVal>
            <c:numRef>
              <c:f>'QE measurements'!$E$2:$E$20</c:f>
              <c:numCache>
                <c:formatCode>General</c:formatCode>
                <c:ptCount val="19"/>
                <c:pt idx="0">
                  <c:v>7.2046103953019554</c:v>
                </c:pt>
                <c:pt idx="1">
                  <c:v>6.7556403789630979</c:v>
                </c:pt>
                <c:pt idx="2">
                  <c:v>6.2932854755983838</c:v>
                </c:pt>
                <c:pt idx="3">
                  <c:v>5.9109041338842667</c:v>
                </c:pt>
                <c:pt idx="4">
                  <c:v>5.4861975281573665</c:v>
                </c:pt>
                <c:pt idx="5">
                  <c:v>5.0667644373071345</c:v>
                </c:pt>
                <c:pt idx="6">
                  <c:v>4.4670730707584108</c:v>
                </c:pt>
                <c:pt idx="7">
                  <c:v>3.8085216727622662</c:v>
                </c:pt>
                <c:pt idx="8">
                  <c:v>2.1441478382749324</c:v>
                </c:pt>
                <c:pt idx="9">
                  <c:v>1.1995748040533607</c:v>
                </c:pt>
                <c:pt idx="10">
                  <c:v>0.98620106049824929</c:v>
                </c:pt>
                <c:pt idx="11">
                  <c:v>0.88417612711699656</c:v>
                </c:pt>
                <c:pt idx="12">
                  <c:v>0.806221626673154</c:v>
                </c:pt>
                <c:pt idx="13">
                  <c:v>0.72084078267129115</c:v>
                </c:pt>
                <c:pt idx="14">
                  <c:v>0.6099604346399552</c:v>
                </c:pt>
                <c:pt idx="15">
                  <c:v>0.44440559440559441</c:v>
                </c:pt>
                <c:pt idx="16">
                  <c:v>0.22478066328647284</c:v>
                </c:pt>
                <c:pt idx="17">
                  <c:v>0.11053155832163968</c:v>
                </c:pt>
                <c:pt idx="18">
                  <c:v>0.10780298447267593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46-4E1D-BD18-CB07520F3EF6}"/>
            </c:ext>
          </c:extLst>
        </c:ser>
        <c:ser>
          <c:idx val="1"/>
          <c:order val="1"/>
          <c:tx>
            <c:strRef>
              <c:f>'QE measurements'!$L$1</c:f>
              <c:strCache>
                <c:ptCount val="1"/>
                <c:pt idx="0">
                  <c:v>QE 199 heat 1 715 nm longpass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'QE measurements'!$H$2:$H$24</c:f>
              <c:numCache>
                <c:formatCode>General</c:formatCode>
                <c:ptCount val="23"/>
                <c:pt idx="0">
                  <c:v>715</c:v>
                </c:pt>
                <c:pt idx="1">
                  <c:v>720</c:v>
                </c:pt>
                <c:pt idx="2">
                  <c:v>725</c:v>
                </c:pt>
                <c:pt idx="3">
                  <c:v>730</c:v>
                </c:pt>
                <c:pt idx="4">
                  <c:v>735</c:v>
                </c:pt>
                <c:pt idx="5">
                  <c:v>740</c:v>
                </c:pt>
                <c:pt idx="6">
                  <c:v>745</c:v>
                </c:pt>
                <c:pt idx="7">
                  <c:v>750</c:v>
                </c:pt>
                <c:pt idx="8">
                  <c:v>755</c:v>
                </c:pt>
                <c:pt idx="9">
                  <c:v>760</c:v>
                </c:pt>
                <c:pt idx="10">
                  <c:v>765</c:v>
                </c:pt>
                <c:pt idx="11">
                  <c:v>770</c:v>
                </c:pt>
                <c:pt idx="12">
                  <c:v>775</c:v>
                </c:pt>
                <c:pt idx="13">
                  <c:v>780</c:v>
                </c:pt>
                <c:pt idx="14">
                  <c:v>785</c:v>
                </c:pt>
                <c:pt idx="15">
                  <c:v>790</c:v>
                </c:pt>
                <c:pt idx="16">
                  <c:v>795</c:v>
                </c:pt>
                <c:pt idx="17">
                  <c:v>800</c:v>
                </c:pt>
              </c:numCache>
            </c:numRef>
          </c:xVal>
          <c:yVal>
            <c:numRef>
              <c:f>'QE measurements'!$L$2:$L$28</c:f>
              <c:numCache>
                <c:formatCode>General</c:formatCode>
                <c:ptCount val="27"/>
                <c:pt idx="0">
                  <c:v>1.4827105881853637</c:v>
                </c:pt>
                <c:pt idx="1">
                  <c:v>1.3453504585187965</c:v>
                </c:pt>
                <c:pt idx="2">
                  <c:v>1.2523535718044447</c:v>
                </c:pt>
                <c:pt idx="3">
                  <c:v>1.1768793989408117</c:v>
                </c:pt>
                <c:pt idx="4">
                  <c:v>1.0984981095816013</c:v>
                </c:pt>
                <c:pt idx="5">
                  <c:v>1.0548000570820257</c:v>
                </c:pt>
                <c:pt idx="6">
                  <c:v>0.98585365698792982</c:v>
                </c:pt>
                <c:pt idx="7">
                  <c:v>0.92706287683031852</c:v>
                </c:pt>
                <c:pt idx="8">
                  <c:v>0.85016897714093709</c:v>
                </c:pt>
                <c:pt idx="9">
                  <c:v>0.77034878663999307</c:v>
                </c:pt>
                <c:pt idx="10">
                  <c:v>0.68754422002719229</c:v>
                </c:pt>
                <c:pt idx="11">
                  <c:v>0.57490567868620734</c:v>
                </c:pt>
                <c:pt idx="12">
                  <c:v>0.43881986087790836</c:v>
                </c:pt>
                <c:pt idx="13">
                  <c:v>0.29963093977123595</c:v>
                </c:pt>
                <c:pt idx="14">
                  <c:v>0.20738853503184718</c:v>
                </c:pt>
                <c:pt idx="15">
                  <c:v>0.14664300156683766</c:v>
                </c:pt>
                <c:pt idx="16">
                  <c:v>0.13367933971707555</c:v>
                </c:pt>
                <c:pt idx="17">
                  <c:v>0.14181481481481487</c:v>
                </c:pt>
                <c:pt idx="1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46-4E1D-BD18-CB07520F3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688528"/>
        <c:axId val="413695416"/>
      </c:scatterChart>
      <c:scatterChart>
        <c:scatterStyle val="lineMarker"/>
        <c:varyColors val="0"/>
        <c:ser>
          <c:idx val="2"/>
          <c:order val="2"/>
          <c:tx>
            <c:v>polarization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'polarization 199 heat 1'!$E$3:$E$47</c:f>
                <c:numCache>
                  <c:formatCode>General</c:formatCode>
                  <c:ptCount val="45"/>
                  <c:pt idx="0">
                    <c:v>0.86</c:v>
                  </c:pt>
                  <c:pt idx="1">
                    <c:v>1.1100000000000001</c:v>
                  </c:pt>
                  <c:pt idx="2">
                    <c:v>2.91</c:v>
                  </c:pt>
                  <c:pt idx="3">
                    <c:v>1.07</c:v>
                  </c:pt>
                  <c:pt idx="4">
                    <c:v>1.8</c:v>
                  </c:pt>
                  <c:pt idx="5">
                    <c:v>2.25</c:v>
                  </c:pt>
                </c:numCache>
              </c:numRef>
            </c:plus>
            <c:minus>
              <c:numRef>
                <c:f>'polarization 199 heat 1'!$E$3:$E$32</c:f>
                <c:numCache>
                  <c:formatCode>General</c:formatCode>
                  <c:ptCount val="30"/>
                  <c:pt idx="0">
                    <c:v>0.86</c:v>
                  </c:pt>
                  <c:pt idx="1">
                    <c:v>1.1100000000000001</c:v>
                  </c:pt>
                  <c:pt idx="2">
                    <c:v>2.91</c:v>
                  </c:pt>
                  <c:pt idx="3">
                    <c:v>1.07</c:v>
                  </c:pt>
                  <c:pt idx="4">
                    <c:v>1.8</c:v>
                  </c:pt>
                  <c:pt idx="5">
                    <c:v>2.25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'polarization 199 heat 1'!$C$3:$C$32</c:f>
              <c:numCache>
                <c:formatCode>General</c:formatCode>
                <c:ptCount val="30"/>
                <c:pt idx="0">
                  <c:v>765</c:v>
                </c:pt>
                <c:pt idx="1">
                  <c:v>770</c:v>
                </c:pt>
                <c:pt idx="2">
                  <c:v>775</c:v>
                </c:pt>
                <c:pt idx="3">
                  <c:v>760</c:v>
                </c:pt>
                <c:pt idx="4">
                  <c:v>785</c:v>
                </c:pt>
                <c:pt idx="5">
                  <c:v>780</c:v>
                </c:pt>
              </c:numCache>
            </c:numRef>
          </c:xVal>
          <c:yVal>
            <c:numRef>
              <c:f>'polarization 199 heat 1'!$D$3:$D$27</c:f>
              <c:numCache>
                <c:formatCode>General</c:formatCode>
                <c:ptCount val="25"/>
                <c:pt idx="0">
                  <c:v>78.959999999999994</c:v>
                </c:pt>
                <c:pt idx="1">
                  <c:v>81.66</c:v>
                </c:pt>
                <c:pt idx="2">
                  <c:v>84.93</c:v>
                </c:pt>
                <c:pt idx="3">
                  <c:v>74.58</c:v>
                </c:pt>
                <c:pt idx="4">
                  <c:v>85.48</c:v>
                </c:pt>
                <c:pt idx="5">
                  <c:v>90.17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F46-4E1D-BD18-CB07520F3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089232"/>
        <c:axId val="414087920"/>
      </c:scatterChart>
      <c:valAx>
        <c:axId val="413688528"/>
        <c:scaling>
          <c:orientation val="minMax"/>
          <c:min val="6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</a:t>
                </a:r>
                <a:r>
                  <a:rPr lang="en-US" baseline="0"/>
                  <a:t> (nm)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95416"/>
        <c:crosses val="autoZero"/>
        <c:crossBetween val="midCat"/>
      </c:valAx>
      <c:valAx>
        <c:axId val="4136954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QE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688528"/>
        <c:crosses val="autoZero"/>
        <c:crossBetween val="midCat"/>
      </c:valAx>
      <c:valAx>
        <c:axId val="414087920"/>
        <c:scaling>
          <c:orientation val="minMax"/>
          <c:max val="100"/>
          <c:min val="5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Polarization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89232"/>
        <c:crosses val="max"/>
        <c:crossBetween val="midCat"/>
      </c:valAx>
      <c:valAx>
        <c:axId val="414089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40879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1"/>
          <c:tx>
            <c:strRef>
              <c:f>'3rd heat'!$E$1</c:f>
              <c:strCache>
                <c:ptCount val="1"/>
                <c:pt idx="0">
                  <c:v>QE 3rd heat 715 longpass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6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'3rd heat'!$A$2:$A$20</c:f>
              <c:numCache>
                <c:formatCode>General</c:formatCode>
                <c:ptCount val="19"/>
                <c:pt idx="0">
                  <c:v>710</c:v>
                </c:pt>
                <c:pt idx="1">
                  <c:v>715</c:v>
                </c:pt>
                <c:pt idx="2">
                  <c:v>720</c:v>
                </c:pt>
                <c:pt idx="3">
                  <c:v>725</c:v>
                </c:pt>
                <c:pt idx="4">
                  <c:v>730</c:v>
                </c:pt>
                <c:pt idx="5">
                  <c:v>735</c:v>
                </c:pt>
                <c:pt idx="6">
                  <c:v>740</c:v>
                </c:pt>
                <c:pt idx="7">
                  <c:v>745</c:v>
                </c:pt>
                <c:pt idx="8">
                  <c:v>750</c:v>
                </c:pt>
                <c:pt idx="9">
                  <c:v>755</c:v>
                </c:pt>
                <c:pt idx="10">
                  <c:v>760</c:v>
                </c:pt>
                <c:pt idx="11">
                  <c:v>765</c:v>
                </c:pt>
                <c:pt idx="12">
                  <c:v>770</c:v>
                </c:pt>
                <c:pt idx="13">
                  <c:v>775</c:v>
                </c:pt>
                <c:pt idx="14">
                  <c:v>780</c:v>
                </c:pt>
                <c:pt idx="15">
                  <c:v>785</c:v>
                </c:pt>
                <c:pt idx="16">
                  <c:v>790</c:v>
                </c:pt>
                <c:pt idx="17">
                  <c:v>795</c:v>
                </c:pt>
                <c:pt idx="18">
                  <c:v>800</c:v>
                </c:pt>
              </c:numCache>
            </c:numRef>
          </c:xVal>
          <c:yVal>
            <c:numRef>
              <c:f>'3rd heat'!$E$2:$E$20</c:f>
              <c:numCache>
                <c:formatCode>General</c:formatCode>
                <c:ptCount val="19"/>
                <c:pt idx="0">
                  <c:v>1.2771560787237581</c:v>
                </c:pt>
                <c:pt idx="1">
                  <c:v>1.2035415898138166</c:v>
                </c:pt>
                <c:pt idx="2">
                  <c:v>1.115620241775481</c:v>
                </c:pt>
                <c:pt idx="3">
                  <c:v>1.0275945141831881</c:v>
                </c:pt>
                <c:pt idx="4">
                  <c:v>0.95272237714301578</c:v>
                </c:pt>
                <c:pt idx="5">
                  <c:v>0.89064424476722404</c:v>
                </c:pt>
                <c:pt idx="6">
                  <c:v>0.85213327506100423</c:v>
                </c:pt>
                <c:pt idx="7">
                  <c:v>0.74945191099590336</c:v>
                </c:pt>
                <c:pt idx="8">
                  <c:v>0.54954339128292118</c:v>
                </c:pt>
                <c:pt idx="9">
                  <c:v>0.3253924043697482</c:v>
                </c:pt>
                <c:pt idx="10">
                  <c:v>0.16063953161259059</c:v>
                </c:pt>
                <c:pt idx="11">
                  <c:v>7.2841855211597778E-2</c:v>
                </c:pt>
                <c:pt idx="12">
                  <c:v>3.1896381112423364E-2</c:v>
                </c:pt>
                <c:pt idx="13">
                  <c:v>1.5594764976958525E-2</c:v>
                </c:pt>
                <c:pt idx="14">
                  <c:v>8.5469670496252682E-3</c:v>
                </c:pt>
                <c:pt idx="15">
                  <c:v>5.6437908020503056E-3</c:v>
                </c:pt>
                <c:pt idx="16">
                  <c:v>4.1192886718707175E-3</c:v>
                </c:pt>
                <c:pt idx="17">
                  <c:v>3.5632130424551236E-3</c:v>
                </c:pt>
                <c:pt idx="18">
                  <c:v>3.2565958041523668E-3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FD-4764-960A-92C6E7EE11E7}"/>
            </c:ext>
          </c:extLst>
        </c:ser>
        <c:ser>
          <c:idx val="0"/>
          <c:order val="2"/>
          <c:tx>
            <c:strRef>
              <c:f>'2nd heat QE and Pol'!$E$1</c:f>
              <c:strCache>
                <c:ptCount val="1"/>
                <c:pt idx="0">
                  <c:v>QE 2nd heat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xVal>
            <c:numRef>
              <c:f>'2nd heat QE and Pol'!$A$2:$A$46</c:f>
              <c:numCache>
                <c:formatCode>General</c:formatCode>
                <c:ptCount val="45"/>
                <c:pt idx="0">
                  <c:v>610</c:v>
                </c:pt>
                <c:pt idx="1">
                  <c:v>615</c:v>
                </c:pt>
                <c:pt idx="2">
                  <c:v>620</c:v>
                </c:pt>
                <c:pt idx="3">
                  <c:v>625</c:v>
                </c:pt>
                <c:pt idx="4">
                  <c:v>630</c:v>
                </c:pt>
                <c:pt idx="5">
                  <c:v>635</c:v>
                </c:pt>
                <c:pt idx="6">
                  <c:v>640</c:v>
                </c:pt>
                <c:pt idx="7">
                  <c:v>645</c:v>
                </c:pt>
                <c:pt idx="8">
                  <c:v>650</c:v>
                </c:pt>
                <c:pt idx="9">
                  <c:v>655</c:v>
                </c:pt>
                <c:pt idx="10">
                  <c:v>660</c:v>
                </c:pt>
                <c:pt idx="11">
                  <c:v>665</c:v>
                </c:pt>
                <c:pt idx="12">
                  <c:v>670</c:v>
                </c:pt>
                <c:pt idx="13">
                  <c:v>675</c:v>
                </c:pt>
                <c:pt idx="14">
                  <c:v>680</c:v>
                </c:pt>
                <c:pt idx="15">
                  <c:v>685</c:v>
                </c:pt>
                <c:pt idx="16">
                  <c:v>690</c:v>
                </c:pt>
                <c:pt idx="17">
                  <c:v>695</c:v>
                </c:pt>
                <c:pt idx="18">
                  <c:v>700</c:v>
                </c:pt>
                <c:pt idx="19">
                  <c:v>705</c:v>
                </c:pt>
                <c:pt idx="20">
                  <c:v>710</c:v>
                </c:pt>
                <c:pt idx="21">
                  <c:v>715</c:v>
                </c:pt>
                <c:pt idx="22">
                  <c:v>720</c:v>
                </c:pt>
                <c:pt idx="23">
                  <c:v>725</c:v>
                </c:pt>
                <c:pt idx="24">
                  <c:v>730</c:v>
                </c:pt>
                <c:pt idx="25">
                  <c:v>735</c:v>
                </c:pt>
                <c:pt idx="26">
                  <c:v>740</c:v>
                </c:pt>
                <c:pt idx="27">
                  <c:v>745</c:v>
                </c:pt>
                <c:pt idx="28">
                  <c:v>750</c:v>
                </c:pt>
                <c:pt idx="29">
                  <c:v>750</c:v>
                </c:pt>
                <c:pt idx="30">
                  <c:v>750</c:v>
                </c:pt>
                <c:pt idx="31">
                  <c:v>755</c:v>
                </c:pt>
                <c:pt idx="32">
                  <c:v>755</c:v>
                </c:pt>
                <c:pt idx="33">
                  <c:v>760</c:v>
                </c:pt>
                <c:pt idx="34">
                  <c:v>765</c:v>
                </c:pt>
                <c:pt idx="35">
                  <c:v>770</c:v>
                </c:pt>
                <c:pt idx="36">
                  <c:v>775</c:v>
                </c:pt>
                <c:pt idx="37">
                  <c:v>780</c:v>
                </c:pt>
                <c:pt idx="38">
                  <c:v>780</c:v>
                </c:pt>
                <c:pt idx="39">
                  <c:v>780</c:v>
                </c:pt>
                <c:pt idx="40">
                  <c:v>780</c:v>
                </c:pt>
                <c:pt idx="41">
                  <c:v>785</c:v>
                </c:pt>
                <c:pt idx="42">
                  <c:v>790</c:v>
                </c:pt>
                <c:pt idx="43">
                  <c:v>795</c:v>
                </c:pt>
                <c:pt idx="44">
                  <c:v>800</c:v>
                </c:pt>
              </c:numCache>
            </c:numRef>
          </c:xVal>
          <c:yVal>
            <c:numRef>
              <c:f>'2nd heat QE and Pol'!$E$2:$E$46</c:f>
              <c:numCache>
                <c:formatCode>General</c:formatCode>
                <c:ptCount val="45"/>
                <c:pt idx="0">
                  <c:v>3.7006848628536231</c:v>
                </c:pt>
                <c:pt idx="1">
                  <c:v>3.5186186233532002</c:v>
                </c:pt>
                <c:pt idx="2">
                  <c:v>3.3808269891859544</c:v>
                </c:pt>
                <c:pt idx="3">
                  <c:v>3.2541108475307308</c:v>
                </c:pt>
                <c:pt idx="4">
                  <c:v>3.1287922043317726</c:v>
                </c:pt>
                <c:pt idx="5">
                  <c:v>2.9834894873282041</c:v>
                </c:pt>
                <c:pt idx="6">
                  <c:v>2.8385679657630969</c:v>
                </c:pt>
                <c:pt idx="7">
                  <c:v>2.6825357369266483</c:v>
                </c:pt>
                <c:pt idx="8">
                  <c:v>2.5575969094357123</c:v>
                </c:pt>
                <c:pt idx="9">
                  <c:v>2.4240476653833025</c:v>
                </c:pt>
                <c:pt idx="10">
                  <c:v>2.2918152153778193</c:v>
                </c:pt>
                <c:pt idx="11">
                  <c:v>2.1624232838528497</c:v>
                </c:pt>
                <c:pt idx="12">
                  <c:v>2.0212617054141293</c:v>
                </c:pt>
                <c:pt idx="13">
                  <c:v>1.8949298317530074</c:v>
                </c:pt>
                <c:pt idx="14">
                  <c:v>1.7674946313573845</c:v>
                </c:pt>
                <c:pt idx="15">
                  <c:v>1.652974253260636</c:v>
                </c:pt>
                <c:pt idx="16">
                  <c:v>1.5390811184736837</c:v>
                </c:pt>
                <c:pt idx="17">
                  <c:v>1.4421436252728159</c:v>
                </c:pt>
                <c:pt idx="18">
                  <c:v>1.3553236253093077</c:v>
                </c:pt>
                <c:pt idx="19">
                  <c:v>1.2840972820358454</c:v>
                </c:pt>
                <c:pt idx="20">
                  <c:v>1.2226673566316049</c:v>
                </c:pt>
                <c:pt idx="21">
                  <c:v>1.1593802437533727</c:v>
                </c:pt>
                <c:pt idx="22">
                  <c:v>1.0815802295567309</c:v>
                </c:pt>
                <c:pt idx="23">
                  <c:v>1.0039823710178051</c:v>
                </c:pt>
                <c:pt idx="24">
                  <c:v>0.9300857750403958</c:v>
                </c:pt>
                <c:pt idx="25">
                  <c:v>0.87154507950786209</c:v>
                </c:pt>
                <c:pt idx="26">
                  <c:v>0.82505638104257695</c:v>
                </c:pt>
                <c:pt idx="27">
                  <c:v>0.75531609256471532</c:v>
                </c:pt>
                <c:pt idx="29">
                  <c:v>0.61725547310004925</c:v>
                </c:pt>
                <c:pt idx="32">
                  <c:v>0.42448998631373347</c:v>
                </c:pt>
                <c:pt idx="33">
                  <c:v>0.22932497723464557</c:v>
                </c:pt>
                <c:pt idx="34">
                  <c:v>0.11004931257977087</c:v>
                </c:pt>
                <c:pt idx="35">
                  <c:v>4.9770211114748934E-2</c:v>
                </c:pt>
                <c:pt idx="36">
                  <c:v>2.5660982234293601E-2</c:v>
                </c:pt>
                <c:pt idx="37">
                  <c:v>1.1477112461586185E-2</c:v>
                </c:pt>
                <c:pt idx="41">
                  <c:v>9.873823869667276E-3</c:v>
                </c:pt>
                <c:pt idx="42">
                  <c:v>6.7616600916915884E-3</c:v>
                </c:pt>
                <c:pt idx="43">
                  <c:v>8.4748522334427614E-3</c:v>
                </c:pt>
                <c:pt idx="44">
                  <c:v>8.4724055980987586E-3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6FD-4764-960A-92C6E7EE11E7}"/>
            </c:ext>
          </c:extLst>
        </c:ser>
        <c:ser>
          <c:idx val="6"/>
          <c:order val="6"/>
          <c:tx>
            <c:v>1st heat QE</c:v>
          </c:tx>
          <c:spPr>
            <a:ln w="19050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'first heat'!$C$7</c:f>
              <c:numCache>
                <c:formatCode>General</c:formatCode>
                <c:ptCount val="1"/>
                <c:pt idx="0">
                  <c:v>773</c:v>
                </c:pt>
              </c:numCache>
            </c:numRef>
          </c:xVal>
          <c:yVal>
            <c:numRef>
              <c:f>'first heat'!$D$7</c:f>
              <c:numCache>
                <c:formatCode>General</c:formatCode>
                <c:ptCount val="1"/>
                <c:pt idx="0">
                  <c:v>2.7E-2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6FD-4764-960A-92C6E7E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598944"/>
        <c:axId val="681604848"/>
      </c:scatterChart>
      <c:scatterChart>
        <c:scatterStyle val="lineMarker"/>
        <c:varyColors val="0"/>
        <c:ser>
          <c:idx val="1"/>
          <c:order val="0"/>
          <c:tx>
            <c:v>2nd heat</c:v>
          </c:tx>
          <c:spPr>
            <a:ln w="25400">
              <a:noFill/>
            </a:ln>
          </c:spPr>
          <c:marker>
            <c:symbol val="circle"/>
            <c:size val="7"/>
            <c:spPr>
              <a:solidFill>
                <a:schemeClr val="accent5">
                  <a:lumMod val="40000"/>
                  <a:lumOff val="60000"/>
                  <a:alpha val="3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'weighted average of data set'!$H$6:$H$24</c:f>
                <c:numCache>
                  <c:formatCode>General</c:formatCode>
                  <c:ptCount val="19"/>
                  <c:pt idx="0">
                    <c:v>1.6</c:v>
                  </c:pt>
                  <c:pt idx="1">
                    <c:v>1.3</c:v>
                  </c:pt>
                  <c:pt idx="2">
                    <c:v>0.99</c:v>
                  </c:pt>
                  <c:pt idx="3">
                    <c:v>0.99</c:v>
                  </c:pt>
                  <c:pt idx="4">
                    <c:v>1.1200000000000001</c:v>
                  </c:pt>
                  <c:pt idx="5">
                    <c:v>1.08</c:v>
                  </c:pt>
                  <c:pt idx="6">
                    <c:v>1.41</c:v>
                  </c:pt>
                  <c:pt idx="7">
                    <c:v>1.1000000000000001</c:v>
                  </c:pt>
                  <c:pt idx="8">
                    <c:v>1.03</c:v>
                  </c:pt>
                  <c:pt idx="9">
                    <c:v>3.7</c:v>
                  </c:pt>
                  <c:pt idx="10">
                    <c:v>1.45</c:v>
                  </c:pt>
                  <c:pt idx="12">
                    <c:v>1.4</c:v>
                  </c:pt>
                  <c:pt idx="13">
                    <c:v>1.2</c:v>
                  </c:pt>
                  <c:pt idx="14">
                    <c:v>2</c:v>
                  </c:pt>
                  <c:pt idx="15">
                    <c:v>1.22</c:v>
                  </c:pt>
                  <c:pt idx="16">
                    <c:v>1.0900000000000001</c:v>
                  </c:pt>
                  <c:pt idx="17">
                    <c:v>0.76</c:v>
                  </c:pt>
                </c:numCache>
              </c:numRef>
            </c:plus>
            <c:minus>
              <c:numRef>
                <c:f>'weighted average of data set'!$H$6:$H$24</c:f>
                <c:numCache>
                  <c:formatCode>General</c:formatCode>
                  <c:ptCount val="19"/>
                  <c:pt idx="0">
                    <c:v>1.6</c:v>
                  </c:pt>
                  <c:pt idx="1">
                    <c:v>1.3</c:v>
                  </c:pt>
                  <c:pt idx="2">
                    <c:v>0.99</c:v>
                  </c:pt>
                  <c:pt idx="3">
                    <c:v>0.99</c:v>
                  </c:pt>
                  <c:pt idx="4">
                    <c:v>1.1200000000000001</c:v>
                  </c:pt>
                  <c:pt idx="5">
                    <c:v>1.08</c:v>
                  </c:pt>
                  <c:pt idx="6">
                    <c:v>1.41</c:v>
                  </c:pt>
                  <c:pt idx="7">
                    <c:v>1.1000000000000001</c:v>
                  </c:pt>
                  <c:pt idx="8">
                    <c:v>1.03</c:v>
                  </c:pt>
                  <c:pt idx="9">
                    <c:v>3.7</c:v>
                  </c:pt>
                  <c:pt idx="10">
                    <c:v>1.45</c:v>
                  </c:pt>
                  <c:pt idx="12">
                    <c:v>1.4</c:v>
                  </c:pt>
                  <c:pt idx="13">
                    <c:v>1.2</c:v>
                  </c:pt>
                  <c:pt idx="14">
                    <c:v>2</c:v>
                  </c:pt>
                  <c:pt idx="15">
                    <c:v>1.22</c:v>
                  </c:pt>
                  <c:pt idx="16">
                    <c:v>1.0900000000000001</c:v>
                  </c:pt>
                  <c:pt idx="17">
                    <c:v>0.76</c:v>
                  </c:pt>
                </c:numCache>
              </c:numRef>
            </c:minus>
          </c:errBars>
          <c:xVal>
            <c:numRef>
              <c:f>'weighted average of data set'!$E$6:$E$24</c:f>
              <c:numCache>
                <c:formatCode>General</c:formatCode>
                <c:ptCount val="19"/>
                <c:pt idx="0">
                  <c:v>740</c:v>
                </c:pt>
                <c:pt idx="1">
                  <c:v>745</c:v>
                </c:pt>
                <c:pt idx="2">
                  <c:v>750</c:v>
                </c:pt>
                <c:pt idx="3">
                  <c:v>755</c:v>
                </c:pt>
                <c:pt idx="4">
                  <c:v>760</c:v>
                </c:pt>
                <c:pt idx="5">
                  <c:v>760</c:v>
                </c:pt>
                <c:pt idx="6">
                  <c:v>765</c:v>
                </c:pt>
                <c:pt idx="7">
                  <c:v>765</c:v>
                </c:pt>
                <c:pt idx="8">
                  <c:v>770</c:v>
                </c:pt>
                <c:pt idx="9">
                  <c:v>770</c:v>
                </c:pt>
                <c:pt idx="10">
                  <c:v>775</c:v>
                </c:pt>
                <c:pt idx="11">
                  <c:v>775</c:v>
                </c:pt>
                <c:pt idx="12">
                  <c:v>780</c:v>
                </c:pt>
                <c:pt idx="13">
                  <c:v>780</c:v>
                </c:pt>
                <c:pt idx="14">
                  <c:v>780</c:v>
                </c:pt>
                <c:pt idx="15">
                  <c:v>780</c:v>
                </c:pt>
                <c:pt idx="16">
                  <c:v>780</c:v>
                </c:pt>
                <c:pt idx="17">
                  <c:v>780</c:v>
                </c:pt>
                <c:pt idx="18">
                  <c:v>780</c:v>
                </c:pt>
              </c:numCache>
            </c:numRef>
          </c:xVal>
          <c:yVal>
            <c:numRef>
              <c:f>'weighted average of data set'!$G$6:$G$24</c:f>
              <c:numCache>
                <c:formatCode>General</c:formatCode>
                <c:ptCount val="19"/>
                <c:pt idx="0">
                  <c:v>80.400000000000006</c:v>
                </c:pt>
                <c:pt idx="1">
                  <c:v>86.14</c:v>
                </c:pt>
                <c:pt idx="2">
                  <c:v>87.2</c:v>
                </c:pt>
                <c:pt idx="3">
                  <c:v>89.6</c:v>
                </c:pt>
                <c:pt idx="4">
                  <c:v>86.26</c:v>
                </c:pt>
                <c:pt idx="5">
                  <c:v>82.8</c:v>
                </c:pt>
                <c:pt idx="6">
                  <c:v>83.801299999999998</c:v>
                </c:pt>
                <c:pt idx="7">
                  <c:v>78.7</c:v>
                </c:pt>
                <c:pt idx="8">
                  <c:v>81.69</c:v>
                </c:pt>
                <c:pt idx="9">
                  <c:v>84</c:v>
                </c:pt>
                <c:pt idx="10">
                  <c:v>81.39</c:v>
                </c:pt>
                <c:pt idx="12">
                  <c:v>73.42</c:v>
                </c:pt>
                <c:pt idx="13">
                  <c:v>75.3</c:v>
                </c:pt>
                <c:pt idx="14">
                  <c:v>75.5</c:v>
                </c:pt>
                <c:pt idx="15">
                  <c:v>85.35</c:v>
                </c:pt>
                <c:pt idx="16">
                  <c:v>92.8</c:v>
                </c:pt>
                <c:pt idx="17">
                  <c:v>84.14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6FD-4764-960A-92C6E7EE11E7}"/>
            </c:ext>
          </c:extLst>
        </c:ser>
        <c:ser>
          <c:idx val="4"/>
          <c:order val="3"/>
          <c:tx>
            <c:v>pol 3rd heat</c:v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'3rd heat'!$L$2:$L$36</c:f>
                <c:numCache>
                  <c:formatCode>General</c:formatCode>
                  <c:ptCount val="35"/>
                  <c:pt idx="1">
                    <c:v>0.62</c:v>
                  </c:pt>
                  <c:pt idx="2">
                    <c:v>2.13</c:v>
                  </c:pt>
                  <c:pt idx="3">
                    <c:v>1.04</c:v>
                  </c:pt>
                  <c:pt idx="4">
                    <c:v>0.87</c:v>
                  </c:pt>
                  <c:pt idx="6">
                    <c:v>1.7</c:v>
                  </c:pt>
                  <c:pt idx="7">
                    <c:v>2.67</c:v>
                  </c:pt>
                  <c:pt idx="8">
                    <c:v>1.52</c:v>
                  </c:pt>
                  <c:pt idx="9">
                    <c:v>0.78</c:v>
                  </c:pt>
                  <c:pt idx="10">
                    <c:v>0.7</c:v>
                  </c:pt>
                  <c:pt idx="11">
                    <c:v>1.49</c:v>
                  </c:pt>
                  <c:pt idx="12">
                    <c:v>1</c:v>
                  </c:pt>
                </c:numCache>
              </c:numRef>
            </c:plus>
            <c:minus>
              <c:numRef>
                <c:f>'3rd heat'!$L$2:$L$50</c:f>
                <c:numCache>
                  <c:formatCode>General</c:formatCode>
                  <c:ptCount val="49"/>
                  <c:pt idx="1">
                    <c:v>0.62</c:v>
                  </c:pt>
                  <c:pt idx="2">
                    <c:v>2.13</c:v>
                  </c:pt>
                  <c:pt idx="3">
                    <c:v>1.04</c:v>
                  </c:pt>
                  <c:pt idx="4">
                    <c:v>0.87</c:v>
                  </c:pt>
                  <c:pt idx="6">
                    <c:v>1.7</c:v>
                  </c:pt>
                  <c:pt idx="7">
                    <c:v>2.67</c:v>
                  </c:pt>
                  <c:pt idx="8">
                    <c:v>1.52</c:v>
                  </c:pt>
                  <c:pt idx="9">
                    <c:v>0.78</c:v>
                  </c:pt>
                  <c:pt idx="10">
                    <c:v>0.7</c:v>
                  </c:pt>
                  <c:pt idx="11">
                    <c:v>1.49</c:v>
                  </c:pt>
                  <c:pt idx="12">
                    <c:v>1</c:v>
                  </c:pt>
                </c:numCache>
              </c:numRef>
            </c:minus>
          </c:errBars>
          <c:xVal>
            <c:numRef>
              <c:f>'3rd heat'!$J$2:$J$49</c:f>
              <c:numCache>
                <c:formatCode>General</c:formatCode>
                <c:ptCount val="48"/>
                <c:pt idx="0">
                  <c:v>740</c:v>
                </c:pt>
                <c:pt idx="1">
                  <c:v>740</c:v>
                </c:pt>
                <c:pt idx="2">
                  <c:v>745</c:v>
                </c:pt>
                <c:pt idx="3">
                  <c:v>750</c:v>
                </c:pt>
                <c:pt idx="4">
                  <c:v>755</c:v>
                </c:pt>
                <c:pt idx="5">
                  <c:v>760</c:v>
                </c:pt>
                <c:pt idx="6">
                  <c:v>760</c:v>
                </c:pt>
                <c:pt idx="7">
                  <c:v>765</c:v>
                </c:pt>
                <c:pt idx="8">
                  <c:v>770</c:v>
                </c:pt>
                <c:pt idx="9">
                  <c:v>745</c:v>
                </c:pt>
                <c:pt idx="10">
                  <c:v>740</c:v>
                </c:pt>
                <c:pt idx="11">
                  <c:v>735</c:v>
                </c:pt>
                <c:pt idx="12">
                  <c:v>730</c:v>
                </c:pt>
              </c:numCache>
            </c:numRef>
          </c:xVal>
          <c:yVal>
            <c:numRef>
              <c:f>'3rd heat'!$K$2:$K$37</c:f>
              <c:numCache>
                <c:formatCode>General</c:formatCode>
                <c:ptCount val="36"/>
                <c:pt idx="3">
                  <c:v>75.2</c:v>
                </c:pt>
                <c:pt idx="4">
                  <c:v>75.77</c:v>
                </c:pt>
                <c:pt idx="6">
                  <c:v>76.09</c:v>
                </c:pt>
                <c:pt idx="7">
                  <c:v>75.302999999999997</c:v>
                </c:pt>
                <c:pt idx="8">
                  <c:v>74</c:v>
                </c:pt>
                <c:pt idx="9">
                  <c:v>76</c:v>
                </c:pt>
                <c:pt idx="10">
                  <c:v>70.48</c:v>
                </c:pt>
                <c:pt idx="11">
                  <c:v>69.39</c:v>
                </c:pt>
                <c:pt idx="12">
                  <c:v>53.4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6FD-4764-960A-92C6E7EE11E7}"/>
            </c:ext>
          </c:extLst>
        </c:ser>
        <c:ser>
          <c:idx val="2"/>
          <c:order val="4"/>
          <c:tx>
            <c:v>avg 2nd heat</c:v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'weighted average of data set'!$L$6:$L$18</c:f>
                <c:numCache>
                  <c:formatCode>General</c:formatCode>
                  <c:ptCount val="13"/>
                  <c:pt idx="0">
                    <c:v>1.6</c:v>
                  </c:pt>
                  <c:pt idx="1">
                    <c:v>1.3</c:v>
                  </c:pt>
                  <c:pt idx="2">
                    <c:v>0.99</c:v>
                  </c:pt>
                  <c:pt idx="3">
                    <c:v>0.99</c:v>
                  </c:pt>
                  <c:pt idx="4">
                    <c:v>0.77743183905433988</c:v>
                  </c:pt>
                  <c:pt idx="6">
                    <c:v>0.86729287407821309</c:v>
                  </c:pt>
                  <c:pt idx="8">
                    <c:v>0.99226960732552349</c:v>
                  </c:pt>
                  <c:pt idx="10">
                    <c:v>1.2774419224833953</c:v>
                  </c:pt>
                  <c:pt idx="12">
                    <c:v>0.46067213435081034</c:v>
                  </c:pt>
                </c:numCache>
              </c:numRef>
            </c:plus>
            <c:minus>
              <c:numRef>
                <c:f>'weighted average of data set'!$L$6:$L$18</c:f>
                <c:numCache>
                  <c:formatCode>General</c:formatCode>
                  <c:ptCount val="13"/>
                  <c:pt idx="0">
                    <c:v>1.6</c:v>
                  </c:pt>
                  <c:pt idx="1">
                    <c:v>1.3</c:v>
                  </c:pt>
                  <c:pt idx="2">
                    <c:v>0.99</c:v>
                  </c:pt>
                  <c:pt idx="3">
                    <c:v>0.99</c:v>
                  </c:pt>
                  <c:pt idx="4">
                    <c:v>0.77743183905433988</c:v>
                  </c:pt>
                  <c:pt idx="6">
                    <c:v>0.86729287407821309</c:v>
                  </c:pt>
                  <c:pt idx="8">
                    <c:v>0.99226960732552349</c:v>
                  </c:pt>
                  <c:pt idx="10">
                    <c:v>1.2774419224833953</c:v>
                  </c:pt>
                  <c:pt idx="12">
                    <c:v>0.46067213435081034</c:v>
                  </c:pt>
                </c:numCache>
              </c:numRef>
            </c:minus>
          </c:errBars>
          <c:xVal>
            <c:numRef>
              <c:f>'weighted average of data set'!$E$6:$E$24</c:f>
              <c:numCache>
                <c:formatCode>General</c:formatCode>
                <c:ptCount val="19"/>
                <c:pt idx="0">
                  <c:v>740</c:v>
                </c:pt>
                <c:pt idx="1">
                  <c:v>745</c:v>
                </c:pt>
                <c:pt idx="2">
                  <c:v>750</c:v>
                </c:pt>
                <c:pt idx="3">
                  <c:v>755</c:v>
                </c:pt>
                <c:pt idx="4">
                  <c:v>760</c:v>
                </c:pt>
                <c:pt idx="5">
                  <c:v>760</c:v>
                </c:pt>
                <c:pt idx="6">
                  <c:v>765</c:v>
                </c:pt>
                <c:pt idx="7">
                  <c:v>765</c:v>
                </c:pt>
                <c:pt idx="8">
                  <c:v>770</c:v>
                </c:pt>
                <c:pt idx="9">
                  <c:v>770</c:v>
                </c:pt>
                <c:pt idx="10">
                  <c:v>775</c:v>
                </c:pt>
                <c:pt idx="11">
                  <c:v>775</c:v>
                </c:pt>
                <c:pt idx="12">
                  <c:v>780</c:v>
                </c:pt>
                <c:pt idx="13">
                  <c:v>780</c:v>
                </c:pt>
                <c:pt idx="14">
                  <c:v>780</c:v>
                </c:pt>
                <c:pt idx="15">
                  <c:v>780</c:v>
                </c:pt>
                <c:pt idx="16">
                  <c:v>780</c:v>
                </c:pt>
                <c:pt idx="17">
                  <c:v>780</c:v>
                </c:pt>
                <c:pt idx="18">
                  <c:v>780</c:v>
                </c:pt>
              </c:numCache>
            </c:numRef>
          </c:xVal>
          <c:yVal>
            <c:numRef>
              <c:f>'weighted average of data set'!$K$6:$K$24</c:f>
              <c:numCache>
                <c:formatCode>General</c:formatCode>
                <c:ptCount val="19"/>
                <c:pt idx="0">
                  <c:v>80.400000000000006</c:v>
                </c:pt>
                <c:pt idx="1">
                  <c:v>86.14</c:v>
                </c:pt>
                <c:pt idx="2">
                  <c:v>87.2</c:v>
                </c:pt>
                <c:pt idx="3">
                  <c:v>89.6</c:v>
                </c:pt>
                <c:pt idx="4">
                  <c:v>84.46711169861203</c:v>
                </c:pt>
                <c:pt idx="6">
                  <c:v>80.630075044557699</c:v>
                </c:pt>
                <c:pt idx="8">
                  <c:v>81.856137591604593</c:v>
                </c:pt>
                <c:pt idx="10">
                  <c:v>80.720692041522483</c:v>
                </c:pt>
                <c:pt idx="12">
                  <c:v>82.86879425002877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6FD-4764-960A-92C6E7EE11E7}"/>
            </c:ext>
          </c:extLst>
        </c:ser>
        <c:ser>
          <c:idx val="5"/>
          <c:order val="5"/>
          <c:tx>
            <c:v>first run</c:v>
          </c:tx>
          <c:spPr>
            <a:ln w="19050">
              <a:noFill/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'first heat'!$E$3</c:f>
                <c:numCache>
                  <c:formatCode>General</c:formatCode>
                  <c:ptCount val="1"/>
                  <c:pt idx="0">
                    <c:v>10.3</c:v>
                  </c:pt>
                </c:numCache>
              </c:numRef>
            </c:plus>
            <c:minus>
              <c:numRef>
                <c:f>'first heat'!$E$3</c:f>
                <c:numCache>
                  <c:formatCode>General</c:formatCode>
                  <c:ptCount val="1"/>
                  <c:pt idx="0">
                    <c:v>10.3</c:v>
                  </c:pt>
                </c:numCache>
              </c:numRef>
            </c:minus>
          </c:errBars>
          <c:xVal>
            <c:numRef>
              <c:f>'first heat'!$C$3</c:f>
              <c:numCache>
                <c:formatCode>General</c:formatCode>
                <c:ptCount val="1"/>
                <c:pt idx="0">
                  <c:v>773</c:v>
                </c:pt>
              </c:numCache>
            </c:numRef>
          </c:xVal>
          <c:yVal>
            <c:numRef>
              <c:f>'first heat'!$D$3</c:f>
              <c:numCache>
                <c:formatCode>General</c:formatCode>
                <c:ptCount val="1"/>
                <c:pt idx="0">
                  <c:v>79.78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6FD-4764-960A-92C6E7E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442536"/>
        <c:axId val="553439912"/>
      </c:scatterChart>
      <c:valAx>
        <c:axId val="681598944"/>
        <c:scaling>
          <c:orientation val="minMax"/>
          <c:min val="7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 (nm)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604848"/>
        <c:crossesAt val="1.0000000000000002E-3"/>
        <c:crossBetween val="midCat"/>
      </c:valAx>
      <c:valAx>
        <c:axId val="681604848"/>
        <c:scaling>
          <c:orientation val="minMax"/>
          <c:max val="1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QE(%)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98944"/>
        <c:crosses val="autoZero"/>
        <c:crossBetween val="midCat"/>
        <c:majorUnit val="0.25"/>
      </c:valAx>
      <c:valAx>
        <c:axId val="553439912"/>
        <c:scaling>
          <c:orientation val="minMax"/>
          <c:max val="100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Polarization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442536"/>
        <c:crosses val="max"/>
        <c:crossBetween val="midCat"/>
      </c:valAx>
      <c:valAx>
        <c:axId val="553442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3439912"/>
        <c:crosses val="autoZero"/>
        <c:crossBetween val="midCat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3.10177601362755E-2"/>
          <c:y val="0.88927065929759308"/>
          <c:w val="0.95273825770626031"/>
          <c:h val="9.0048602448903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7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5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1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5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6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379B-6CB5-49FC-A919-BD10DDC495D9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0284-CBD9-47BD-B783-1E0FC768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UCSB Photocathode tests in </a:t>
            </a:r>
            <a:r>
              <a:rPr lang="en-US" dirty="0" err="1" smtClean="0"/>
              <a:t>MicroMott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Marcy Stutzman</a:t>
            </a:r>
          </a:p>
          <a:p>
            <a:r>
              <a:rPr lang="en-US" dirty="0" smtClean="0"/>
              <a:t>14 December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0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MicroMott</a:t>
            </a:r>
            <a:r>
              <a:rPr lang="en-US" dirty="0" smtClean="0"/>
              <a:t> functional again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778" y="1825625"/>
            <a:ext cx="3829498" cy="435133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Root cause: </a:t>
            </a:r>
          </a:p>
          <a:p>
            <a:r>
              <a:rPr lang="en-US" dirty="0" smtClean="0"/>
              <a:t>Metallization on CEM changed</a:t>
            </a:r>
          </a:p>
          <a:p>
            <a:r>
              <a:rPr lang="en-US" dirty="0" smtClean="0"/>
              <a:t>Existing design puts HV at or nearly touching support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1898355">
            <a:off x="9321800" y="4343400"/>
            <a:ext cx="939800" cy="812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22028" y="4470400"/>
            <a:ext cx="1577571" cy="78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44825" y="4513810"/>
            <a:ext cx="207818" cy="2193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274232" y="4530436"/>
            <a:ext cx="207818" cy="2193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37015" y="4470400"/>
            <a:ext cx="190487" cy="78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27502" y="4470400"/>
            <a:ext cx="103909" cy="787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2073" y="4813067"/>
            <a:ext cx="408970" cy="11453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65570" y="5257800"/>
            <a:ext cx="2197401" cy="32835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95271" y="4330932"/>
            <a:ext cx="268966" cy="12552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77345" y="5893724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Mechanical support</a:t>
            </a:r>
          </a:p>
          <a:p>
            <a:r>
              <a:rPr lang="en-US" dirty="0" smtClean="0"/>
              <a:t>Biased 0-300V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633556" y="5527964"/>
            <a:ext cx="261715" cy="32650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94208" y="3951268"/>
            <a:ext cx="14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Collector: 3kV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13" idx="0"/>
          </p:cNvCxnSpPr>
          <p:nvPr/>
        </p:nvCxnSpPr>
        <p:spPr>
          <a:xfrm>
            <a:off x="7187887" y="4135934"/>
            <a:ext cx="248671" cy="67713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30946" y="3754227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Back: 3kV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2"/>
            <a:endCxn id="12" idx="0"/>
          </p:cNvCxnSpPr>
          <p:nvPr/>
        </p:nvCxnSpPr>
        <p:spPr>
          <a:xfrm>
            <a:off x="7876128" y="4123559"/>
            <a:ext cx="3329" cy="34684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860879" y="3884577"/>
            <a:ext cx="151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Front: Ground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234566" y="4167344"/>
            <a:ext cx="3329" cy="34684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rot="3600000">
            <a:off x="9722248" y="4234659"/>
            <a:ext cx="45719" cy="5864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8000000" flipH="1">
            <a:off x="9709277" y="4922076"/>
            <a:ext cx="45719" cy="5864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37015" y="5048881"/>
            <a:ext cx="515628" cy="4083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61439" y="5013939"/>
            <a:ext cx="801533" cy="26048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39263" y="5039153"/>
            <a:ext cx="198423" cy="208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010360" y="5036439"/>
            <a:ext cx="198423" cy="208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MicroMott</a:t>
            </a:r>
            <a:r>
              <a:rPr lang="en-US" dirty="0" smtClean="0"/>
              <a:t> functional again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778" y="1825625"/>
            <a:ext cx="3829498" cy="435133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Root cause: </a:t>
            </a:r>
          </a:p>
          <a:p>
            <a:r>
              <a:rPr lang="en-US" dirty="0" smtClean="0"/>
              <a:t>Metallization on CEM changed</a:t>
            </a:r>
          </a:p>
          <a:p>
            <a:r>
              <a:rPr lang="en-US" dirty="0" smtClean="0"/>
              <a:t>Existing design puts HV at or nearly touching support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1898355">
            <a:off x="9321800" y="4343400"/>
            <a:ext cx="939800" cy="812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22028" y="4470400"/>
            <a:ext cx="1577571" cy="78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44825" y="4513810"/>
            <a:ext cx="207818" cy="2193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274232" y="4530436"/>
            <a:ext cx="207818" cy="2193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37015" y="4470400"/>
            <a:ext cx="190487" cy="78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27502" y="4470400"/>
            <a:ext cx="103909" cy="787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2073" y="4813067"/>
            <a:ext cx="408970" cy="11453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65570" y="5257800"/>
            <a:ext cx="2197401" cy="32835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95271" y="4330932"/>
            <a:ext cx="268966" cy="12552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77345" y="5893724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Mechanical support</a:t>
            </a:r>
          </a:p>
          <a:p>
            <a:r>
              <a:rPr lang="en-US" dirty="0" smtClean="0"/>
              <a:t>Biased 0-300V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633556" y="5527964"/>
            <a:ext cx="261715" cy="32650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94208" y="3951268"/>
            <a:ext cx="14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Collector: 3kV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  <a:endCxn id="13" idx="0"/>
          </p:cNvCxnSpPr>
          <p:nvPr/>
        </p:nvCxnSpPr>
        <p:spPr>
          <a:xfrm>
            <a:off x="7187887" y="4135934"/>
            <a:ext cx="248671" cy="67713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30946" y="3754227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Back: 3kV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2"/>
            <a:endCxn id="12" idx="0"/>
          </p:cNvCxnSpPr>
          <p:nvPr/>
        </p:nvCxnSpPr>
        <p:spPr>
          <a:xfrm>
            <a:off x="7876128" y="4123559"/>
            <a:ext cx="3329" cy="34684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860879" y="3884577"/>
            <a:ext cx="151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Front: Ground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234566" y="4167344"/>
            <a:ext cx="3329" cy="34684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rot="3600000">
            <a:off x="9722248" y="4234659"/>
            <a:ext cx="45719" cy="5864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8000000" flipH="1">
            <a:off x="9709277" y="4922076"/>
            <a:ext cx="45719" cy="5864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37015" y="5048881"/>
            <a:ext cx="515628" cy="4083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61439" y="5013939"/>
            <a:ext cx="801533" cy="26048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39263" y="5039153"/>
            <a:ext cx="198423" cy="208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010360" y="5036439"/>
            <a:ext cx="198423" cy="2089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299582" y="4927598"/>
            <a:ext cx="144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area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6" idx="3"/>
          </p:cNvCxnSpPr>
          <p:nvPr/>
        </p:nvCxnSpPr>
        <p:spPr>
          <a:xfrm>
            <a:off x="5742285" y="5112264"/>
            <a:ext cx="1766101" cy="103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2791838" y="5036439"/>
            <a:ext cx="1477206" cy="856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61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660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UCSB cathode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9788" y="1269207"/>
            <a:ext cx="5157787" cy="8239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Sample 144</a:t>
            </a:r>
          </a:p>
          <a:p>
            <a:pPr lvl="1"/>
            <a:r>
              <a:rPr lang="en-US" dirty="0" err="1" smtClean="0"/>
              <a:t>InAlGaAs</a:t>
            </a:r>
            <a:r>
              <a:rPr lang="en-US" dirty="0" smtClean="0"/>
              <a:t>/</a:t>
            </a:r>
            <a:r>
              <a:rPr lang="en-US" dirty="0" err="1" smtClean="0"/>
              <a:t>AlGaAs</a:t>
            </a:r>
            <a:r>
              <a:rPr lang="en-US" dirty="0" smtClean="0"/>
              <a:t> SSL</a:t>
            </a:r>
          </a:p>
          <a:p>
            <a:pPr lvl="1"/>
            <a:r>
              <a:rPr lang="en-US" dirty="0" smtClean="0"/>
              <a:t>Higher strain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269207"/>
            <a:ext cx="5183188" cy="8239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Sample 199: in progress</a:t>
            </a:r>
          </a:p>
          <a:p>
            <a:pPr lvl="1"/>
            <a:r>
              <a:rPr lang="en-US" dirty="0" err="1" smtClean="0"/>
              <a:t>InAlGaAs</a:t>
            </a:r>
            <a:r>
              <a:rPr lang="en-US" dirty="0" smtClean="0"/>
              <a:t>/</a:t>
            </a:r>
            <a:r>
              <a:rPr lang="en-US" dirty="0" err="1" smtClean="0"/>
              <a:t>AlGaAs</a:t>
            </a:r>
            <a:r>
              <a:rPr lang="en-US" dirty="0" smtClean="0"/>
              <a:t> SSL</a:t>
            </a:r>
          </a:p>
          <a:p>
            <a:pPr lvl="1"/>
            <a:r>
              <a:rPr lang="en-US" dirty="0" smtClean="0"/>
              <a:t>Standard strain, 505C growth temp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0662569"/>
              </p:ext>
            </p:extLst>
          </p:nvPr>
        </p:nvGraphicFramePr>
        <p:xfrm>
          <a:off x="6172200" y="2331194"/>
          <a:ext cx="5183188" cy="385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3026294"/>
              </p:ext>
            </p:extLst>
          </p:nvPr>
        </p:nvGraphicFramePr>
        <p:xfrm>
          <a:off x="839788" y="2188723"/>
          <a:ext cx="5157787" cy="400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27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448"/>
          </a:xfrm>
        </p:spPr>
        <p:txBody>
          <a:bodyPr/>
          <a:lstStyle/>
          <a:p>
            <a:r>
              <a:rPr lang="en-US" dirty="0" smtClean="0"/>
              <a:t>UCSB sample 1 (520C): 2022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6818" y="1866524"/>
            <a:ext cx="5276088" cy="4383107"/>
            <a:chOff x="6505320" y="1059129"/>
            <a:chExt cx="5276088" cy="4383107"/>
          </a:xfrm>
        </p:grpSpPr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id="{45489D2D-ACD8-EF84-DFF5-9D5EC4E486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320" y="1059129"/>
              <a:ext cx="5276088" cy="4383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9660EC6-73B9-6A76-C9EA-6E3DA0E20E95}"/>
                </a:ext>
              </a:extLst>
            </p:cNvPr>
            <p:cNvCxnSpPr/>
            <p:nvPr/>
          </p:nvCxnSpPr>
          <p:spPr>
            <a:xfrm>
              <a:off x="10517929" y="3198089"/>
              <a:ext cx="0" cy="182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152B74-AC89-CD57-5E44-6BDEA6C023E0}"/>
                </a:ext>
              </a:extLst>
            </p:cNvPr>
            <p:cNvCxnSpPr/>
            <p:nvPr/>
          </p:nvCxnSpPr>
          <p:spPr>
            <a:xfrm>
              <a:off x="10106859" y="3198089"/>
              <a:ext cx="0" cy="182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CBB78C-0C22-5EDE-72D2-FD7B3BDF7164}"/>
                </a:ext>
              </a:extLst>
            </p:cNvPr>
            <p:cNvCxnSpPr/>
            <p:nvPr/>
          </p:nvCxnSpPr>
          <p:spPr>
            <a:xfrm>
              <a:off x="9412752" y="3198089"/>
              <a:ext cx="0" cy="182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24E9A4-A00D-2825-2A7B-4374F00B68A4}"/>
                </a:ext>
              </a:extLst>
            </p:cNvPr>
            <p:cNvSpPr txBox="1"/>
            <p:nvPr/>
          </p:nvSpPr>
          <p:spPr>
            <a:xfrm>
              <a:off x="10276213" y="3322087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HH1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CD1FF4-564B-B5AD-6DDC-BE9BCA1F04E1}"/>
                </a:ext>
              </a:extLst>
            </p:cNvPr>
            <p:cNvSpPr txBox="1"/>
            <p:nvPr/>
          </p:nvSpPr>
          <p:spPr>
            <a:xfrm>
              <a:off x="9774720" y="3325609"/>
              <a:ext cx="675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LH1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B133908-9707-73C5-A031-63D214D81C77}"/>
                </a:ext>
              </a:extLst>
            </p:cNvPr>
            <p:cNvSpPr txBox="1"/>
            <p:nvPr/>
          </p:nvSpPr>
          <p:spPr>
            <a:xfrm>
              <a:off x="9124950" y="332315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HH2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6FC7621-B8B7-962B-5F16-757616477E2E}"/>
                </a:ext>
              </a:extLst>
            </p:cNvPr>
            <p:cNvCxnSpPr>
              <a:cxnSpLocks/>
            </p:cNvCxnSpPr>
            <p:nvPr/>
          </p:nvCxnSpPr>
          <p:spPr>
            <a:xfrm>
              <a:off x="10276213" y="2431137"/>
              <a:ext cx="754571" cy="0"/>
            </a:xfrm>
            <a:prstGeom prst="straightConnector1">
              <a:avLst/>
            </a:prstGeom>
            <a:ln w="57150">
              <a:solidFill>
                <a:srgbClr val="1E76B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90330"/>
              </p:ext>
            </p:extLst>
          </p:nvPr>
        </p:nvGraphicFramePr>
        <p:xfrm>
          <a:off x="6305853" y="2023172"/>
          <a:ext cx="54105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760">
                  <a:extLst>
                    <a:ext uri="{9D8B030D-6E8A-4147-A177-3AD203B41FA5}">
                      <a16:colId xmlns:a16="http://schemas.microsoft.com/office/drawing/2014/main" val="487428632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val="1682118451"/>
                    </a:ext>
                  </a:extLst>
                </a:gridCol>
                <a:gridCol w="1570476">
                  <a:extLst>
                    <a:ext uri="{9D8B030D-6E8A-4147-A177-3AD203B41FA5}">
                      <a16:colId xmlns:a16="http://schemas.microsoft.com/office/drawing/2014/main" val="1713963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Polarization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QE@max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54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1: 520C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2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2: 505C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4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3: high strain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48870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890478" y="4212455"/>
            <a:ext cx="41778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Polarimeter back in operation</a:t>
            </a:r>
          </a:p>
          <a:p>
            <a:r>
              <a:rPr lang="en-US" dirty="0" smtClean="0"/>
              <a:t>UCSB samples show 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 can add DBR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they get a good formula for </a:t>
            </a:r>
            <a:r>
              <a:rPr lang="en-US" dirty="0" err="1" smtClean="0"/>
              <a:t>InAlGaAs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easy to get commercial growers </a:t>
            </a:r>
            <a:br>
              <a:rPr lang="en-US" dirty="0" smtClean="0"/>
            </a:br>
            <a:r>
              <a:rPr lang="en-US" dirty="0" smtClean="0"/>
              <a:t>-- no Phosphorus residue</a:t>
            </a:r>
          </a:p>
        </p:txBody>
      </p:sp>
    </p:spTree>
    <p:extLst>
      <p:ext uri="{BB962C8B-B14F-4D97-AF65-F5344CB8AC3E}">
        <p14:creationId xmlns:p14="http://schemas.microsoft.com/office/powerpoint/2010/main" val="428465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UCSB Photocathode tests in MicroMott</vt:lpstr>
      <vt:lpstr>MicroMott functional again</vt:lpstr>
      <vt:lpstr>MicroMott functional again</vt:lpstr>
      <vt:lpstr>UCSB cathode results</vt:lpstr>
      <vt:lpstr>UCSB sample 1 (520C): 2022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UCSB Photocathode tests in MicroMott</dc:title>
  <dc:creator>Marcy Stutzman</dc:creator>
  <cp:lastModifiedBy>Marcy Stutzman</cp:lastModifiedBy>
  <cp:revision>4</cp:revision>
  <dcterms:created xsi:type="dcterms:W3CDTF">2023-12-13T19:47:17Z</dcterms:created>
  <dcterms:modified xsi:type="dcterms:W3CDTF">2023-12-13T20:20:36Z</dcterms:modified>
</cp:coreProperties>
</file>