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8" r:id="rId2"/>
  </p:sldIdLst>
  <p:sldSz cx="32918400" cy="43891200"/>
  <p:notesSz cx="7023100" cy="9309100"/>
  <p:defaultTex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824">
          <p15:clr>
            <a:srgbClr val="A4A3A4"/>
          </p15:clr>
        </p15:guide>
        <p15:guide id="2" pos="103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7029"/>
    <p:restoredTop sz="94716"/>
  </p:normalViewPr>
  <p:slideViewPr>
    <p:cSldViewPr snapToGrid="0" snapToObjects="1" showGuides="1">
      <p:cViewPr>
        <p:scale>
          <a:sx n="25" d="100"/>
          <a:sy n="25" d="100"/>
        </p:scale>
        <p:origin x="1651" y="-3274"/>
      </p:cViewPr>
      <p:guideLst>
        <p:guide orient="horz" pos="13824"/>
        <p:guide pos="1036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7071"/>
          </a:xfrm>
          <a:prstGeom prst="rect">
            <a:avLst/>
          </a:prstGeom>
        </p:spPr>
        <p:txBody>
          <a:bodyPr vert="horz" lIns="93317" tIns="46659" rIns="93317" bIns="46659" rtlCol="0"/>
          <a:lstStyle>
            <a:lvl1pPr algn="l">
              <a:defRPr sz="1300"/>
            </a:lvl1pPr>
          </a:lstStyle>
          <a:p>
            <a:endParaRPr lang="en-US"/>
          </a:p>
        </p:txBody>
      </p:sp>
      <p:sp>
        <p:nvSpPr>
          <p:cNvPr id="3" name="Date Placeholder 2"/>
          <p:cNvSpPr>
            <a:spLocks noGrp="1"/>
          </p:cNvSpPr>
          <p:nvPr>
            <p:ph type="dt" idx="1"/>
          </p:nvPr>
        </p:nvSpPr>
        <p:spPr>
          <a:xfrm>
            <a:off x="3978131" y="1"/>
            <a:ext cx="3043343" cy="467071"/>
          </a:xfrm>
          <a:prstGeom prst="rect">
            <a:avLst/>
          </a:prstGeom>
        </p:spPr>
        <p:txBody>
          <a:bodyPr vert="horz" lIns="93317" tIns="46659" rIns="93317" bIns="46659" rtlCol="0"/>
          <a:lstStyle>
            <a:lvl1pPr algn="r">
              <a:defRPr sz="1300"/>
            </a:lvl1pPr>
          </a:lstStyle>
          <a:p>
            <a:fld id="{337EA41F-E053-B34E-97A7-F7902D28EE03}" type="datetimeFigureOut">
              <a:rPr lang="en-US" smtClean="0"/>
              <a:t>5/2/2023</a:t>
            </a:fld>
            <a:endParaRPr lang="en-US"/>
          </a:p>
        </p:txBody>
      </p:sp>
      <p:sp>
        <p:nvSpPr>
          <p:cNvPr id="4" name="Slide Image Placeholder 3"/>
          <p:cNvSpPr>
            <a:spLocks noGrp="1" noRot="1" noChangeAspect="1"/>
          </p:cNvSpPr>
          <p:nvPr>
            <p:ph type="sldImg" idx="2"/>
          </p:nvPr>
        </p:nvSpPr>
        <p:spPr>
          <a:xfrm>
            <a:off x="2333625" y="1163638"/>
            <a:ext cx="2355850" cy="3141662"/>
          </a:xfrm>
          <a:prstGeom prst="rect">
            <a:avLst/>
          </a:prstGeom>
          <a:noFill/>
          <a:ln w="12700">
            <a:solidFill>
              <a:prstClr val="black"/>
            </a:solidFill>
          </a:ln>
        </p:spPr>
        <p:txBody>
          <a:bodyPr vert="horz" lIns="93317" tIns="46659" rIns="93317" bIns="46659" rtlCol="0" anchor="ctr"/>
          <a:lstStyle/>
          <a:p>
            <a:endParaRPr lang="en-US"/>
          </a:p>
        </p:txBody>
      </p:sp>
      <p:sp>
        <p:nvSpPr>
          <p:cNvPr id="5" name="Notes Placeholder 4"/>
          <p:cNvSpPr>
            <a:spLocks noGrp="1"/>
          </p:cNvSpPr>
          <p:nvPr>
            <p:ph type="body" sz="quarter" idx="3"/>
          </p:nvPr>
        </p:nvSpPr>
        <p:spPr>
          <a:xfrm>
            <a:off x="702310" y="4480004"/>
            <a:ext cx="5618480" cy="3665459"/>
          </a:xfrm>
          <a:prstGeom prst="rect">
            <a:avLst/>
          </a:prstGeom>
        </p:spPr>
        <p:txBody>
          <a:bodyPr vert="horz" lIns="93317" tIns="46659" rIns="93317" bIns="4665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0"/>
          </a:xfrm>
          <a:prstGeom prst="rect">
            <a:avLst/>
          </a:prstGeom>
        </p:spPr>
        <p:txBody>
          <a:bodyPr vert="horz" lIns="93317" tIns="46659" rIns="93317" bIns="46659" rtlCol="0" anchor="b"/>
          <a:lstStyle>
            <a:lvl1pPr algn="l">
              <a:defRPr sz="1300"/>
            </a:lvl1pPr>
          </a:lstStyle>
          <a:p>
            <a:endParaRPr lang="en-US"/>
          </a:p>
        </p:txBody>
      </p:sp>
      <p:sp>
        <p:nvSpPr>
          <p:cNvPr id="7" name="Slide Number Placeholder 6"/>
          <p:cNvSpPr>
            <a:spLocks noGrp="1"/>
          </p:cNvSpPr>
          <p:nvPr>
            <p:ph type="sldNum" sz="quarter" idx="5"/>
          </p:nvPr>
        </p:nvSpPr>
        <p:spPr>
          <a:xfrm>
            <a:off x="3978131" y="8842030"/>
            <a:ext cx="3043343" cy="467070"/>
          </a:xfrm>
          <a:prstGeom prst="rect">
            <a:avLst/>
          </a:prstGeom>
        </p:spPr>
        <p:txBody>
          <a:bodyPr vert="horz" lIns="93317" tIns="46659" rIns="93317" bIns="46659" rtlCol="0" anchor="b"/>
          <a:lstStyle>
            <a:lvl1pPr algn="r">
              <a:defRPr sz="1300"/>
            </a:lvl1pPr>
          </a:lstStyle>
          <a:p>
            <a:fld id="{A6E6FFF9-1146-B147-9065-5C6D67047B65}" type="slidenum">
              <a:rPr lang="en-US" smtClean="0"/>
              <a:t>‹#›</a:t>
            </a:fld>
            <a:endParaRPr lang="en-US"/>
          </a:p>
        </p:txBody>
      </p:sp>
    </p:spTree>
    <p:extLst>
      <p:ext uri="{BB962C8B-B14F-4D97-AF65-F5344CB8AC3E}">
        <p14:creationId xmlns:p14="http://schemas.microsoft.com/office/powerpoint/2010/main" val="4106395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E6FFF9-1146-B147-9065-5C6D67047B65}" type="slidenum">
              <a:rPr lang="en-US" smtClean="0"/>
              <a:t>1</a:t>
            </a:fld>
            <a:endParaRPr lang="en-US"/>
          </a:p>
        </p:txBody>
      </p:sp>
    </p:spTree>
    <p:extLst>
      <p:ext uri="{BB962C8B-B14F-4D97-AF65-F5344CB8AC3E}">
        <p14:creationId xmlns:p14="http://schemas.microsoft.com/office/powerpoint/2010/main" val="1403879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13634723"/>
            <a:ext cx="27980640" cy="9408160"/>
          </a:xfrm>
        </p:spPr>
        <p:txBody>
          <a:bodyPr/>
          <a:lstStyle/>
          <a:p>
            <a:r>
              <a:rPr lang="en-US"/>
              <a:t>Click to edit Master title style</a:t>
            </a:r>
          </a:p>
        </p:txBody>
      </p:sp>
      <p:sp>
        <p:nvSpPr>
          <p:cNvPr id="3" name="Subtitle 2"/>
          <p:cNvSpPr>
            <a:spLocks noGrp="1"/>
          </p:cNvSpPr>
          <p:nvPr>
            <p:ph type="subTitle" idx="1"/>
          </p:nvPr>
        </p:nvSpPr>
        <p:spPr>
          <a:xfrm>
            <a:off x="4937760" y="24871680"/>
            <a:ext cx="23042880" cy="11216640"/>
          </a:xfrm>
        </p:spPr>
        <p:txBody>
          <a:bodyPr/>
          <a:lstStyle>
            <a:lvl1pPr marL="0" indent="0" algn="ctr">
              <a:buNone/>
              <a:defRPr>
                <a:solidFill>
                  <a:schemeClr val="tx1">
                    <a:tint val="75000"/>
                  </a:schemeClr>
                </a:solidFill>
              </a:defRPr>
            </a:lvl1pPr>
            <a:lvl2pPr marL="2194560" indent="0" algn="ctr">
              <a:buNone/>
              <a:defRPr>
                <a:solidFill>
                  <a:schemeClr val="tx1">
                    <a:tint val="75000"/>
                  </a:schemeClr>
                </a:solidFill>
              </a:defRPr>
            </a:lvl2pPr>
            <a:lvl3pPr marL="4389120" indent="0" algn="ctr">
              <a:buNone/>
              <a:defRPr>
                <a:solidFill>
                  <a:schemeClr val="tx1">
                    <a:tint val="75000"/>
                  </a:schemeClr>
                </a:solidFill>
              </a:defRPr>
            </a:lvl3pPr>
            <a:lvl4pPr marL="6583680" indent="0" algn="ctr">
              <a:buNone/>
              <a:defRPr>
                <a:solidFill>
                  <a:schemeClr val="tx1">
                    <a:tint val="75000"/>
                  </a:schemeClr>
                </a:solidFill>
              </a:defRPr>
            </a:lvl4pPr>
            <a:lvl5pPr marL="8778240" indent="0" algn="ctr">
              <a:buNone/>
              <a:defRPr>
                <a:solidFill>
                  <a:schemeClr val="tx1">
                    <a:tint val="75000"/>
                  </a:schemeClr>
                </a:solidFill>
              </a:defRPr>
            </a:lvl5pPr>
            <a:lvl6pPr marL="10972800" indent="0" algn="ctr">
              <a:buNone/>
              <a:defRPr>
                <a:solidFill>
                  <a:schemeClr val="tx1">
                    <a:tint val="75000"/>
                  </a:schemeClr>
                </a:solidFill>
              </a:defRPr>
            </a:lvl6pPr>
            <a:lvl7pPr marL="13167360" indent="0" algn="ctr">
              <a:buNone/>
              <a:defRPr>
                <a:solidFill>
                  <a:schemeClr val="tx1">
                    <a:tint val="75000"/>
                  </a:schemeClr>
                </a:solidFill>
              </a:defRPr>
            </a:lvl7pPr>
            <a:lvl8pPr marL="15361920" indent="0" algn="ctr">
              <a:buNone/>
              <a:defRPr>
                <a:solidFill>
                  <a:schemeClr val="tx1">
                    <a:tint val="75000"/>
                  </a:schemeClr>
                </a:solidFill>
              </a:defRPr>
            </a:lvl8pPr>
            <a:lvl9pPr marL="1755648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CB972E-C4FA-D34A-A6EB-90345745BC76}" type="datetimeFigureOut">
              <a:rPr lang="en-US" smtClean="0"/>
              <a:t>5/2/2023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0CCA7E-0328-6E45-9C99-A523920FBB9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CB972E-C4FA-D34A-A6EB-90345745BC76}" type="datetimeFigureOut">
              <a:rPr lang="en-US" smtClean="0"/>
              <a:t>5/2/2023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0CCA7E-0328-6E45-9C99-A523920FBB9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865840" y="1757686"/>
            <a:ext cx="7406640" cy="37449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45920" y="1757686"/>
            <a:ext cx="21671280" cy="37449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CB972E-C4FA-D34A-A6EB-90345745BC76}" type="datetimeFigureOut">
              <a:rPr lang="en-US" smtClean="0"/>
              <a:t>5/2/2023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0CCA7E-0328-6E45-9C99-A523920FBB9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CB972E-C4FA-D34A-A6EB-90345745BC76}" type="datetimeFigureOut">
              <a:rPr lang="en-US" smtClean="0"/>
              <a:t>5/2/2023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0CCA7E-0328-6E45-9C99-A523920FBB9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00327" y="28204163"/>
            <a:ext cx="27980640" cy="8717280"/>
          </a:xfrm>
        </p:spPr>
        <p:txBody>
          <a:bodyPr anchor="t"/>
          <a:lstStyle>
            <a:lvl1pPr algn="l">
              <a:defRPr sz="19200" b="1" cap="all"/>
            </a:lvl1pPr>
          </a:lstStyle>
          <a:p>
            <a:r>
              <a:rPr lang="en-US"/>
              <a:t>Click to edit Master title style</a:t>
            </a:r>
          </a:p>
        </p:txBody>
      </p:sp>
      <p:sp>
        <p:nvSpPr>
          <p:cNvPr id="3" name="Text Placeholder 2"/>
          <p:cNvSpPr>
            <a:spLocks noGrp="1"/>
          </p:cNvSpPr>
          <p:nvPr>
            <p:ph type="body" idx="1"/>
          </p:nvPr>
        </p:nvSpPr>
        <p:spPr>
          <a:xfrm>
            <a:off x="2600327" y="18602966"/>
            <a:ext cx="27980640" cy="9601197"/>
          </a:xfrm>
        </p:spPr>
        <p:txBody>
          <a:bodyPr anchor="b"/>
          <a:lstStyle>
            <a:lvl1pPr marL="0" indent="0">
              <a:buNone/>
              <a:defRPr sz="9600">
                <a:solidFill>
                  <a:schemeClr val="tx1">
                    <a:tint val="75000"/>
                  </a:schemeClr>
                </a:solidFill>
              </a:defRPr>
            </a:lvl1pPr>
            <a:lvl2pPr marL="2194560" indent="0">
              <a:buNone/>
              <a:defRPr sz="8600">
                <a:solidFill>
                  <a:schemeClr val="tx1">
                    <a:tint val="75000"/>
                  </a:schemeClr>
                </a:solidFill>
              </a:defRPr>
            </a:lvl2pPr>
            <a:lvl3pPr marL="4389120" indent="0">
              <a:buNone/>
              <a:defRPr sz="7700">
                <a:solidFill>
                  <a:schemeClr val="tx1">
                    <a:tint val="75000"/>
                  </a:schemeClr>
                </a:solidFill>
              </a:defRPr>
            </a:lvl3pPr>
            <a:lvl4pPr marL="6583680" indent="0">
              <a:buNone/>
              <a:defRPr sz="6700">
                <a:solidFill>
                  <a:schemeClr val="tx1">
                    <a:tint val="75000"/>
                  </a:schemeClr>
                </a:solidFill>
              </a:defRPr>
            </a:lvl4pPr>
            <a:lvl5pPr marL="8778240" indent="0">
              <a:buNone/>
              <a:defRPr sz="6700">
                <a:solidFill>
                  <a:schemeClr val="tx1">
                    <a:tint val="75000"/>
                  </a:schemeClr>
                </a:solidFill>
              </a:defRPr>
            </a:lvl5pPr>
            <a:lvl6pPr marL="10972800" indent="0">
              <a:buNone/>
              <a:defRPr sz="6700">
                <a:solidFill>
                  <a:schemeClr val="tx1">
                    <a:tint val="75000"/>
                  </a:schemeClr>
                </a:solidFill>
              </a:defRPr>
            </a:lvl6pPr>
            <a:lvl7pPr marL="13167360" indent="0">
              <a:buNone/>
              <a:defRPr sz="6700">
                <a:solidFill>
                  <a:schemeClr val="tx1">
                    <a:tint val="75000"/>
                  </a:schemeClr>
                </a:solidFill>
              </a:defRPr>
            </a:lvl7pPr>
            <a:lvl8pPr marL="15361920" indent="0">
              <a:buNone/>
              <a:defRPr sz="6700">
                <a:solidFill>
                  <a:schemeClr val="tx1">
                    <a:tint val="75000"/>
                  </a:schemeClr>
                </a:solidFill>
              </a:defRPr>
            </a:lvl8pPr>
            <a:lvl9pPr marL="17556480" indent="0">
              <a:buNone/>
              <a:defRPr sz="6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CB972E-C4FA-D34A-A6EB-90345745BC76}" type="datetimeFigureOut">
              <a:rPr lang="en-US" smtClean="0"/>
              <a:t>5/2/2023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0CCA7E-0328-6E45-9C99-A523920FBB9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45920" y="10241283"/>
            <a:ext cx="14538960" cy="28966163"/>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6733520" y="10241283"/>
            <a:ext cx="14538960" cy="28966163"/>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CB972E-C4FA-D34A-A6EB-90345745BC76}" type="datetimeFigureOut">
              <a:rPr lang="en-US" smtClean="0"/>
              <a:t>5/2/2023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0CCA7E-0328-6E45-9C99-A523920FBB9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45920" y="9824723"/>
            <a:ext cx="14544677" cy="4094477"/>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a:t>Click to edit Master text styles</a:t>
            </a:r>
          </a:p>
        </p:txBody>
      </p:sp>
      <p:sp>
        <p:nvSpPr>
          <p:cNvPr id="4" name="Content Placeholder 3"/>
          <p:cNvSpPr>
            <a:spLocks noGrp="1"/>
          </p:cNvSpPr>
          <p:nvPr>
            <p:ph sz="half" idx="2"/>
          </p:nvPr>
        </p:nvSpPr>
        <p:spPr>
          <a:xfrm>
            <a:off x="1645920" y="13919200"/>
            <a:ext cx="14544677" cy="25288243"/>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6722092" y="9824723"/>
            <a:ext cx="14550390" cy="4094477"/>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a:t>Click to edit Master text styles</a:t>
            </a:r>
          </a:p>
        </p:txBody>
      </p:sp>
      <p:sp>
        <p:nvSpPr>
          <p:cNvPr id="6" name="Content Placeholder 5"/>
          <p:cNvSpPr>
            <a:spLocks noGrp="1"/>
          </p:cNvSpPr>
          <p:nvPr>
            <p:ph sz="quarter" idx="4"/>
          </p:nvPr>
        </p:nvSpPr>
        <p:spPr>
          <a:xfrm>
            <a:off x="16722092" y="13919200"/>
            <a:ext cx="14550390" cy="25288243"/>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CB972E-C4FA-D34A-A6EB-90345745BC76}" type="datetimeFigureOut">
              <a:rPr lang="en-US" smtClean="0"/>
              <a:t>5/2/2023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0CCA7E-0328-6E45-9C99-A523920FBB9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CB972E-C4FA-D34A-A6EB-90345745BC76}" type="datetimeFigureOut">
              <a:rPr lang="en-US" smtClean="0"/>
              <a:t>5/2/2023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0CCA7E-0328-6E45-9C99-A523920FBB9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CB972E-C4FA-D34A-A6EB-90345745BC76}" type="datetimeFigureOut">
              <a:rPr lang="en-US" smtClean="0"/>
              <a:t>5/2/2023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0CCA7E-0328-6E45-9C99-A523920FBB9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5922" y="1747520"/>
            <a:ext cx="10829927" cy="7437120"/>
          </a:xfrm>
        </p:spPr>
        <p:txBody>
          <a:bodyPr anchor="b"/>
          <a:lstStyle>
            <a:lvl1pPr algn="l">
              <a:defRPr sz="9600" b="1"/>
            </a:lvl1pPr>
          </a:lstStyle>
          <a:p>
            <a:r>
              <a:rPr lang="en-US"/>
              <a:t>Click to edit Master title style</a:t>
            </a:r>
          </a:p>
        </p:txBody>
      </p:sp>
      <p:sp>
        <p:nvSpPr>
          <p:cNvPr id="3" name="Content Placeholder 2"/>
          <p:cNvSpPr>
            <a:spLocks noGrp="1"/>
          </p:cNvSpPr>
          <p:nvPr>
            <p:ph idx="1"/>
          </p:nvPr>
        </p:nvSpPr>
        <p:spPr>
          <a:xfrm>
            <a:off x="12870180" y="1747523"/>
            <a:ext cx="18402300" cy="37459923"/>
          </a:xfrm>
        </p:spPr>
        <p:txBody>
          <a:bodyPr/>
          <a:lstStyle>
            <a:lvl1pPr>
              <a:defRPr sz="15400"/>
            </a:lvl1pPr>
            <a:lvl2pPr>
              <a:defRPr sz="13400"/>
            </a:lvl2pPr>
            <a:lvl3pPr>
              <a:defRPr sz="1150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45922" y="9184643"/>
            <a:ext cx="10829927" cy="30022803"/>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a:t>Click to edit Master text styles</a:t>
            </a:r>
          </a:p>
        </p:txBody>
      </p:sp>
      <p:sp>
        <p:nvSpPr>
          <p:cNvPr id="5" name="Date Placeholder 4"/>
          <p:cNvSpPr>
            <a:spLocks noGrp="1"/>
          </p:cNvSpPr>
          <p:nvPr>
            <p:ph type="dt" sz="half" idx="10"/>
          </p:nvPr>
        </p:nvSpPr>
        <p:spPr/>
        <p:txBody>
          <a:bodyPr/>
          <a:lstStyle/>
          <a:p>
            <a:fld id="{D1CB972E-C4FA-D34A-A6EB-90345745BC76}" type="datetimeFigureOut">
              <a:rPr lang="en-US" smtClean="0"/>
              <a:t>5/2/2023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0CCA7E-0328-6E45-9C99-A523920FBB9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52237" y="30723840"/>
            <a:ext cx="19751040" cy="3627123"/>
          </a:xfrm>
        </p:spPr>
        <p:txBody>
          <a:bodyPr anchor="b"/>
          <a:lstStyle>
            <a:lvl1pPr algn="l">
              <a:defRPr sz="9600" b="1"/>
            </a:lvl1pPr>
          </a:lstStyle>
          <a:p>
            <a:r>
              <a:rPr lang="en-US"/>
              <a:t>Click to edit Master title style</a:t>
            </a:r>
          </a:p>
        </p:txBody>
      </p:sp>
      <p:sp>
        <p:nvSpPr>
          <p:cNvPr id="3" name="Picture Placeholder 2"/>
          <p:cNvSpPr>
            <a:spLocks noGrp="1"/>
          </p:cNvSpPr>
          <p:nvPr>
            <p:ph type="pic" idx="1"/>
          </p:nvPr>
        </p:nvSpPr>
        <p:spPr>
          <a:xfrm>
            <a:off x="6452237" y="3921760"/>
            <a:ext cx="19751040" cy="26334720"/>
          </a:xfrm>
        </p:spPr>
        <p:txBody>
          <a:bodyPr/>
          <a:lstStyle>
            <a:lvl1pPr marL="0" indent="0">
              <a:buNone/>
              <a:defRPr sz="15400"/>
            </a:lvl1pPr>
            <a:lvl2pPr marL="2194560" indent="0">
              <a:buNone/>
              <a:defRPr sz="13400"/>
            </a:lvl2pPr>
            <a:lvl3pPr marL="4389120" indent="0">
              <a:buNone/>
              <a:defRPr sz="1150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p>
        </p:txBody>
      </p:sp>
      <p:sp>
        <p:nvSpPr>
          <p:cNvPr id="4" name="Text Placeholder 3"/>
          <p:cNvSpPr>
            <a:spLocks noGrp="1"/>
          </p:cNvSpPr>
          <p:nvPr>
            <p:ph type="body" sz="half" idx="2"/>
          </p:nvPr>
        </p:nvSpPr>
        <p:spPr>
          <a:xfrm>
            <a:off x="6452237" y="34350963"/>
            <a:ext cx="19751040" cy="5151117"/>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a:t>Click to edit Master text styles</a:t>
            </a:r>
          </a:p>
        </p:txBody>
      </p:sp>
      <p:sp>
        <p:nvSpPr>
          <p:cNvPr id="5" name="Date Placeholder 4"/>
          <p:cNvSpPr>
            <a:spLocks noGrp="1"/>
          </p:cNvSpPr>
          <p:nvPr>
            <p:ph type="dt" sz="half" idx="10"/>
          </p:nvPr>
        </p:nvSpPr>
        <p:spPr/>
        <p:txBody>
          <a:bodyPr/>
          <a:lstStyle/>
          <a:p>
            <a:fld id="{D1CB972E-C4FA-D34A-A6EB-90345745BC76}" type="datetimeFigureOut">
              <a:rPr lang="en-US" smtClean="0"/>
              <a:t>5/2/2023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0CCA7E-0328-6E45-9C99-A523920FBB9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920" y="1757683"/>
            <a:ext cx="29626560" cy="7315200"/>
          </a:xfrm>
          <a:prstGeom prst="rect">
            <a:avLst/>
          </a:prstGeom>
        </p:spPr>
        <p:txBody>
          <a:bodyPr vert="horz" lIns="438912" tIns="219456" rIns="438912" bIns="219456" rtlCol="0" anchor="ctr">
            <a:normAutofit/>
          </a:bodyPr>
          <a:lstStyle/>
          <a:p>
            <a:r>
              <a:rPr lang="en-US"/>
              <a:t>Click to edit Master title style</a:t>
            </a:r>
          </a:p>
        </p:txBody>
      </p:sp>
      <p:sp>
        <p:nvSpPr>
          <p:cNvPr id="3" name="Text Placeholder 2"/>
          <p:cNvSpPr>
            <a:spLocks noGrp="1"/>
          </p:cNvSpPr>
          <p:nvPr>
            <p:ph type="body" idx="1"/>
          </p:nvPr>
        </p:nvSpPr>
        <p:spPr>
          <a:xfrm>
            <a:off x="1645920" y="10241283"/>
            <a:ext cx="29626560" cy="28966163"/>
          </a:xfrm>
          <a:prstGeom prst="rect">
            <a:avLst/>
          </a:prstGeom>
        </p:spPr>
        <p:txBody>
          <a:bodyPr vert="horz" lIns="438912" tIns="219456" rIns="438912" bIns="21945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45920" y="40680643"/>
            <a:ext cx="7680960" cy="2336800"/>
          </a:xfrm>
          <a:prstGeom prst="rect">
            <a:avLst/>
          </a:prstGeom>
        </p:spPr>
        <p:txBody>
          <a:bodyPr vert="horz" lIns="438912" tIns="219456" rIns="438912" bIns="219456" rtlCol="0" anchor="ctr"/>
          <a:lstStyle>
            <a:lvl1pPr algn="l">
              <a:defRPr sz="5800">
                <a:solidFill>
                  <a:schemeClr val="tx1">
                    <a:tint val="75000"/>
                  </a:schemeClr>
                </a:solidFill>
              </a:defRPr>
            </a:lvl1pPr>
          </a:lstStyle>
          <a:p>
            <a:fld id="{D1CB972E-C4FA-D34A-A6EB-90345745BC76}" type="datetimeFigureOut">
              <a:rPr lang="en-US" smtClean="0"/>
              <a:t>5/2/2023</a:t>
            </a:fld>
            <a:endParaRPr lang="en-US"/>
          </a:p>
        </p:txBody>
      </p:sp>
      <p:sp>
        <p:nvSpPr>
          <p:cNvPr id="5" name="Footer Placeholder 4"/>
          <p:cNvSpPr>
            <a:spLocks noGrp="1"/>
          </p:cNvSpPr>
          <p:nvPr>
            <p:ph type="ftr" sz="quarter" idx="3"/>
          </p:nvPr>
        </p:nvSpPr>
        <p:spPr>
          <a:xfrm>
            <a:off x="11247120" y="40680643"/>
            <a:ext cx="10424160" cy="2336800"/>
          </a:xfrm>
          <a:prstGeom prst="rect">
            <a:avLst/>
          </a:prstGeom>
        </p:spPr>
        <p:txBody>
          <a:bodyPr vert="horz" lIns="438912" tIns="219456" rIns="438912" bIns="219456" rtlCol="0" anchor="ctr"/>
          <a:lstStyle>
            <a:lvl1pPr algn="ctr">
              <a:defRPr sz="5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3591520" y="40680643"/>
            <a:ext cx="7680960" cy="2336800"/>
          </a:xfrm>
          <a:prstGeom prst="rect">
            <a:avLst/>
          </a:prstGeom>
        </p:spPr>
        <p:txBody>
          <a:bodyPr vert="horz" lIns="438912" tIns="219456" rIns="438912" bIns="219456" rtlCol="0" anchor="ctr"/>
          <a:lstStyle>
            <a:lvl1pPr algn="r">
              <a:defRPr sz="5800">
                <a:solidFill>
                  <a:schemeClr val="tx1">
                    <a:tint val="75000"/>
                  </a:schemeClr>
                </a:solidFill>
              </a:defRPr>
            </a:lvl1pPr>
          </a:lstStyle>
          <a:p>
            <a:fld id="{1A0CCA7E-0328-6E45-9C99-A523920FBB9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194560" rtl="0" eaLnBrk="1" latinLnBrk="0" hangingPunct="1">
        <a:spcBef>
          <a:spcPct val="0"/>
        </a:spcBef>
        <a:buNone/>
        <a:defRPr sz="21100" kern="1200">
          <a:solidFill>
            <a:schemeClr val="tx1"/>
          </a:solidFill>
          <a:latin typeface="+mj-lt"/>
          <a:ea typeface="+mj-ea"/>
          <a:cs typeface="+mj-cs"/>
        </a:defRPr>
      </a:lvl1pPr>
    </p:titleStyle>
    <p:bodyStyle>
      <a:lvl1pPr marL="1645920" indent="-1645920" algn="l" defTabSz="2194560" rtl="0" eaLnBrk="1" latinLnBrk="0" hangingPunct="1">
        <a:spcBef>
          <a:spcPct val="20000"/>
        </a:spcBef>
        <a:buFont typeface="Arial"/>
        <a:buChar char="•"/>
        <a:defRPr sz="15400" kern="1200">
          <a:solidFill>
            <a:schemeClr val="tx1"/>
          </a:solidFill>
          <a:latin typeface="+mn-lt"/>
          <a:ea typeface="+mn-ea"/>
          <a:cs typeface="+mn-cs"/>
        </a:defRPr>
      </a:lvl1pPr>
      <a:lvl2pPr marL="3566160" indent="-1371600" algn="l" defTabSz="2194560" rtl="0" eaLnBrk="1" latinLnBrk="0" hangingPunct="1">
        <a:spcBef>
          <a:spcPct val="20000"/>
        </a:spcBef>
        <a:buFont typeface="Arial"/>
        <a:buChar char="–"/>
        <a:defRPr sz="13400" kern="1200">
          <a:solidFill>
            <a:schemeClr val="tx1"/>
          </a:solidFill>
          <a:latin typeface="+mn-lt"/>
          <a:ea typeface="+mn-ea"/>
          <a:cs typeface="+mn-cs"/>
        </a:defRPr>
      </a:lvl2pPr>
      <a:lvl3pPr marL="5486400" indent="-1097280" algn="l" defTabSz="2194560" rtl="0" eaLnBrk="1" latinLnBrk="0" hangingPunct="1">
        <a:spcBef>
          <a:spcPct val="20000"/>
        </a:spcBef>
        <a:buFont typeface="Arial"/>
        <a:buChar char="•"/>
        <a:defRPr sz="11500" kern="1200">
          <a:solidFill>
            <a:schemeClr val="tx1"/>
          </a:solidFill>
          <a:latin typeface="+mn-lt"/>
          <a:ea typeface="+mn-ea"/>
          <a:cs typeface="+mn-cs"/>
        </a:defRPr>
      </a:lvl3pPr>
      <a:lvl4pPr marL="7680960" indent="-1097280" algn="l" defTabSz="2194560" rtl="0" eaLnBrk="1" latinLnBrk="0" hangingPunct="1">
        <a:spcBef>
          <a:spcPct val="20000"/>
        </a:spcBef>
        <a:buFont typeface="Arial"/>
        <a:buChar char="–"/>
        <a:defRPr sz="9600" kern="1200">
          <a:solidFill>
            <a:schemeClr val="tx1"/>
          </a:solidFill>
          <a:latin typeface="+mn-lt"/>
          <a:ea typeface="+mn-ea"/>
          <a:cs typeface="+mn-cs"/>
        </a:defRPr>
      </a:lvl4pPr>
      <a:lvl5pPr marL="9875520" indent="-1097280" algn="l" defTabSz="2194560" rtl="0" eaLnBrk="1" latinLnBrk="0" hangingPunct="1">
        <a:spcBef>
          <a:spcPct val="20000"/>
        </a:spcBef>
        <a:buFont typeface="Arial"/>
        <a:buChar char="»"/>
        <a:defRPr sz="9600" kern="1200">
          <a:solidFill>
            <a:schemeClr val="tx1"/>
          </a:solidFill>
          <a:latin typeface="+mn-lt"/>
          <a:ea typeface="+mn-ea"/>
          <a:cs typeface="+mn-cs"/>
        </a:defRPr>
      </a:lvl5pPr>
      <a:lvl6pPr marL="12070080" indent="-1097280" algn="l" defTabSz="2194560" rtl="0" eaLnBrk="1" latinLnBrk="0" hangingPunct="1">
        <a:spcBef>
          <a:spcPct val="20000"/>
        </a:spcBef>
        <a:buFont typeface="Arial"/>
        <a:buChar char="•"/>
        <a:defRPr sz="9600" kern="1200">
          <a:solidFill>
            <a:schemeClr val="tx1"/>
          </a:solidFill>
          <a:latin typeface="+mn-lt"/>
          <a:ea typeface="+mn-ea"/>
          <a:cs typeface="+mn-cs"/>
        </a:defRPr>
      </a:lvl6pPr>
      <a:lvl7pPr marL="14264640" indent="-1097280" algn="l" defTabSz="2194560" rtl="0" eaLnBrk="1" latinLnBrk="0" hangingPunct="1">
        <a:spcBef>
          <a:spcPct val="20000"/>
        </a:spcBef>
        <a:buFont typeface="Arial"/>
        <a:buChar char="•"/>
        <a:defRPr sz="9600" kern="1200">
          <a:solidFill>
            <a:schemeClr val="tx1"/>
          </a:solidFill>
          <a:latin typeface="+mn-lt"/>
          <a:ea typeface="+mn-ea"/>
          <a:cs typeface="+mn-cs"/>
        </a:defRPr>
      </a:lvl7pPr>
      <a:lvl8pPr marL="16459200" indent="-1097280" algn="l" defTabSz="2194560" rtl="0" eaLnBrk="1" latinLnBrk="0" hangingPunct="1">
        <a:spcBef>
          <a:spcPct val="20000"/>
        </a:spcBef>
        <a:buFont typeface="Arial"/>
        <a:buChar char="•"/>
        <a:defRPr sz="9600" kern="1200">
          <a:solidFill>
            <a:schemeClr val="tx1"/>
          </a:solidFill>
          <a:latin typeface="+mn-lt"/>
          <a:ea typeface="+mn-ea"/>
          <a:cs typeface="+mn-cs"/>
        </a:defRPr>
      </a:lvl8pPr>
      <a:lvl9pPr marL="18653760" indent="-1097280" algn="l" defTabSz="2194560" rtl="0" eaLnBrk="1" latinLnBrk="0" hangingPunct="1">
        <a:spcBef>
          <a:spcPct val="20000"/>
        </a:spcBef>
        <a:buFont typeface="Arial"/>
        <a:buChar char="•"/>
        <a:defRPr sz="9600" kern="1200">
          <a:solidFill>
            <a:schemeClr val="tx1"/>
          </a:solidFill>
          <a:latin typeface="+mn-lt"/>
          <a:ea typeface="+mn-ea"/>
          <a:cs typeface="+mn-cs"/>
        </a:defRPr>
      </a:lvl9pPr>
    </p:bodyStyle>
    <p:other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oleObject" Target="../embeddings/oleObject1.bin"/><Relationship Id="rId18" Type="http://schemas.openxmlformats.org/officeDocument/2006/relationships/image" Target="../media/image2.emf"/><Relationship Id="rId3" Type="http://schemas.openxmlformats.org/officeDocument/2006/relationships/notesSlide" Target="../notesSlides/notesSlide1.xml"/><Relationship Id="rId21" Type="http://schemas.openxmlformats.org/officeDocument/2006/relationships/image" Target="../media/image16.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oleObject" Target="../embeddings/oleObject2.bin"/><Relationship Id="rId2" Type="http://schemas.openxmlformats.org/officeDocument/2006/relationships/slideLayout" Target="../slideLayouts/slideLayout2.xml"/><Relationship Id="rId16" Type="http://schemas.openxmlformats.org/officeDocument/2006/relationships/image" Target="../media/image13.png"/><Relationship Id="rId20" Type="http://schemas.openxmlformats.org/officeDocument/2006/relationships/image" Target="../media/image15.png"/><Relationship Id="rId1" Type="http://schemas.openxmlformats.org/officeDocument/2006/relationships/vmlDrawing" Target="../drawings/vmlDrawing1.v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tiff"/><Relationship Id="rId15" Type="http://schemas.openxmlformats.org/officeDocument/2006/relationships/image" Target="../media/image12.png"/><Relationship Id="rId10" Type="http://schemas.openxmlformats.org/officeDocument/2006/relationships/image" Target="../media/image9.png"/><Relationship Id="rId19" Type="http://schemas.openxmlformats.org/officeDocument/2006/relationships/image" Target="../media/image14.png"/><Relationship Id="rId4" Type="http://schemas.openxmlformats.org/officeDocument/2006/relationships/image" Target="../media/image3.jpg"/><Relationship Id="rId9" Type="http://schemas.openxmlformats.org/officeDocument/2006/relationships/image" Target="../media/image8.png"/><Relationship Id="rId1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1F162B-A4E3-08F7-2FA3-A162E904C5A9}"/>
              </a:ext>
            </a:extLst>
          </p:cNvPr>
          <p:cNvSpPr txBox="1"/>
          <p:nvPr/>
        </p:nvSpPr>
        <p:spPr>
          <a:xfrm>
            <a:off x="3749040" y="293973"/>
            <a:ext cx="25420320" cy="4878259"/>
          </a:xfrm>
          <a:prstGeom prst="rect">
            <a:avLst/>
          </a:prstGeom>
          <a:noFill/>
        </p:spPr>
        <p:txBody>
          <a:bodyPr wrap="square">
            <a:spAutoFit/>
          </a:bodyPr>
          <a:lstStyle/>
          <a:p>
            <a:pPr algn="ctr">
              <a:spcAft>
                <a:spcPts val="1800"/>
              </a:spcAft>
            </a:pPr>
            <a:r>
              <a:rPr lang="en-US" sz="8000" b="1" dirty="0">
                <a:solidFill>
                  <a:srgbClr val="C00000"/>
                </a:solidFill>
                <a:latin typeface="Arial" panose="020B0604020202020204" pitchFamily="34" charset="0"/>
                <a:cs typeface="Arial" panose="020B0604020202020204" pitchFamily="34" charset="0"/>
              </a:rPr>
              <a:t>Evaluation of a High-Power Target Design for Positron Production at CEBAF</a:t>
            </a:r>
          </a:p>
          <a:p>
            <a:pPr algn="ctr">
              <a:spcAft>
                <a:spcPts val="1800"/>
              </a:spcAft>
            </a:pPr>
            <a:r>
              <a:rPr lang="en-US" sz="4000" dirty="0">
                <a:latin typeface="Arial" panose="020B0604020202020204" pitchFamily="34" charset="0"/>
                <a:cs typeface="Arial" panose="020B0604020202020204" pitchFamily="34" charset="0"/>
              </a:rPr>
              <a:t>A. Ushakov</a:t>
            </a:r>
            <a:r>
              <a:rPr lang="en-US" sz="4000" baseline="30000" dirty="0">
                <a:latin typeface="Arial" panose="020B0604020202020204" pitchFamily="34" charset="0"/>
                <a:cs typeface="Arial" panose="020B0604020202020204" pitchFamily="34" charset="0"/>
              </a:rPr>
              <a:t>1,2</a:t>
            </a:r>
            <a:r>
              <a:rPr lang="en-US" sz="4000" dirty="0">
                <a:latin typeface="Arial" panose="020B0604020202020204" pitchFamily="34" charset="0"/>
                <a:cs typeface="Arial" panose="020B0604020202020204" pitchFamily="34" charset="0"/>
              </a:rPr>
              <a:t>, S. Covrig</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J</a:t>
            </a:r>
            <a:r>
              <a:rPr lang="en-US" sz="4000" b="0" i="0" dirty="0">
                <a:effectLst/>
                <a:latin typeface="Arial" panose="020B0604020202020204" pitchFamily="34" charset="0"/>
                <a:cs typeface="Arial" panose="020B0604020202020204" pitchFamily="34" charset="0"/>
              </a:rPr>
              <a:t>. Grames</a:t>
            </a:r>
            <a:r>
              <a:rPr lang="en-US" sz="4000" baseline="30000" dirty="0">
                <a:latin typeface="Arial" panose="020B0604020202020204" pitchFamily="34" charset="0"/>
                <a:cs typeface="Arial" panose="020B0604020202020204" pitchFamily="34" charset="0"/>
              </a:rPr>
              <a:t>2</a:t>
            </a:r>
            <a:r>
              <a:rPr lang="en-US" sz="4000" b="0" i="0" dirty="0">
                <a:effectLst/>
                <a:latin typeface="Arial" panose="020B0604020202020204" pitchFamily="34" charset="0"/>
                <a:cs typeface="Arial" panose="020B0604020202020204" pitchFamily="34" charset="0"/>
              </a:rPr>
              <a:t>, S. Habet</a:t>
            </a:r>
            <a:r>
              <a:rPr lang="en-US" sz="4000" b="0" i="0" baseline="30000" dirty="0">
                <a:effectLst/>
                <a:latin typeface="Arial" panose="020B0604020202020204" pitchFamily="34" charset="0"/>
                <a:cs typeface="Arial" panose="020B0604020202020204" pitchFamily="34" charset="0"/>
              </a:rPr>
              <a:t>1,2</a:t>
            </a:r>
            <a:r>
              <a:rPr lang="en-US" sz="4000" b="0" i="0" dirty="0">
                <a:effectLst/>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C. Le Galliard</a:t>
            </a:r>
            <a:r>
              <a:rPr lang="en-US" sz="4000" baseline="30000" dirty="0">
                <a:latin typeface="Arial" panose="020B0604020202020204" pitchFamily="34" charset="0"/>
                <a:cs typeface="Arial" panose="020B0604020202020204" pitchFamily="34" charset="0"/>
              </a:rPr>
              <a:t>1</a:t>
            </a:r>
            <a:r>
              <a:rPr lang="en-US" sz="4000" dirty="0">
                <a:latin typeface="Arial" panose="020B0604020202020204" pitchFamily="34" charset="0"/>
                <a:cs typeface="Arial" panose="020B0604020202020204" pitchFamily="34" charset="0"/>
              </a:rPr>
              <a:t>, E</a:t>
            </a:r>
            <a:r>
              <a:rPr lang="en-US" sz="4000" b="0" i="0" dirty="0">
                <a:effectLst/>
                <a:latin typeface="Arial" panose="020B0604020202020204" pitchFamily="34" charset="0"/>
                <a:cs typeface="Arial" panose="020B0604020202020204" pitchFamily="34" charset="0"/>
              </a:rPr>
              <a:t>. Voutier</a:t>
            </a:r>
            <a:r>
              <a:rPr lang="en-US" sz="4000" b="0" i="0" baseline="30000" dirty="0">
                <a:effectLst/>
                <a:latin typeface="Arial" panose="020B0604020202020204" pitchFamily="34" charset="0"/>
                <a:cs typeface="Arial" panose="020B0604020202020204" pitchFamily="34" charset="0"/>
              </a:rPr>
              <a:t>1</a:t>
            </a:r>
            <a:endParaRPr lang="en-US" sz="4000" b="0" i="1" baseline="30000" dirty="0">
              <a:effectLst/>
              <a:latin typeface="Arial" panose="020B0604020202020204" pitchFamily="34" charset="0"/>
              <a:cs typeface="Arial" panose="020B0604020202020204" pitchFamily="34" charset="0"/>
            </a:endParaRPr>
          </a:p>
          <a:p>
            <a:pPr algn="ctr">
              <a:spcAft>
                <a:spcPts val="600"/>
              </a:spcAft>
            </a:pPr>
            <a:r>
              <a:rPr lang="en-US" sz="3200" b="0" baseline="30000" dirty="0">
                <a:effectLst/>
                <a:latin typeface="Arial" panose="020B0604020202020204" pitchFamily="34" charset="0"/>
                <a:cs typeface="Arial" panose="020B0604020202020204" pitchFamily="34" charset="0"/>
              </a:rPr>
              <a:t>1</a:t>
            </a:r>
            <a:r>
              <a:rPr lang="en-US" sz="3200" b="0" i="1" dirty="0">
                <a:effectLst/>
                <a:latin typeface="Arial" panose="020B0604020202020204" pitchFamily="34" charset="0"/>
                <a:cs typeface="Arial" panose="020B0604020202020204" pitchFamily="34" charset="0"/>
              </a:rPr>
              <a:t>Université Paris-</a:t>
            </a:r>
            <a:r>
              <a:rPr lang="en-US" sz="3200" b="0" i="1" dirty="0" err="1">
                <a:effectLst/>
                <a:latin typeface="Arial" panose="020B0604020202020204" pitchFamily="34" charset="0"/>
                <a:cs typeface="Arial" panose="020B0604020202020204" pitchFamily="34" charset="0"/>
              </a:rPr>
              <a:t>Saclay</a:t>
            </a:r>
            <a:r>
              <a:rPr lang="en-US" sz="3200" b="0" i="1" dirty="0">
                <a:effectLst/>
                <a:latin typeface="Arial" panose="020B0604020202020204" pitchFamily="34" charset="0"/>
                <a:cs typeface="Arial" panose="020B0604020202020204" pitchFamily="34" charset="0"/>
              </a:rPr>
              <a:t>, CNRS/IN2P3/</a:t>
            </a:r>
            <a:r>
              <a:rPr lang="en-US" sz="3200" b="0" i="1" dirty="0" err="1">
                <a:effectLst/>
                <a:latin typeface="Arial" panose="020B0604020202020204" pitchFamily="34" charset="0"/>
                <a:cs typeface="Arial" panose="020B0604020202020204" pitchFamily="34" charset="0"/>
              </a:rPr>
              <a:t>IJCLab</a:t>
            </a:r>
            <a:r>
              <a:rPr lang="en-US" sz="3200" b="0" i="1" dirty="0">
                <a:effectLst/>
                <a:latin typeface="Arial" panose="020B0604020202020204" pitchFamily="34" charset="0"/>
                <a:cs typeface="Arial" panose="020B0604020202020204" pitchFamily="34" charset="0"/>
              </a:rPr>
              <a:t>, 91405 Orsay, </a:t>
            </a:r>
            <a:r>
              <a:rPr lang="en-US" sz="3200" i="1" dirty="0">
                <a:latin typeface="Arial" panose="020B0604020202020204" pitchFamily="34" charset="0"/>
                <a:cs typeface="Arial" panose="020B0604020202020204" pitchFamily="34" charset="0"/>
              </a:rPr>
              <a:t>France</a:t>
            </a:r>
          </a:p>
          <a:p>
            <a:pPr algn="ctr"/>
            <a:r>
              <a:rPr lang="en-US" sz="3200" i="1" dirty="0">
                <a:latin typeface="Arial" panose="020B0604020202020204" pitchFamily="34" charset="0"/>
                <a:cs typeface="Arial" panose="020B0604020202020204" pitchFamily="34" charset="0"/>
              </a:rPr>
              <a:t> </a:t>
            </a:r>
            <a:r>
              <a:rPr lang="en-US" sz="3200" baseline="30000" dirty="0">
                <a:latin typeface="Arial" panose="020B0604020202020204" pitchFamily="34" charset="0"/>
                <a:cs typeface="Arial" panose="020B0604020202020204" pitchFamily="34" charset="0"/>
              </a:rPr>
              <a:t>2</a:t>
            </a:r>
            <a:r>
              <a:rPr lang="en-US" sz="3200" i="1" dirty="0">
                <a:latin typeface="Arial" panose="020B0604020202020204" pitchFamily="34" charset="0"/>
                <a:cs typeface="Arial" panose="020B0604020202020204" pitchFamily="34" charset="0"/>
              </a:rPr>
              <a:t>Thomas Jefferson National Accelerator Facility, Newport News, VA 23606, USA</a:t>
            </a:r>
          </a:p>
        </p:txBody>
      </p:sp>
      <p:sp>
        <p:nvSpPr>
          <p:cNvPr id="4" name="Rounded Rectangle 3">
            <a:extLst>
              <a:ext uri="{FF2B5EF4-FFF2-40B4-BE49-F238E27FC236}">
                <a16:creationId xmlns:a16="http://schemas.microsoft.com/office/drawing/2014/main" id="{643108E2-8D2D-A7DF-2D28-892011AEEB8D}"/>
              </a:ext>
            </a:extLst>
          </p:cNvPr>
          <p:cNvSpPr/>
          <p:nvPr/>
        </p:nvSpPr>
        <p:spPr>
          <a:xfrm>
            <a:off x="5076815" y="5309427"/>
            <a:ext cx="22847554" cy="3670452"/>
          </a:xfrm>
          <a:prstGeom prst="roundRect">
            <a:avLst>
              <a:gd name="adj" fmla="val 10607"/>
            </a:avLst>
          </a:prstGeom>
          <a:noFill/>
        </p:spPr>
        <p:style>
          <a:lnRef idx="1">
            <a:schemeClr val="accent1"/>
          </a:lnRef>
          <a:fillRef idx="3">
            <a:schemeClr val="accent1"/>
          </a:fillRef>
          <a:effectRef idx="2">
            <a:schemeClr val="accent1"/>
          </a:effectRef>
          <a:fontRef idx="minor">
            <a:schemeClr val="lt1"/>
          </a:fontRef>
        </p:style>
        <p:txBody>
          <a:bodyPr lIns="182880" tIns="0" rIns="182880" bIns="0" rtlCol="0" anchor="ctr"/>
          <a:lstStyle/>
          <a:p>
            <a:pPr algn="just"/>
            <a:r>
              <a:rPr lang="en-US" sz="3200" b="1" i="0" dirty="0">
                <a:solidFill>
                  <a:schemeClr val="tx1"/>
                </a:solidFill>
                <a:effectLst/>
                <a:latin typeface="Arial" panose="020B0604020202020204" pitchFamily="34" charset="0"/>
                <a:cs typeface="Arial" panose="020B0604020202020204" pitchFamily="34" charset="0"/>
              </a:rPr>
              <a:t>Abstract</a:t>
            </a:r>
            <a:r>
              <a:rPr lang="en-US" sz="3200" b="0" i="0" dirty="0">
                <a:solidFill>
                  <a:schemeClr val="tx1"/>
                </a:solidFill>
                <a:effectLst/>
                <a:latin typeface="Arial" panose="020B0604020202020204" pitchFamily="34" charset="0"/>
                <a:cs typeface="Arial" panose="020B0604020202020204" pitchFamily="34" charset="0"/>
              </a:rPr>
              <a:t>: </a:t>
            </a:r>
            <a:r>
              <a:rPr lang="en-US" sz="3200" dirty="0">
                <a:solidFill>
                  <a:schemeClr val="tx1"/>
                </a:solidFill>
                <a:latin typeface="Arial" panose="020B0604020202020204" pitchFamily="34" charset="0"/>
                <a:cs typeface="Arial" panose="020B0604020202020204" pitchFamily="34" charset="0"/>
              </a:rPr>
              <a:t>A source for polarized positron beams at the Continuous Electron Beam Accelerator Facility (CEBAF) at Jefferson Lab is being designed. The Polarized Electrons for Polarized Positrons (PEPPo) concept is used to produce polarized </a:t>
            </a:r>
            <a:r>
              <a:rPr lang="en-US" sz="3200" dirty="0" err="1">
                <a:solidFill>
                  <a:schemeClr val="tx1"/>
                </a:solidFill>
                <a:latin typeface="Arial" panose="020B0604020202020204" pitchFamily="34" charset="0"/>
                <a:cs typeface="Arial" panose="020B0604020202020204" pitchFamily="34" charset="0"/>
              </a:rPr>
              <a:t>e</a:t>
            </a:r>
            <a:r>
              <a:rPr lang="en-US" sz="3200" baseline="30000" dirty="0" err="1">
                <a:solidFill>
                  <a:schemeClr val="tx1"/>
                </a:solidFill>
                <a:latin typeface="Arial" panose="020B0604020202020204" pitchFamily="34" charset="0"/>
                <a:cs typeface="Arial" panose="020B0604020202020204" pitchFamily="34" charset="0"/>
              </a:rPr>
              <a:t>+</a:t>
            </a:r>
            <a:r>
              <a:rPr lang="en-US" sz="3200" dirty="0" err="1">
                <a:solidFill>
                  <a:schemeClr val="tx1"/>
                </a:solidFill>
                <a:latin typeface="Arial" panose="020B0604020202020204" pitchFamily="34" charset="0"/>
                <a:cs typeface="Arial" panose="020B0604020202020204" pitchFamily="34" charset="0"/>
              </a:rPr>
              <a:t>e</a:t>
            </a:r>
            <a:r>
              <a:rPr lang="en-US" sz="3200" baseline="30000" dirty="0">
                <a:solidFill>
                  <a:schemeClr val="tx1"/>
                </a:solidFill>
                <a:latin typeface="Arial" panose="020B0604020202020204" pitchFamily="34" charset="0"/>
                <a:cs typeface="Arial" panose="020B0604020202020204" pitchFamily="34" charset="0"/>
              </a:rPr>
              <a:t>−</a:t>
            </a:r>
            <a:r>
              <a:rPr lang="en-US" sz="3200" dirty="0">
                <a:solidFill>
                  <a:schemeClr val="tx1"/>
                </a:solidFill>
                <a:latin typeface="Arial" panose="020B0604020202020204" pitchFamily="34" charset="0"/>
                <a:cs typeface="Arial" panose="020B0604020202020204" pitchFamily="34" charset="0"/>
              </a:rPr>
              <a:t>-pairs from the bremsstrahlung radiation of a longitudinally polarized electron beam interacting within a high-Z conversion target. The scheme under consideration includes a 4 mm thick tungsten target that absorbs 17 kW deposited by a 1 mA continuous-wave electron beam with an energy of 120 MeV. The concept of a rotating tungsten rim mounted on a water-cooled copper disk was explored. The results of ANSYS thermal and mechanical analyses are discussed together with FLUKA evaluations of the radiation damages.</a:t>
            </a:r>
          </a:p>
        </p:txBody>
      </p:sp>
      <p:sp>
        <p:nvSpPr>
          <p:cNvPr id="9" name="TextBox 8">
            <a:extLst>
              <a:ext uri="{FF2B5EF4-FFF2-40B4-BE49-F238E27FC236}">
                <a16:creationId xmlns:a16="http://schemas.microsoft.com/office/drawing/2014/main" id="{A2C82E28-B4B0-B640-FE6F-01571AA67463}"/>
              </a:ext>
            </a:extLst>
          </p:cNvPr>
          <p:cNvSpPr txBox="1"/>
          <p:nvPr/>
        </p:nvSpPr>
        <p:spPr>
          <a:xfrm>
            <a:off x="890954" y="40300181"/>
            <a:ext cx="31153901" cy="954107"/>
          </a:xfrm>
          <a:prstGeom prst="rect">
            <a:avLst/>
          </a:prstGeom>
          <a:noFill/>
        </p:spPr>
        <p:txBody>
          <a:bodyPr wrap="square">
            <a:spAutoFit/>
          </a:bodyPr>
          <a:lstStyle/>
          <a:p>
            <a:pPr algn="ctr"/>
            <a:r>
              <a:rPr lang="en-US" sz="2800" dirty="0">
                <a:latin typeface="Arial" panose="020B0604020202020204" pitchFamily="34" charset="0"/>
                <a:cs typeface="Arial" panose="020B0604020202020204" pitchFamily="34" charset="0"/>
              </a:rPr>
              <a:t>This work is supported by the European Union’s Horizon 2020 Research and Innovation program under Grant Agreement No 824093 and the U.S. DOE, Office of Science, Office of Nuclear Physics, contract DE-AC05-06OR23177.</a:t>
            </a:r>
          </a:p>
        </p:txBody>
      </p:sp>
      <p:pic>
        <p:nvPicPr>
          <p:cNvPr id="6" name="Image 18">
            <a:extLst>
              <a:ext uri="{FF2B5EF4-FFF2-40B4-BE49-F238E27FC236}">
                <a16:creationId xmlns:a16="http://schemas.microsoft.com/office/drawing/2014/main" id="{9B330DF8-DB6B-5E87-6461-574B0DF686FD}"/>
              </a:ext>
            </a:extLst>
          </p:cNvPr>
          <p:cNvPicPr>
            <a:picLocks noChangeAspect="1"/>
          </p:cNvPicPr>
          <p:nvPr/>
        </p:nvPicPr>
        <p:blipFill>
          <a:blip r:embed="rId5"/>
          <a:stretch>
            <a:fillRect/>
          </a:stretch>
        </p:blipFill>
        <p:spPr>
          <a:xfrm>
            <a:off x="10924154" y="41998770"/>
            <a:ext cx="2731310" cy="1343841"/>
          </a:xfrm>
          <a:prstGeom prst="rect">
            <a:avLst/>
          </a:prstGeom>
        </p:spPr>
      </p:pic>
      <p:pic>
        <p:nvPicPr>
          <p:cNvPr id="92" name="Picture 91">
            <a:extLst>
              <a:ext uri="{FF2B5EF4-FFF2-40B4-BE49-F238E27FC236}">
                <a16:creationId xmlns:a16="http://schemas.microsoft.com/office/drawing/2014/main" id="{9E4FC24F-14F8-4414-8B70-4EDB0393D158}"/>
              </a:ext>
            </a:extLst>
          </p:cNvPr>
          <p:cNvPicPr>
            <a:picLocks noChangeAspect="1"/>
          </p:cNvPicPr>
          <p:nvPr/>
        </p:nvPicPr>
        <p:blipFill>
          <a:blip r:embed="rId6"/>
          <a:stretch>
            <a:fillRect/>
          </a:stretch>
        </p:blipFill>
        <p:spPr>
          <a:xfrm>
            <a:off x="17342697" y="42000718"/>
            <a:ext cx="1918676" cy="1341893"/>
          </a:xfrm>
          <a:prstGeom prst="rect">
            <a:avLst/>
          </a:prstGeom>
        </p:spPr>
      </p:pic>
      <p:sp>
        <p:nvSpPr>
          <p:cNvPr id="99" name="Rounded Rectangle 3">
            <a:extLst>
              <a:ext uri="{FF2B5EF4-FFF2-40B4-BE49-F238E27FC236}">
                <a16:creationId xmlns:a16="http://schemas.microsoft.com/office/drawing/2014/main" id="{9B897AEE-A218-425A-ABA3-E09AE29F408D}"/>
              </a:ext>
            </a:extLst>
          </p:cNvPr>
          <p:cNvSpPr/>
          <p:nvPr/>
        </p:nvSpPr>
        <p:spPr>
          <a:xfrm>
            <a:off x="12411456" y="31840832"/>
            <a:ext cx="19129010" cy="8283416"/>
          </a:xfrm>
          <a:prstGeom prst="roundRect">
            <a:avLst>
              <a:gd name="adj" fmla="val 4938"/>
            </a:avLst>
          </a:prstGeom>
          <a:noFill/>
          <a:effectLst>
            <a:outerShdw blurRad="40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ctr"/>
          <a:lstStyle/>
          <a:p>
            <a:pPr algn="just">
              <a:spcAft>
                <a:spcPts val="1200"/>
              </a:spcAft>
            </a:pPr>
            <a:r>
              <a:rPr lang="en-US" sz="4400" b="1" dirty="0">
                <a:solidFill>
                  <a:schemeClr val="tx1"/>
                </a:solidFill>
                <a:latin typeface="Arial" panose="020B0604020202020204" pitchFamily="34" charset="0"/>
                <a:cs typeface="Arial" panose="020B0604020202020204" pitchFamily="34" charset="0"/>
              </a:rPr>
              <a:t>Summary and Outlook</a:t>
            </a:r>
          </a:p>
          <a:p>
            <a:pPr algn="just">
              <a:spcAft>
                <a:spcPts val="1200"/>
              </a:spcAft>
            </a:pPr>
            <a:r>
              <a:rPr lang="en-US" sz="3200" dirty="0">
                <a:solidFill>
                  <a:schemeClr val="tx1"/>
                </a:solidFill>
                <a:latin typeface="Arial" panose="020B0604020202020204" pitchFamily="34" charset="0"/>
                <a:cs typeface="Arial" panose="020B0604020202020204" pitchFamily="34" charset="0"/>
              </a:rPr>
              <a:t>A high-power target for positron production at the future </a:t>
            </a:r>
            <a:r>
              <a:rPr lang="en-US" sz="3200" dirty="0" err="1">
                <a:solidFill>
                  <a:schemeClr val="tx1"/>
                </a:solidFill>
                <a:latin typeface="Arial" panose="020B0604020202020204" pitchFamily="34" charset="0"/>
                <a:cs typeface="Arial" panose="020B0604020202020204" pitchFamily="34" charset="0"/>
              </a:rPr>
              <a:t>Ce</a:t>
            </a:r>
            <a:r>
              <a:rPr lang="en-US" sz="3200" baseline="30000" dirty="0" err="1">
                <a:solidFill>
                  <a:schemeClr val="tx1"/>
                </a:solidFill>
                <a:latin typeface="Arial" panose="020B0604020202020204" pitchFamily="34" charset="0"/>
                <a:cs typeface="Arial" panose="020B0604020202020204" pitchFamily="34" charset="0"/>
              </a:rPr>
              <a:t>+</a:t>
            </a:r>
            <a:r>
              <a:rPr lang="en-US" sz="3200" dirty="0" err="1">
                <a:solidFill>
                  <a:schemeClr val="tx1"/>
                </a:solidFill>
                <a:latin typeface="Arial" panose="020B0604020202020204" pitchFamily="34" charset="0"/>
                <a:cs typeface="Arial" panose="020B0604020202020204" pitchFamily="34" charset="0"/>
              </a:rPr>
              <a:t>BAF</a:t>
            </a:r>
            <a:r>
              <a:rPr lang="en-US" sz="3200" dirty="0">
                <a:solidFill>
                  <a:schemeClr val="tx1"/>
                </a:solidFill>
                <a:latin typeface="Arial" panose="020B0604020202020204" pitchFamily="34" charset="0"/>
                <a:cs typeface="Arial" panose="020B0604020202020204" pitchFamily="34" charset="0"/>
              </a:rPr>
              <a:t> positron injector [1] was evaluated. Time-dependent CFD simulations (ANSYS Fluent) were implemented. The temperature, mechanical stress and radiation damage were calculated for the tungsten target with a thickness of 4 mm and 17 kW power deposited by 1 mA CW electron beam with an energy of 120 MeV. The peak temperature of the target rotated with a velocity of 2.3 m/s is 680°C and the maximal equivalent von Mises stress is 880 MPa. The estimated annual radiation damage is 0.21 </a:t>
            </a:r>
            <a:r>
              <a:rPr lang="en-US" sz="3200" dirty="0" err="1">
                <a:solidFill>
                  <a:schemeClr val="tx1"/>
                </a:solidFill>
                <a:latin typeface="Arial" panose="020B0604020202020204" pitchFamily="34" charset="0"/>
                <a:cs typeface="Arial" panose="020B0604020202020204" pitchFamily="34" charset="0"/>
              </a:rPr>
              <a:t>dpa</a:t>
            </a:r>
            <a:r>
              <a:rPr lang="en-US" sz="3200" dirty="0">
                <a:solidFill>
                  <a:schemeClr val="tx1"/>
                </a:solidFill>
                <a:latin typeface="Arial" panose="020B0604020202020204" pitchFamily="34" charset="0"/>
                <a:cs typeface="Arial" panose="020B0604020202020204" pitchFamily="34" charset="0"/>
              </a:rPr>
              <a:t>. To check if the target can be used safely over an extended period under such conditions and find experimentally the endurance stress limits and the impact of radiation damage on the material properties, tests of the target materials (tungsten and tantalum) using 50 µA at 3.5 MeV electron beam at Mainz Microtron (MAMI) have been started. Material fatigue tests using a high-power laser are also planned, which will be similar to performed tungsten foil tests for the APEX target at Jefferson Lab [2].</a:t>
            </a:r>
          </a:p>
          <a:p>
            <a:pPr algn="just"/>
            <a:r>
              <a:rPr lang="en-US" sz="2800" dirty="0">
                <a:solidFill>
                  <a:schemeClr val="tx1"/>
                </a:solidFill>
                <a:latin typeface="Arial" panose="020B0604020202020204" pitchFamily="34" charset="0"/>
                <a:cs typeface="Arial" panose="020B0604020202020204" pitchFamily="34" charset="0"/>
              </a:rPr>
              <a:t>[1] J. Grames et al., “Positron beams at </a:t>
            </a:r>
            <a:r>
              <a:rPr lang="en-US" sz="2800" dirty="0" err="1">
                <a:solidFill>
                  <a:schemeClr val="tx1"/>
                </a:solidFill>
                <a:latin typeface="Arial" panose="020B0604020202020204" pitchFamily="34" charset="0"/>
                <a:cs typeface="Arial" panose="020B0604020202020204" pitchFamily="34" charset="0"/>
              </a:rPr>
              <a:t>Ce</a:t>
            </a:r>
            <a:r>
              <a:rPr lang="en-US" sz="2800" baseline="30000" dirty="0" err="1">
                <a:solidFill>
                  <a:schemeClr val="tx1"/>
                </a:solidFill>
                <a:latin typeface="Arial" panose="020B0604020202020204" pitchFamily="34" charset="0"/>
                <a:cs typeface="Arial" panose="020B0604020202020204" pitchFamily="34" charset="0"/>
              </a:rPr>
              <a:t>+</a:t>
            </a:r>
            <a:r>
              <a:rPr lang="en-US" sz="2800" dirty="0" err="1">
                <a:solidFill>
                  <a:schemeClr val="tx1"/>
                </a:solidFill>
                <a:latin typeface="Arial" panose="020B0604020202020204" pitchFamily="34" charset="0"/>
                <a:cs typeface="Arial" panose="020B0604020202020204" pitchFamily="34" charset="0"/>
              </a:rPr>
              <a:t>BAF</a:t>
            </a:r>
            <a:r>
              <a:rPr lang="en-US" sz="2800" dirty="0">
                <a:solidFill>
                  <a:schemeClr val="tx1"/>
                </a:solidFill>
                <a:latin typeface="Arial" panose="020B0604020202020204" pitchFamily="34" charset="0"/>
                <a:cs typeface="Arial" panose="020B0604020202020204" pitchFamily="34" charset="0"/>
              </a:rPr>
              <a:t>,” presented at IPAC’23, Venice, Italy, May 2023, paper MOPL152, this conference.</a:t>
            </a:r>
          </a:p>
          <a:p>
            <a:r>
              <a:rPr lang="en-US" sz="2800" dirty="0">
                <a:solidFill>
                  <a:schemeClr val="tx1"/>
                </a:solidFill>
                <a:latin typeface="Arial" panose="020B0604020202020204" pitchFamily="34" charset="0"/>
                <a:cs typeface="Arial" panose="020B0604020202020204" pitchFamily="34" charset="0"/>
              </a:rPr>
              <a:t>[2] S. Gopinath and S. Covrig, “Hall A – APEX target thermal assessment,” Jefferson Lab, Tech. Rep. PMAG0000-0001-A0001, 2020.</a:t>
            </a:r>
          </a:p>
        </p:txBody>
      </p:sp>
      <p:grpSp>
        <p:nvGrpSpPr>
          <p:cNvPr id="133" name="Group 132">
            <a:extLst>
              <a:ext uri="{FF2B5EF4-FFF2-40B4-BE49-F238E27FC236}">
                <a16:creationId xmlns:a16="http://schemas.microsoft.com/office/drawing/2014/main" id="{2F2BED1E-DBE8-44F5-8153-734154DE217F}"/>
              </a:ext>
            </a:extLst>
          </p:cNvPr>
          <p:cNvGrpSpPr/>
          <p:nvPr/>
        </p:nvGrpSpPr>
        <p:grpSpPr>
          <a:xfrm>
            <a:off x="1550610" y="9790947"/>
            <a:ext cx="15546555" cy="6805179"/>
            <a:chOff x="1761624" y="9790947"/>
            <a:chExt cx="15546555" cy="6805179"/>
          </a:xfrm>
        </p:grpSpPr>
        <p:pic>
          <p:nvPicPr>
            <p:cNvPr id="16" name="Picture 15">
              <a:extLst>
                <a:ext uri="{FF2B5EF4-FFF2-40B4-BE49-F238E27FC236}">
                  <a16:creationId xmlns:a16="http://schemas.microsoft.com/office/drawing/2014/main" id="{73E21D32-C3FB-451E-B4D3-EF34C8C3E892}"/>
                </a:ext>
              </a:extLst>
            </p:cNvPr>
            <p:cNvPicPr>
              <a:picLocks noChangeAspect="1"/>
            </p:cNvPicPr>
            <p:nvPr/>
          </p:nvPicPr>
          <p:blipFill>
            <a:blip r:embed="rId7"/>
            <a:stretch>
              <a:fillRect/>
            </a:stretch>
          </p:blipFill>
          <p:spPr>
            <a:xfrm>
              <a:off x="1761624" y="10134144"/>
              <a:ext cx="15546555" cy="6461982"/>
            </a:xfrm>
            <a:prstGeom prst="rect">
              <a:avLst/>
            </a:prstGeom>
          </p:spPr>
        </p:pic>
        <p:sp>
          <p:nvSpPr>
            <p:cNvPr id="126" name="TextBox 125">
              <a:extLst>
                <a:ext uri="{FF2B5EF4-FFF2-40B4-BE49-F238E27FC236}">
                  <a16:creationId xmlns:a16="http://schemas.microsoft.com/office/drawing/2014/main" id="{A7DE6B48-F976-413A-9388-2F1DD4BE7193}"/>
                </a:ext>
              </a:extLst>
            </p:cNvPr>
            <p:cNvSpPr txBox="1"/>
            <p:nvPr/>
          </p:nvSpPr>
          <p:spPr>
            <a:xfrm>
              <a:off x="5878760" y="9790947"/>
              <a:ext cx="5801588" cy="769441"/>
            </a:xfrm>
            <a:prstGeom prst="rect">
              <a:avLst/>
            </a:prstGeom>
            <a:noFill/>
          </p:spPr>
          <p:txBody>
            <a:bodyPr wrap="none" rtlCol="0">
              <a:spAutoFit/>
            </a:bodyPr>
            <a:lstStyle/>
            <a:p>
              <a:pPr algn="ctr"/>
              <a:r>
                <a:rPr lang="en-US" sz="4400" b="1" dirty="0">
                  <a:latin typeface="Arial" panose="020B0604020202020204" pitchFamily="34" charset="0"/>
                  <a:cs typeface="Arial" panose="020B0604020202020204" pitchFamily="34" charset="0"/>
                </a:rPr>
                <a:t>Scheme of e</a:t>
              </a:r>
              <a:r>
                <a:rPr lang="en-US" sz="4400" b="1" baseline="30000" dirty="0">
                  <a:latin typeface="Arial" panose="020B0604020202020204" pitchFamily="34" charset="0"/>
                  <a:cs typeface="Arial" panose="020B0604020202020204" pitchFamily="34" charset="0"/>
                </a:rPr>
                <a:t>+</a:t>
              </a:r>
              <a:r>
                <a:rPr lang="en-US" sz="4400" b="1" dirty="0">
                  <a:latin typeface="Arial" panose="020B0604020202020204" pitchFamily="34" charset="0"/>
                  <a:cs typeface="Arial" panose="020B0604020202020204" pitchFamily="34" charset="0"/>
                </a:rPr>
                <a:t> Source</a:t>
              </a:r>
            </a:p>
          </p:txBody>
        </p:sp>
      </p:grpSp>
      <p:pic>
        <p:nvPicPr>
          <p:cNvPr id="5" name="Picture 4">
            <a:extLst>
              <a:ext uri="{FF2B5EF4-FFF2-40B4-BE49-F238E27FC236}">
                <a16:creationId xmlns:a16="http://schemas.microsoft.com/office/drawing/2014/main" id="{6454416C-93BB-4F90-B280-583F764C18EE}"/>
              </a:ext>
            </a:extLst>
          </p:cNvPr>
          <p:cNvPicPr>
            <a:picLocks noChangeAspect="1"/>
          </p:cNvPicPr>
          <p:nvPr/>
        </p:nvPicPr>
        <p:blipFill>
          <a:blip r:embed="rId8"/>
          <a:stretch>
            <a:fillRect/>
          </a:stretch>
        </p:blipFill>
        <p:spPr>
          <a:xfrm>
            <a:off x="29461289" y="494219"/>
            <a:ext cx="2583566" cy="1773792"/>
          </a:xfrm>
          <a:prstGeom prst="rect">
            <a:avLst/>
          </a:prstGeom>
        </p:spPr>
      </p:pic>
      <p:grpSp>
        <p:nvGrpSpPr>
          <p:cNvPr id="13" name="Group 12">
            <a:extLst>
              <a:ext uri="{FF2B5EF4-FFF2-40B4-BE49-F238E27FC236}">
                <a16:creationId xmlns:a16="http://schemas.microsoft.com/office/drawing/2014/main" id="{A26E6E36-1FB8-492B-91A0-A4DB573FD10A}"/>
              </a:ext>
            </a:extLst>
          </p:cNvPr>
          <p:cNvGrpSpPr/>
          <p:nvPr/>
        </p:nvGrpSpPr>
        <p:grpSpPr>
          <a:xfrm>
            <a:off x="24281453" y="9777858"/>
            <a:ext cx="7027194" cy="7999394"/>
            <a:chOff x="24281453" y="9777858"/>
            <a:chExt cx="7027194" cy="7999394"/>
          </a:xfrm>
        </p:grpSpPr>
        <p:grpSp>
          <p:nvGrpSpPr>
            <p:cNvPr id="118" name="Group 117">
              <a:extLst>
                <a:ext uri="{FF2B5EF4-FFF2-40B4-BE49-F238E27FC236}">
                  <a16:creationId xmlns:a16="http://schemas.microsoft.com/office/drawing/2014/main" id="{E4FC18D4-ED6F-445D-9E14-1A7BD32C43C2}"/>
                </a:ext>
              </a:extLst>
            </p:cNvPr>
            <p:cNvGrpSpPr/>
            <p:nvPr/>
          </p:nvGrpSpPr>
          <p:grpSpPr>
            <a:xfrm>
              <a:off x="24281453" y="9777858"/>
              <a:ext cx="7027194" cy="6278885"/>
              <a:chOff x="7012031" y="2099523"/>
              <a:chExt cx="4526303" cy="4044308"/>
            </a:xfrm>
          </p:grpSpPr>
          <p:pic>
            <p:nvPicPr>
              <p:cNvPr id="119" name="Picture 118">
                <a:extLst>
                  <a:ext uri="{FF2B5EF4-FFF2-40B4-BE49-F238E27FC236}">
                    <a16:creationId xmlns:a16="http://schemas.microsoft.com/office/drawing/2014/main" id="{87CB33E4-F55E-4961-8371-6D66AABF1F82}"/>
                  </a:ext>
                </a:extLst>
              </p:cNvPr>
              <p:cNvPicPr>
                <a:picLocks noChangeAspect="1"/>
              </p:cNvPicPr>
              <p:nvPr/>
            </p:nvPicPr>
            <p:blipFill>
              <a:blip r:embed="rId9"/>
              <a:stretch>
                <a:fillRect/>
              </a:stretch>
            </p:blipFill>
            <p:spPr>
              <a:xfrm>
                <a:off x="7012031" y="2415875"/>
                <a:ext cx="4526303" cy="3727956"/>
              </a:xfrm>
              <a:prstGeom prst="rect">
                <a:avLst/>
              </a:prstGeom>
            </p:spPr>
          </p:pic>
          <p:sp>
            <p:nvSpPr>
              <p:cNvPr id="121" name="TextBox 120">
                <a:extLst>
                  <a:ext uri="{FF2B5EF4-FFF2-40B4-BE49-F238E27FC236}">
                    <a16:creationId xmlns:a16="http://schemas.microsoft.com/office/drawing/2014/main" id="{ED02A412-87B6-42B1-8E3D-BB0D4D1A736B}"/>
                  </a:ext>
                </a:extLst>
              </p:cNvPr>
              <p:cNvSpPr txBox="1"/>
              <p:nvPr/>
            </p:nvSpPr>
            <p:spPr>
              <a:xfrm>
                <a:off x="7529882" y="2099523"/>
                <a:ext cx="3276600" cy="337013"/>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e</a:t>
                </a:r>
                <a:r>
                  <a:rPr lang="en-US" sz="2800" b="1" baseline="30000" dirty="0">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Polarization vs Energy</a:t>
                </a:r>
              </a:p>
            </p:txBody>
          </p:sp>
        </p:grpSp>
        <p:sp>
          <p:nvSpPr>
            <p:cNvPr id="57" name="Rectangle 56">
              <a:extLst>
                <a:ext uri="{FF2B5EF4-FFF2-40B4-BE49-F238E27FC236}">
                  <a16:creationId xmlns:a16="http://schemas.microsoft.com/office/drawing/2014/main" id="{7E21D340-27E7-447B-9EAE-984861631794}"/>
                </a:ext>
              </a:extLst>
            </p:cNvPr>
            <p:cNvSpPr/>
            <p:nvPr/>
          </p:nvSpPr>
          <p:spPr>
            <a:xfrm>
              <a:off x="24295151" y="16176814"/>
              <a:ext cx="6719791" cy="1600438"/>
            </a:xfrm>
            <a:prstGeom prst="rect">
              <a:avLst/>
            </a:prstGeom>
          </p:spPr>
          <p:txBody>
            <a:bodyPr wrap="square">
              <a:spAutoFit/>
            </a:bodyPr>
            <a:lstStyle/>
            <a:p>
              <a:pPr>
                <a:spcAft>
                  <a:spcPts val="600"/>
                </a:spcAft>
              </a:pPr>
              <a:r>
                <a:rPr lang="en-US" sz="2200" dirty="0">
                  <a:latin typeface="Arial" panose="020B0604020202020204" pitchFamily="34" charset="0"/>
                  <a:cs typeface="Arial" panose="020B0604020202020204" pitchFamily="34" charset="0"/>
                </a:rPr>
                <a:t>For max </a:t>
              </a:r>
              <a:r>
                <a:rPr lang="en-US" sz="2200" dirty="0" err="1">
                  <a:latin typeface="Arial" panose="020B0604020202020204" pitchFamily="34" charset="0"/>
                  <a:cs typeface="Arial" panose="020B0604020202020204" pitchFamily="34" charset="0"/>
                </a:rPr>
                <a:t>FoM</a:t>
              </a:r>
              <a:r>
                <a:rPr lang="en-US" sz="2200" dirty="0">
                  <a:latin typeface="Arial" panose="020B0604020202020204" pitchFamily="34" charset="0"/>
                  <a:cs typeface="Arial" panose="020B0604020202020204" pitchFamily="34" charset="0"/>
                </a:rPr>
                <a:t>: </a:t>
              </a:r>
            </a:p>
            <a:p>
              <a:pPr marL="342900" indent="-342900">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Optimal energy of positrons at exit side of target is about half of electron beam energy</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Positron polarization is 60%</a:t>
              </a:r>
            </a:p>
          </p:txBody>
        </p:sp>
      </p:grpSp>
      <p:grpSp>
        <p:nvGrpSpPr>
          <p:cNvPr id="30" name="Group 29">
            <a:extLst>
              <a:ext uri="{FF2B5EF4-FFF2-40B4-BE49-F238E27FC236}">
                <a16:creationId xmlns:a16="http://schemas.microsoft.com/office/drawing/2014/main" id="{077E83CE-1364-412D-95A4-3BFFD4F3D672}"/>
              </a:ext>
            </a:extLst>
          </p:cNvPr>
          <p:cNvGrpSpPr/>
          <p:nvPr/>
        </p:nvGrpSpPr>
        <p:grpSpPr>
          <a:xfrm>
            <a:off x="2402020" y="17344401"/>
            <a:ext cx="7939250" cy="7318830"/>
            <a:chOff x="2402020" y="17227171"/>
            <a:chExt cx="7939250" cy="7318830"/>
          </a:xfrm>
        </p:grpSpPr>
        <p:sp>
          <p:nvSpPr>
            <p:cNvPr id="127" name="Rectangle 126">
              <a:extLst>
                <a:ext uri="{FF2B5EF4-FFF2-40B4-BE49-F238E27FC236}">
                  <a16:creationId xmlns:a16="http://schemas.microsoft.com/office/drawing/2014/main" id="{1D45DA35-F139-4815-964A-FE74074FDBEB}"/>
                </a:ext>
              </a:extLst>
            </p:cNvPr>
            <p:cNvSpPr/>
            <p:nvPr/>
          </p:nvSpPr>
          <p:spPr>
            <a:xfrm>
              <a:off x="2739135" y="17227171"/>
              <a:ext cx="7098482" cy="523220"/>
            </a:xfrm>
            <a:prstGeom prst="rect">
              <a:avLst/>
            </a:prstGeom>
          </p:spPr>
          <p:txBody>
            <a:bodyPr wrap="none">
              <a:spAutoFit/>
            </a:bodyPr>
            <a:lstStyle/>
            <a:p>
              <a:pPr algn="ctr"/>
              <a:r>
                <a:rPr lang="en-US" sz="2800" b="1" dirty="0">
                  <a:latin typeface="Arial" panose="020B0604020202020204" pitchFamily="34" charset="0"/>
                  <a:cs typeface="Arial" panose="020B0604020202020204" pitchFamily="34" charset="0"/>
                </a:rPr>
                <a:t>Concept of Rotated Water-Cooled Target</a:t>
              </a:r>
            </a:p>
          </p:txBody>
        </p:sp>
        <p:grpSp>
          <p:nvGrpSpPr>
            <p:cNvPr id="29" name="Group 28">
              <a:extLst>
                <a:ext uri="{FF2B5EF4-FFF2-40B4-BE49-F238E27FC236}">
                  <a16:creationId xmlns:a16="http://schemas.microsoft.com/office/drawing/2014/main" id="{D325718D-2C69-4C1A-8012-04098ED34734}"/>
                </a:ext>
              </a:extLst>
            </p:cNvPr>
            <p:cNvGrpSpPr/>
            <p:nvPr/>
          </p:nvGrpSpPr>
          <p:grpSpPr>
            <a:xfrm>
              <a:off x="2402020" y="17918463"/>
              <a:ext cx="7939250" cy="6627538"/>
              <a:chOff x="2402020" y="17918463"/>
              <a:chExt cx="7939250" cy="6627538"/>
            </a:xfrm>
          </p:grpSpPr>
          <p:pic>
            <p:nvPicPr>
              <p:cNvPr id="26" name="Picture 25">
                <a:extLst>
                  <a:ext uri="{FF2B5EF4-FFF2-40B4-BE49-F238E27FC236}">
                    <a16:creationId xmlns:a16="http://schemas.microsoft.com/office/drawing/2014/main" id="{2279BA63-0579-475C-BFB2-71DC03487802}"/>
                  </a:ext>
                </a:extLst>
              </p:cNvPr>
              <p:cNvPicPr>
                <a:picLocks noChangeAspect="1"/>
              </p:cNvPicPr>
              <p:nvPr/>
            </p:nvPicPr>
            <p:blipFill>
              <a:blip r:embed="rId10"/>
              <a:stretch>
                <a:fillRect/>
              </a:stretch>
            </p:blipFill>
            <p:spPr>
              <a:xfrm>
                <a:off x="2402020" y="17918463"/>
                <a:ext cx="7781066" cy="6627538"/>
              </a:xfrm>
              <a:prstGeom prst="rect">
                <a:avLst/>
              </a:prstGeom>
            </p:spPr>
          </p:pic>
          <p:sp>
            <p:nvSpPr>
              <p:cNvPr id="11" name="TextBox 10">
                <a:extLst>
                  <a:ext uri="{FF2B5EF4-FFF2-40B4-BE49-F238E27FC236}">
                    <a16:creationId xmlns:a16="http://schemas.microsoft.com/office/drawing/2014/main" id="{C80AD83B-A432-431F-97A3-A24173C3D455}"/>
                  </a:ext>
                </a:extLst>
              </p:cNvPr>
              <p:cNvSpPr txBox="1"/>
              <p:nvPr/>
            </p:nvSpPr>
            <p:spPr>
              <a:xfrm>
                <a:off x="7610279" y="22337152"/>
                <a:ext cx="2531420" cy="70788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0.3 kg/s water mass flow (1.5 m/s)</a:t>
                </a:r>
              </a:p>
            </p:txBody>
          </p:sp>
          <p:sp>
            <p:nvSpPr>
              <p:cNvPr id="61" name="TextBox 60">
                <a:extLst>
                  <a:ext uri="{FF2B5EF4-FFF2-40B4-BE49-F238E27FC236}">
                    <a16:creationId xmlns:a16="http://schemas.microsoft.com/office/drawing/2014/main" id="{8462F985-D62C-4BB4-9588-BED3CFD5172B}"/>
                  </a:ext>
                </a:extLst>
              </p:cNvPr>
              <p:cNvSpPr txBox="1"/>
              <p:nvPr/>
            </p:nvSpPr>
            <p:spPr>
              <a:xfrm>
                <a:off x="7710129" y="18759715"/>
                <a:ext cx="2331720" cy="1015663"/>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17 kW heat deposition in 4 mm thick tungsten</a:t>
                </a:r>
              </a:p>
            </p:txBody>
          </p:sp>
          <p:sp>
            <p:nvSpPr>
              <p:cNvPr id="62" name="TextBox 61">
                <a:extLst>
                  <a:ext uri="{FF2B5EF4-FFF2-40B4-BE49-F238E27FC236}">
                    <a16:creationId xmlns:a16="http://schemas.microsoft.com/office/drawing/2014/main" id="{9C951862-7926-4B74-8AE9-89BBC7FA325A}"/>
                  </a:ext>
                </a:extLst>
              </p:cNvPr>
              <p:cNvSpPr txBox="1"/>
              <p:nvPr/>
            </p:nvSpPr>
            <p:spPr>
              <a:xfrm>
                <a:off x="7410709" y="19809561"/>
                <a:ext cx="2930561" cy="1323439"/>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Rotated W target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mounted on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water-cooled</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Cu disk</a:t>
                </a:r>
              </a:p>
            </p:txBody>
          </p:sp>
          <p:sp>
            <p:nvSpPr>
              <p:cNvPr id="63" name="TextBox 62">
                <a:extLst>
                  <a:ext uri="{FF2B5EF4-FFF2-40B4-BE49-F238E27FC236}">
                    <a16:creationId xmlns:a16="http://schemas.microsoft.com/office/drawing/2014/main" id="{034FE6E3-A024-4F19-8E2A-4F7BB7C1D29A}"/>
                  </a:ext>
                </a:extLst>
              </p:cNvPr>
              <p:cNvSpPr txBox="1"/>
              <p:nvPr/>
            </p:nvSpPr>
            <p:spPr>
              <a:xfrm>
                <a:off x="7486909" y="21167183"/>
                <a:ext cx="2778161" cy="1169551"/>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Beam passes W-target at radius of 18 cm</a:t>
                </a:r>
              </a:p>
              <a:p>
                <a:pPr algn="ctr">
                  <a:spcBef>
                    <a:spcPts val="900"/>
                  </a:spcBef>
                </a:pPr>
                <a:r>
                  <a:rPr lang="en-US" sz="2000" dirty="0">
                    <a:latin typeface="Arial" panose="020B0604020202020204" pitchFamily="34" charset="0"/>
                    <a:cs typeface="Arial" panose="020B0604020202020204" pitchFamily="34" charset="0"/>
                  </a:rPr>
                  <a:t>2 Hz rot. frequency</a:t>
                </a:r>
              </a:p>
            </p:txBody>
          </p:sp>
        </p:grpSp>
      </p:grpSp>
      <p:grpSp>
        <p:nvGrpSpPr>
          <p:cNvPr id="31" name="Group 30">
            <a:extLst>
              <a:ext uri="{FF2B5EF4-FFF2-40B4-BE49-F238E27FC236}">
                <a16:creationId xmlns:a16="http://schemas.microsoft.com/office/drawing/2014/main" id="{52AC71FC-CADB-4FC3-9556-D9814A49888D}"/>
              </a:ext>
            </a:extLst>
          </p:cNvPr>
          <p:cNvGrpSpPr/>
          <p:nvPr/>
        </p:nvGrpSpPr>
        <p:grpSpPr>
          <a:xfrm>
            <a:off x="11764618" y="18043938"/>
            <a:ext cx="10324272" cy="6645754"/>
            <a:chOff x="11764618" y="18043938"/>
            <a:chExt cx="10324272" cy="6645754"/>
          </a:xfrm>
        </p:grpSpPr>
        <p:grpSp>
          <p:nvGrpSpPr>
            <p:cNvPr id="15" name="Group 14">
              <a:extLst>
                <a:ext uri="{FF2B5EF4-FFF2-40B4-BE49-F238E27FC236}">
                  <a16:creationId xmlns:a16="http://schemas.microsoft.com/office/drawing/2014/main" id="{0F477671-2772-491A-911A-DB89DBF6BC3A}"/>
                </a:ext>
              </a:extLst>
            </p:cNvPr>
            <p:cNvGrpSpPr/>
            <p:nvPr/>
          </p:nvGrpSpPr>
          <p:grpSpPr>
            <a:xfrm>
              <a:off x="11764618" y="18043938"/>
              <a:ext cx="10324272" cy="6645754"/>
              <a:chOff x="11764618" y="17959534"/>
              <a:chExt cx="10324272" cy="6645754"/>
            </a:xfrm>
          </p:grpSpPr>
          <p:pic>
            <p:nvPicPr>
              <p:cNvPr id="28" name="Picture 27">
                <a:extLst>
                  <a:ext uri="{FF2B5EF4-FFF2-40B4-BE49-F238E27FC236}">
                    <a16:creationId xmlns:a16="http://schemas.microsoft.com/office/drawing/2014/main" id="{768C9791-9CF3-4992-8FEB-AAA11C21F73C}"/>
                  </a:ext>
                </a:extLst>
              </p:cNvPr>
              <p:cNvPicPr>
                <a:picLocks noChangeAspect="1"/>
              </p:cNvPicPr>
              <p:nvPr/>
            </p:nvPicPr>
            <p:blipFill>
              <a:blip r:embed="rId11"/>
              <a:stretch>
                <a:fillRect/>
              </a:stretch>
            </p:blipFill>
            <p:spPr>
              <a:xfrm>
                <a:off x="11764618" y="18482754"/>
                <a:ext cx="10324272" cy="6122534"/>
              </a:xfrm>
              <a:prstGeom prst="rect">
                <a:avLst/>
              </a:prstGeom>
            </p:spPr>
          </p:pic>
          <p:sp>
            <p:nvSpPr>
              <p:cNvPr id="146" name="Rectangle 145">
                <a:extLst>
                  <a:ext uri="{FF2B5EF4-FFF2-40B4-BE49-F238E27FC236}">
                    <a16:creationId xmlns:a16="http://schemas.microsoft.com/office/drawing/2014/main" id="{4467961F-AE6F-4F72-8D2B-6F56286FCA9C}"/>
                  </a:ext>
                </a:extLst>
              </p:cNvPr>
              <p:cNvSpPr/>
              <p:nvPr/>
            </p:nvSpPr>
            <p:spPr>
              <a:xfrm>
                <a:off x="13044596" y="17959534"/>
                <a:ext cx="6946710" cy="523220"/>
              </a:xfrm>
              <a:prstGeom prst="rect">
                <a:avLst/>
              </a:prstGeom>
            </p:spPr>
            <p:txBody>
              <a:bodyPr wrap="none">
                <a:spAutoFit/>
              </a:bodyPr>
              <a:lstStyle/>
              <a:p>
                <a:pPr algn="ctr"/>
                <a:r>
                  <a:rPr lang="en-US" sz="2800" b="1" dirty="0">
                    <a:latin typeface="Arial" panose="020B0604020202020204" pitchFamily="34" charset="0"/>
                    <a:cs typeface="Arial" panose="020B0604020202020204" pitchFamily="34" charset="0"/>
                  </a:rPr>
                  <a:t>Energy Deposition in W Target (FLUKA)</a:t>
                </a:r>
              </a:p>
            </p:txBody>
          </p:sp>
        </p:grpSp>
        <p:sp>
          <p:nvSpPr>
            <p:cNvPr id="69" name="Rectangle 68">
              <a:extLst>
                <a:ext uri="{FF2B5EF4-FFF2-40B4-BE49-F238E27FC236}">
                  <a16:creationId xmlns:a16="http://schemas.microsoft.com/office/drawing/2014/main" id="{EABF3294-CCC3-4752-BDCB-82C0B63FDCA0}"/>
                </a:ext>
              </a:extLst>
            </p:cNvPr>
            <p:cNvSpPr/>
            <p:nvPr/>
          </p:nvSpPr>
          <p:spPr>
            <a:xfrm>
              <a:off x="13041917" y="18926675"/>
              <a:ext cx="2278188" cy="400110"/>
            </a:xfrm>
            <a:prstGeom prst="rect">
              <a:avLst/>
            </a:prstGeom>
          </p:spPr>
          <p:txBody>
            <a:bodyPr wrap="none">
              <a:spAutoFit/>
            </a:bodyPr>
            <a:lstStyle/>
            <a:p>
              <a:pPr algn="ctr"/>
              <a:r>
                <a:rPr lang="en-US" sz="2000" dirty="0">
                  <a:solidFill>
                    <a:schemeClr val="bg1"/>
                  </a:solidFill>
                  <a:latin typeface="Arial" panose="020B0604020202020204" pitchFamily="34" charset="0"/>
                  <a:cs typeface="Arial" panose="020B0604020202020204" pitchFamily="34" charset="0"/>
                </a:rPr>
                <a:t>120 MeV e</a:t>
              </a:r>
              <a:r>
                <a:rPr lang="en-US" sz="2000" baseline="30000" dirty="0">
                  <a:solidFill>
                    <a:schemeClr val="bg1"/>
                  </a:solidFill>
                  <a:latin typeface="Arial" panose="020B0604020202020204" pitchFamily="34" charset="0"/>
                  <a:cs typeface="Arial" panose="020B0604020202020204" pitchFamily="34" charset="0"/>
                </a:rPr>
                <a:t>‒</a:t>
              </a:r>
              <a:r>
                <a:rPr lang="en-US" sz="2000" dirty="0">
                  <a:solidFill>
                    <a:schemeClr val="bg1"/>
                  </a:solidFill>
                  <a:latin typeface="Arial" panose="020B0604020202020204" pitchFamily="34" charset="0"/>
                  <a:cs typeface="Arial" panose="020B0604020202020204" pitchFamily="34" charset="0"/>
                </a:rPr>
                <a:t> beam</a:t>
              </a:r>
            </a:p>
          </p:txBody>
        </p:sp>
        <p:sp>
          <p:nvSpPr>
            <p:cNvPr id="70" name="Rectangle 69">
              <a:extLst>
                <a:ext uri="{FF2B5EF4-FFF2-40B4-BE49-F238E27FC236}">
                  <a16:creationId xmlns:a16="http://schemas.microsoft.com/office/drawing/2014/main" id="{76B69543-F20B-459C-8630-696F10580882}"/>
                </a:ext>
              </a:extLst>
            </p:cNvPr>
            <p:cNvSpPr/>
            <p:nvPr/>
          </p:nvSpPr>
          <p:spPr>
            <a:xfrm>
              <a:off x="13041917" y="19354318"/>
              <a:ext cx="2760692" cy="400110"/>
            </a:xfrm>
            <a:prstGeom prst="rect">
              <a:avLst/>
            </a:prstGeom>
          </p:spPr>
          <p:txBody>
            <a:bodyPr wrap="none">
              <a:spAutoFit/>
            </a:bodyPr>
            <a:lstStyle/>
            <a:p>
              <a:pPr algn="ctr"/>
              <a:r>
                <a:rPr lang="en-US" sz="2000" dirty="0">
                  <a:solidFill>
                    <a:schemeClr val="bg1"/>
                  </a:solidFill>
                  <a:latin typeface="Arial" panose="020B0604020202020204" pitchFamily="34" charset="0"/>
                  <a:cs typeface="Arial" panose="020B0604020202020204" pitchFamily="34" charset="0"/>
                </a:rPr>
                <a:t>1.5 mm RMS spot size</a:t>
              </a:r>
            </a:p>
          </p:txBody>
        </p:sp>
        <p:sp>
          <p:nvSpPr>
            <p:cNvPr id="71" name="Rectangle 70">
              <a:extLst>
                <a:ext uri="{FF2B5EF4-FFF2-40B4-BE49-F238E27FC236}">
                  <a16:creationId xmlns:a16="http://schemas.microsoft.com/office/drawing/2014/main" id="{9AF37975-72D7-41E8-9226-6B99EF572471}"/>
                </a:ext>
              </a:extLst>
            </p:cNvPr>
            <p:cNvSpPr/>
            <p:nvPr/>
          </p:nvSpPr>
          <p:spPr>
            <a:xfrm>
              <a:off x="16486690" y="18926675"/>
              <a:ext cx="3756156" cy="400110"/>
            </a:xfrm>
            <a:prstGeom prst="rect">
              <a:avLst/>
            </a:prstGeom>
          </p:spPr>
          <p:txBody>
            <a:bodyPr wrap="none">
              <a:spAutoFit/>
            </a:bodyPr>
            <a:lstStyle/>
            <a:p>
              <a:pPr algn="ctr"/>
              <a:r>
                <a:rPr lang="en-US" sz="2000" b="1" dirty="0">
                  <a:solidFill>
                    <a:schemeClr val="bg1"/>
                  </a:solidFill>
                  <a:latin typeface="Arial" panose="020B0604020202020204" pitchFamily="34" charset="0"/>
                  <a:cs typeface="Arial" panose="020B0604020202020204" pitchFamily="34" charset="0"/>
                </a:rPr>
                <a:t>Max </a:t>
              </a:r>
              <a:r>
                <a:rPr lang="en-US" sz="2000" b="1" dirty="0" err="1">
                  <a:solidFill>
                    <a:schemeClr val="bg1"/>
                  </a:solidFill>
                  <a:latin typeface="Arial" panose="020B0604020202020204" pitchFamily="34" charset="0"/>
                  <a:cs typeface="Arial" panose="020B0604020202020204" pitchFamily="34" charset="0"/>
                </a:rPr>
                <a:t>E</a:t>
              </a:r>
              <a:r>
                <a:rPr lang="en-US" sz="2000" b="1" baseline="-25000" dirty="0" err="1">
                  <a:solidFill>
                    <a:schemeClr val="bg1"/>
                  </a:solidFill>
                  <a:latin typeface="Arial" panose="020B0604020202020204" pitchFamily="34" charset="0"/>
                  <a:cs typeface="Arial" panose="020B0604020202020204" pitchFamily="34" charset="0"/>
                </a:rPr>
                <a:t>dep</a:t>
              </a:r>
              <a:r>
                <a:rPr lang="en-US" sz="2000" b="1" dirty="0">
                  <a:solidFill>
                    <a:schemeClr val="bg1"/>
                  </a:solidFill>
                  <a:latin typeface="Arial" panose="020B0604020202020204" pitchFamily="34" charset="0"/>
                  <a:cs typeface="Arial" panose="020B0604020202020204" pitchFamily="34" charset="0"/>
                </a:rPr>
                <a:t> = 0.321 GeV/(e</a:t>
              </a:r>
              <a:r>
                <a:rPr lang="en-US" sz="2000" b="1" baseline="30000" dirty="0">
                  <a:solidFill>
                    <a:schemeClr val="bg1"/>
                  </a:solidFill>
                  <a:latin typeface="Arial" panose="020B0604020202020204" pitchFamily="34" charset="0"/>
                  <a:cs typeface="Arial" panose="020B0604020202020204" pitchFamily="34" charset="0"/>
                </a:rPr>
                <a:t>‒</a:t>
              </a:r>
              <a:r>
                <a:rPr lang="en-US" sz="2000" b="1" dirty="0">
                  <a:solidFill>
                    <a:schemeClr val="bg1"/>
                  </a:solidFill>
                  <a:latin typeface="Arial" panose="020B0604020202020204" pitchFamily="34" charset="0"/>
                  <a:cs typeface="Arial" panose="020B0604020202020204" pitchFamily="34" charset="0"/>
                </a:rPr>
                <a:t> cm</a:t>
              </a:r>
              <a:r>
                <a:rPr lang="en-US" sz="2000" b="1" baseline="30000" dirty="0">
                  <a:solidFill>
                    <a:schemeClr val="bg1"/>
                  </a:solidFill>
                  <a:latin typeface="Arial" panose="020B0604020202020204" pitchFamily="34" charset="0"/>
                  <a:cs typeface="Arial" panose="020B0604020202020204" pitchFamily="34" charset="0"/>
                </a:rPr>
                <a:t>3</a:t>
              </a:r>
              <a:r>
                <a:rPr lang="en-US" sz="2000" b="1" dirty="0">
                  <a:solidFill>
                    <a:schemeClr val="bg1"/>
                  </a:solidFill>
                  <a:latin typeface="Arial" panose="020B0604020202020204" pitchFamily="34" charset="0"/>
                  <a:cs typeface="Arial" panose="020B0604020202020204" pitchFamily="34" charset="0"/>
                </a:rPr>
                <a:t>)</a:t>
              </a:r>
            </a:p>
          </p:txBody>
        </p:sp>
      </p:grpSp>
      <p:grpSp>
        <p:nvGrpSpPr>
          <p:cNvPr id="22" name="Group 21">
            <a:extLst>
              <a:ext uri="{FF2B5EF4-FFF2-40B4-BE49-F238E27FC236}">
                <a16:creationId xmlns:a16="http://schemas.microsoft.com/office/drawing/2014/main" id="{B0F0DAB9-D1DC-47C7-A6B4-E82E07488665}"/>
              </a:ext>
            </a:extLst>
          </p:cNvPr>
          <p:cNvGrpSpPr/>
          <p:nvPr/>
        </p:nvGrpSpPr>
        <p:grpSpPr>
          <a:xfrm>
            <a:off x="23792342" y="18133126"/>
            <a:ext cx="6928741" cy="6122143"/>
            <a:chOff x="23792342" y="18015896"/>
            <a:chExt cx="6928741" cy="6122143"/>
          </a:xfrm>
        </p:grpSpPr>
        <p:grpSp>
          <p:nvGrpSpPr>
            <p:cNvPr id="14" name="Group 13">
              <a:extLst>
                <a:ext uri="{FF2B5EF4-FFF2-40B4-BE49-F238E27FC236}">
                  <a16:creationId xmlns:a16="http://schemas.microsoft.com/office/drawing/2014/main" id="{23EEBF94-A684-4A6E-9FE3-39FE9F40EE27}"/>
                </a:ext>
              </a:extLst>
            </p:cNvPr>
            <p:cNvGrpSpPr/>
            <p:nvPr/>
          </p:nvGrpSpPr>
          <p:grpSpPr>
            <a:xfrm>
              <a:off x="23792342" y="18015896"/>
              <a:ext cx="6928741" cy="6122143"/>
              <a:chOff x="23792342" y="18423858"/>
              <a:chExt cx="6928741" cy="6122143"/>
            </a:xfrm>
          </p:grpSpPr>
          <p:pic>
            <p:nvPicPr>
              <p:cNvPr id="18" name="Picture 17">
                <a:extLst>
                  <a:ext uri="{FF2B5EF4-FFF2-40B4-BE49-F238E27FC236}">
                    <a16:creationId xmlns:a16="http://schemas.microsoft.com/office/drawing/2014/main" id="{DC2FA421-4543-4EC9-A059-DCFE3826136D}"/>
                  </a:ext>
                </a:extLst>
              </p:cNvPr>
              <p:cNvPicPr>
                <a:picLocks noChangeAspect="1"/>
              </p:cNvPicPr>
              <p:nvPr/>
            </p:nvPicPr>
            <p:blipFill>
              <a:blip r:embed="rId12"/>
              <a:stretch>
                <a:fillRect/>
              </a:stretch>
            </p:blipFill>
            <p:spPr>
              <a:xfrm>
                <a:off x="23792342" y="19048307"/>
                <a:ext cx="6928741" cy="5497694"/>
              </a:xfrm>
              <a:prstGeom prst="rect">
                <a:avLst/>
              </a:prstGeom>
            </p:spPr>
          </p:pic>
          <p:sp>
            <p:nvSpPr>
              <p:cNvPr id="147" name="Rectangle 146">
                <a:extLst>
                  <a:ext uri="{FF2B5EF4-FFF2-40B4-BE49-F238E27FC236}">
                    <a16:creationId xmlns:a16="http://schemas.microsoft.com/office/drawing/2014/main" id="{8C59F828-7A64-4568-A574-395310A70C06}"/>
                  </a:ext>
                </a:extLst>
              </p:cNvPr>
              <p:cNvSpPr/>
              <p:nvPr/>
            </p:nvSpPr>
            <p:spPr>
              <a:xfrm>
                <a:off x="25470338" y="18423858"/>
                <a:ext cx="3541354" cy="523220"/>
              </a:xfrm>
              <a:prstGeom prst="rect">
                <a:avLst/>
              </a:prstGeom>
            </p:spPr>
            <p:txBody>
              <a:bodyPr wrap="none">
                <a:spAutoFit/>
              </a:bodyPr>
              <a:lstStyle/>
              <a:p>
                <a:pPr algn="ctr"/>
                <a:r>
                  <a:rPr lang="en-US" sz="2800" b="1" dirty="0">
                    <a:latin typeface="Arial" panose="020B0604020202020204" pitchFamily="34" charset="0"/>
                    <a:cs typeface="Arial" panose="020B0604020202020204" pitchFamily="34" charset="0"/>
                  </a:rPr>
                  <a:t>Heat Power Density</a:t>
                </a:r>
              </a:p>
            </p:txBody>
          </p:sp>
        </p:grpSp>
        <p:sp>
          <p:nvSpPr>
            <p:cNvPr id="72" name="Rectangle 71">
              <a:extLst>
                <a:ext uri="{FF2B5EF4-FFF2-40B4-BE49-F238E27FC236}">
                  <a16:creationId xmlns:a16="http://schemas.microsoft.com/office/drawing/2014/main" id="{E712A4EB-807A-40CA-9218-E63D83FB3D6C}"/>
                </a:ext>
              </a:extLst>
            </p:cNvPr>
            <p:cNvSpPr/>
            <p:nvPr/>
          </p:nvSpPr>
          <p:spPr>
            <a:xfrm>
              <a:off x="28259756" y="22621873"/>
              <a:ext cx="2348720" cy="400110"/>
            </a:xfrm>
            <a:prstGeom prst="rect">
              <a:avLst/>
            </a:prstGeom>
          </p:spPr>
          <p:txBody>
            <a:bodyPr wrap="none">
              <a:spAutoFit/>
            </a:bodyPr>
            <a:lstStyle/>
            <a:p>
              <a:pPr algn="ctr"/>
              <a:r>
                <a:rPr lang="en-US" sz="2000" b="1" dirty="0" err="1">
                  <a:latin typeface="Arial" panose="020B0604020202020204" pitchFamily="34" charset="0"/>
                  <a:cs typeface="Arial" panose="020B0604020202020204" pitchFamily="34" charset="0"/>
                </a:rPr>
                <a:t>P</a:t>
              </a:r>
              <a:r>
                <a:rPr lang="en-US" sz="2000" b="1" baseline="-25000" dirty="0" err="1">
                  <a:latin typeface="Arial" panose="020B0604020202020204" pitchFamily="34" charset="0"/>
                  <a:cs typeface="Arial" panose="020B0604020202020204" pitchFamily="34" charset="0"/>
                </a:rPr>
                <a:t>max</a:t>
              </a:r>
              <a:r>
                <a:rPr lang="en-US" sz="2000" b="1" dirty="0">
                  <a:latin typeface="Arial" panose="020B0604020202020204" pitchFamily="34" charset="0"/>
                  <a:cs typeface="Arial" panose="020B0604020202020204" pitchFamily="34" charset="0"/>
                </a:rPr>
                <a:t> = 321 W/mm</a:t>
              </a:r>
              <a:r>
                <a:rPr lang="en-US" sz="2000" b="1" baseline="30000" dirty="0">
                  <a:latin typeface="Arial" panose="020B0604020202020204" pitchFamily="34" charset="0"/>
                  <a:cs typeface="Arial" panose="020B0604020202020204" pitchFamily="34" charset="0"/>
                </a:rPr>
                <a:t>3</a:t>
              </a:r>
              <a:endParaRPr lang="en-US" sz="2000" b="1" dirty="0">
                <a:latin typeface="Arial" panose="020B0604020202020204" pitchFamily="34" charset="0"/>
                <a:cs typeface="Arial" panose="020B0604020202020204" pitchFamily="34" charset="0"/>
              </a:endParaRPr>
            </a:p>
          </p:txBody>
        </p:sp>
        <p:sp>
          <p:nvSpPr>
            <p:cNvPr id="73" name="Rectangle 72">
              <a:extLst>
                <a:ext uri="{FF2B5EF4-FFF2-40B4-BE49-F238E27FC236}">
                  <a16:creationId xmlns:a16="http://schemas.microsoft.com/office/drawing/2014/main" id="{06864BDC-2238-4C63-8744-8ADAA3ADD99C}"/>
                </a:ext>
              </a:extLst>
            </p:cNvPr>
            <p:cNvSpPr/>
            <p:nvPr/>
          </p:nvSpPr>
          <p:spPr>
            <a:xfrm>
              <a:off x="28283801" y="22185107"/>
              <a:ext cx="2313711" cy="400110"/>
            </a:xfrm>
            <a:prstGeom prst="rect">
              <a:avLst/>
            </a:prstGeom>
          </p:spPr>
          <p:txBody>
            <a:bodyPr wrap="none">
              <a:spAutoFit/>
            </a:bodyPr>
            <a:lstStyle/>
            <a:p>
              <a:pPr algn="ctr"/>
              <a:r>
                <a:rPr lang="en-US" sz="2000" dirty="0">
                  <a:latin typeface="Arial" panose="020B0604020202020204" pitchFamily="34" charset="0"/>
                  <a:cs typeface="Arial" panose="020B0604020202020204" pitchFamily="34" charset="0"/>
                </a:rPr>
                <a:t>For 1 mA e</a:t>
              </a:r>
              <a:r>
                <a:rPr lang="en-US" sz="2000" baseline="30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beam:</a:t>
              </a:r>
            </a:p>
          </p:txBody>
        </p:sp>
      </p:grpSp>
      <p:grpSp>
        <p:nvGrpSpPr>
          <p:cNvPr id="27" name="Group 26">
            <a:extLst>
              <a:ext uri="{FF2B5EF4-FFF2-40B4-BE49-F238E27FC236}">
                <a16:creationId xmlns:a16="http://schemas.microsoft.com/office/drawing/2014/main" id="{D7BCD37B-B04E-4B9E-8D49-45743A73E85E}"/>
              </a:ext>
            </a:extLst>
          </p:cNvPr>
          <p:cNvGrpSpPr/>
          <p:nvPr/>
        </p:nvGrpSpPr>
        <p:grpSpPr>
          <a:xfrm>
            <a:off x="2606743" y="25882370"/>
            <a:ext cx="7371619" cy="5667536"/>
            <a:chOff x="2606743" y="25952708"/>
            <a:chExt cx="7371619" cy="5667536"/>
          </a:xfrm>
        </p:grpSpPr>
        <p:graphicFrame>
          <p:nvGraphicFramePr>
            <p:cNvPr id="24" name="Object 23">
              <a:extLst>
                <a:ext uri="{FF2B5EF4-FFF2-40B4-BE49-F238E27FC236}">
                  <a16:creationId xmlns:a16="http://schemas.microsoft.com/office/drawing/2014/main" id="{D42F374D-91D5-4752-B55C-A8940A16D98B}"/>
                </a:ext>
              </a:extLst>
            </p:cNvPr>
            <p:cNvGraphicFramePr>
              <a:graphicFrameLocks noChangeAspect="1"/>
            </p:cNvGraphicFramePr>
            <p:nvPr>
              <p:extLst>
                <p:ext uri="{D42A27DB-BD31-4B8C-83A1-F6EECF244321}">
                  <p14:modId xmlns:p14="http://schemas.microsoft.com/office/powerpoint/2010/main" val="2827439017"/>
                </p:ext>
              </p:extLst>
            </p:nvPr>
          </p:nvGraphicFramePr>
          <p:xfrm>
            <a:off x="2606743" y="26533414"/>
            <a:ext cx="7371619" cy="5086830"/>
          </p:xfrm>
          <a:graphic>
            <a:graphicData uri="http://schemas.openxmlformats.org/presentationml/2006/ole">
              <mc:AlternateContent xmlns:mc="http://schemas.openxmlformats.org/markup-compatibility/2006">
                <mc:Choice xmlns:v="urn:schemas-microsoft-com:vml" Requires="v">
                  <p:oleObj spid="_x0000_s1144" name="Acrobat Document" r:id="rId13" imgW="3687902" imgH="2544992" progId="AcroExch.Document.2017">
                    <p:embed/>
                  </p:oleObj>
                </mc:Choice>
                <mc:Fallback>
                  <p:oleObj name="Acrobat Document" r:id="rId13" imgW="3687902" imgH="2544992" progId="AcroExch.Document.2017">
                    <p:embed/>
                    <p:pic>
                      <p:nvPicPr>
                        <p:cNvPr id="0" name=""/>
                        <p:cNvPicPr/>
                        <p:nvPr/>
                      </p:nvPicPr>
                      <p:blipFill>
                        <a:blip r:embed="rId14"/>
                        <a:stretch>
                          <a:fillRect/>
                        </a:stretch>
                      </p:blipFill>
                      <p:spPr>
                        <a:xfrm>
                          <a:off x="2606743" y="26533414"/>
                          <a:ext cx="7371619" cy="5086830"/>
                        </a:xfrm>
                        <a:prstGeom prst="rect">
                          <a:avLst/>
                        </a:prstGeom>
                      </p:spPr>
                    </p:pic>
                  </p:oleObj>
                </mc:Fallback>
              </mc:AlternateContent>
            </a:graphicData>
          </a:graphic>
        </p:graphicFrame>
        <p:sp>
          <p:nvSpPr>
            <p:cNvPr id="149" name="Rectangle 148">
              <a:extLst>
                <a:ext uri="{FF2B5EF4-FFF2-40B4-BE49-F238E27FC236}">
                  <a16:creationId xmlns:a16="http://schemas.microsoft.com/office/drawing/2014/main" id="{FB950774-1AB5-4642-A7CE-0D19941025E7}"/>
                </a:ext>
              </a:extLst>
            </p:cNvPr>
            <p:cNvSpPr/>
            <p:nvPr/>
          </p:nvSpPr>
          <p:spPr>
            <a:xfrm>
              <a:off x="4763037" y="25952708"/>
              <a:ext cx="3767891" cy="523220"/>
            </a:xfrm>
            <a:prstGeom prst="rect">
              <a:avLst/>
            </a:prstGeom>
          </p:spPr>
          <p:txBody>
            <a:bodyPr wrap="none">
              <a:spAutoFit/>
            </a:bodyPr>
            <a:lstStyle/>
            <a:p>
              <a:pPr algn="ctr"/>
              <a:r>
                <a:rPr lang="en-US" sz="2800" b="1" dirty="0">
                  <a:latin typeface="Arial" panose="020B0604020202020204" pitchFamily="34" charset="0"/>
                  <a:cs typeface="Arial" panose="020B0604020202020204" pitchFamily="34" charset="0"/>
                </a:rPr>
                <a:t>Temperature vs Time</a:t>
              </a:r>
            </a:p>
          </p:txBody>
        </p:sp>
        <p:sp>
          <p:nvSpPr>
            <p:cNvPr id="20" name="Rectangle 19">
              <a:extLst>
                <a:ext uri="{FF2B5EF4-FFF2-40B4-BE49-F238E27FC236}">
                  <a16:creationId xmlns:a16="http://schemas.microsoft.com/office/drawing/2014/main" id="{42A2461B-F3CC-4651-813F-3906BA2E59B4}"/>
                </a:ext>
              </a:extLst>
            </p:cNvPr>
            <p:cNvSpPr/>
            <p:nvPr/>
          </p:nvSpPr>
          <p:spPr>
            <a:xfrm>
              <a:off x="7396223" y="29221041"/>
              <a:ext cx="2013995" cy="114825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A7B2931B-DB2C-4FCB-B4BC-DB780A7A82B5}"/>
                </a:ext>
              </a:extLst>
            </p:cNvPr>
            <p:cNvGrpSpPr/>
            <p:nvPr/>
          </p:nvGrpSpPr>
          <p:grpSpPr>
            <a:xfrm>
              <a:off x="7523011" y="29376732"/>
              <a:ext cx="1760418" cy="836876"/>
              <a:chOff x="7506018" y="29563071"/>
              <a:chExt cx="1760418" cy="836876"/>
            </a:xfrm>
          </p:grpSpPr>
          <p:sp>
            <p:nvSpPr>
              <p:cNvPr id="74" name="Rectangle 73">
                <a:extLst>
                  <a:ext uri="{FF2B5EF4-FFF2-40B4-BE49-F238E27FC236}">
                    <a16:creationId xmlns:a16="http://schemas.microsoft.com/office/drawing/2014/main" id="{109C7AA8-14D2-4AED-BC9D-8A22D9B9834C}"/>
                  </a:ext>
                </a:extLst>
              </p:cNvPr>
              <p:cNvSpPr/>
              <p:nvPr/>
            </p:nvSpPr>
            <p:spPr>
              <a:xfrm>
                <a:off x="7584566" y="29999837"/>
                <a:ext cx="1603324" cy="400110"/>
              </a:xfrm>
              <a:prstGeom prst="rect">
                <a:avLst/>
              </a:prstGeom>
            </p:spPr>
            <p:txBody>
              <a:bodyPr wrap="none">
                <a:spAutoFit/>
              </a:bodyPr>
              <a:lstStyle/>
              <a:p>
                <a:pPr algn="ctr"/>
                <a:r>
                  <a:rPr lang="el-GR" sz="2000" b="1" dirty="0">
                    <a:latin typeface="Arial" panose="020B0604020202020204" pitchFamily="34" charset="0"/>
                    <a:cs typeface="Arial" panose="020B0604020202020204" pitchFamily="34" charset="0"/>
                  </a:rPr>
                  <a:t>Δ</a:t>
                </a:r>
                <a:r>
                  <a:rPr lang="en-US" sz="2000" b="1" dirty="0">
                    <a:latin typeface="Arial" panose="020B0604020202020204" pitchFamily="34" charset="0"/>
                    <a:cs typeface="Arial" panose="020B0604020202020204" pitchFamily="34" charset="0"/>
                  </a:rPr>
                  <a:t>T = 188 °C</a:t>
                </a:r>
              </a:p>
            </p:txBody>
          </p:sp>
          <p:sp>
            <p:nvSpPr>
              <p:cNvPr id="75" name="Rectangle 74">
                <a:extLst>
                  <a:ext uri="{FF2B5EF4-FFF2-40B4-BE49-F238E27FC236}">
                    <a16:creationId xmlns:a16="http://schemas.microsoft.com/office/drawing/2014/main" id="{1800497B-CADF-49D7-BCD1-978B8A8EFF0A}"/>
                  </a:ext>
                </a:extLst>
              </p:cNvPr>
              <p:cNvSpPr/>
              <p:nvPr/>
            </p:nvSpPr>
            <p:spPr>
              <a:xfrm>
                <a:off x="7506018" y="29563071"/>
                <a:ext cx="1760418" cy="400110"/>
              </a:xfrm>
              <a:prstGeom prst="rect">
                <a:avLst/>
              </a:prstGeom>
            </p:spPr>
            <p:txBody>
              <a:bodyPr wrap="none">
                <a:spAutoFit/>
              </a:bodyPr>
              <a:lstStyle/>
              <a:p>
                <a:pPr algn="ctr"/>
                <a:r>
                  <a:rPr lang="en-US" sz="2000" b="1" dirty="0" err="1">
                    <a:latin typeface="Arial" panose="020B0604020202020204" pitchFamily="34" charset="0"/>
                    <a:cs typeface="Arial" panose="020B0604020202020204" pitchFamily="34" charset="0"/>
                  </a:rPr>
                  <a:t>T</a:t>
                </a:r>
                <a:r>
                  <a:rPr lang="en-US" sz="2000" b="1" baseline="-25000" dirty="0" err="1">
                    <a:latin typeface="Arial" panose="020B0604020202020204" pitchFamily="34" charset="0"/>
                    <a:cs typeface="Arial" panose="020B0604020202020204" pitchFamily="34" charset="0"/>
                  </a:rPr>
                  <a:t>max</a:t>
                </a:r>
                <a:r>
                  <a:rPr lang="en-US" sz="2000" b="1" dirty="0">
                    <a:latin typeface="Arial" panose="020B0604020202020204" pitchFamily="34" charset="0"/>
                    <a:cs typeface="Arial" panose="020B0604020202020204" pitchFamily="34" charset="0"/>
                  </a:rPr>
                  <a:t> = 681 °C</a:t>
                </a:r>
              </a:p>
            </p:txBody>
          </p:sp>
        </p:grpSp>
      </p:grpSp>
      <p:grpSp>
        <p:nvGrpSpPr>
          <p:cNvPr id="32" name="Group 31">
            <a:extLst>
              <a:ext uri="{FF2B5EF4-FFF2-40B4-BE49-F238E27FC236}">
                <a16:creationId xmlns:a16="http://schemas.microsoft.com/office/drawing/2014/main" id="{6C0D1058-5E19-40D1-BD40-377E75A6BF72}"/>
              </a:ext>
            </a:extLst>
          </p:cNvPr>
          <p:cNvGrpSpPr/>
          <p:nvPr/>
        </p:nvGrpSpPr>
        <p:grpSpPr>
          <a:xfrm>
            <a:off x="13389587" y="25079895"/>
            <a:ext cx="6960136" cy="6242302"/>
            <a:chOff x="13389587" y="25150233"/>
            <a:chExt cx="6960136" cy="6242302"/>
          </a:xfrm>
        </p:grpSpPr>
        <p:grpSp>
          <p:nvGrpSpPr>
            <p:cNvPr id="129" name="Group 128">
              <a:extLst>
                <a:ext uri="{FF2B5EF4-FFF2-40B4-BE49-F238E27FC236}">
                  <a16:creationId xmlns:a16="http://schemas.microsoft.com/office/drawing/2014/main" id="{EDCEF8DA-99CF-4AB4-A779-E27A9D0F19A7}"/>
                </a:ext>
              </a:extLst>
            </p:cNvPr>
            <p:cNvGrpSpPr/>
            <p:nvPr/>
          </p:nvGrpSpPr>
          <p:grpSpPr>
            <a:xfrm>
              <a:off x="13389587" y="25150233"/>
              <a:ext cx="6960136" cy="6242302"/>
              <a:chOff x="13389587" y="25513647"/>
              <a:chExt cx="6960136" cy="6242302"/>
            </a:xfrm>
          </p:grpSpPr>
          <p:pic>
            <p:nvPicPr>
              <p:cNvPr id="23" name="Picture 22">
                <a:extLst>
                  <a:ext uri="{FF2B5EF4-FFF2-40B4-BE49-F238E27FC236}">
                    <a16:creationId xmlns:a16="http://schemas.microsoft.com/office/drawing/2014/main" id="{A6D5CBFB-FB70-4DFA-9770-21EDCD3B6F7A}"/>
                  </a:ext>
                </a:extLst>
              </p:cNvPr>
              <p:cNvPicPr>
                <a:picLocks noChangeAspect="1"/>
              </p:cNvPicPr>
              <p:nvPr/>
            </p:nvPicPr>
            <p:blipFill>
              <a:blip r:embed="rId15"/>
              <a:stretch>
                <a:fillRect/>
              </a:stretch>
            </p:blipFill>
            <p:spPr>
              <a:xfrm>
                <a:off x="13389587" y="26151840"/>
                <a:ext cx="6960136" cy="5604109"/>
              </a:xfrm>
              <a:prstGeom prst="rect">
                <a:avLst/>
              </a:prstGeom>
            </p:spPr>
          </p:pic>
          <p:sp>
            <p:nvSpPr>
              <p:cNvPr id="152" name="Rectangle 151">
                <a:extLst>
                  <a:ext uri="{FF2B5EF4-FFF2-40B4-BE49-F238E27FC236}">
                    <a16:creationId xmlns:a16="http://schemas.microsoft.com/office/drawing/2014/main" id="{7AE24F39-0360-4A19-9C2A-B265ACFF941D}"/>
                  </a:ext>
                </a:extLst>
              </p:cNvPr>
              <p:cNvSpPr/>
              <p:nvPr/>
            </p:nvSpPr>
            <p:spPr>
              <a:xfrm>
                <a:off x="14369493" y="25513647"/>
                <a:ext cx="4891660" cy="523220"/>
              </a:xfrm>
              <a:prstGeom prst="rect">
                <a:avLst/>
              </a:prstGeom>
            </p:spPr>
            <p:txBody>
              <a:bodyPr wrap="none">
                <a:spAutoFit/>
              </a:bodyPr>
              <a:lstStyle/>
              <a:p>
                <a:pPr algn="ctr"/>
                <a:r>
                  <a:rPr lang="en-US" sz="2800" b="1" dirty="0">
                    <a:latin typeface="Arial" panose="020B0604020202020204" pitchFamily="34" charset="0"/>
                    <a:cs typeface="Arial" panose="020B0604020202020204" pitchFamily="34" charset="0"/>
                  </a:rPr>
                  <a:t>Distribution of Temperature</a:t>
                </a:r>
              </a:p>
            </p:txBody>
          </p:sp>
        </p:grpSp>
        <p:sp>
          <p:nvSpPr>
            <p:cNvPr id="79" name="Rectangle 78">
              <a:extLst>
                <a:ext uri="{FF2B5EF4-FFF2-40B4-BE49-F238E27FC236}">
                  <a16:creationId xmlns:a16="http://schemas.microsoft.com/office/drawing/2014/main" id="{7BD541E5-787D-4790-8583-266038835FC1}"/>
                </a:ext>
              </a:extLst>
            </p:cNvPr>
            <p:cNvSpPr/>
            <p:nvPr/>
          </p:nvSpPr>
          <p:spPr>
            <a:xfrm>
              <a:off x="16147874" y="30352928"/>
              <a:ext cx="3065263" cy="400110"/>
            </a:xfrm>
            <a:prstGeom prst="rect">
              <a:avLst/>
            </a:prstGeom>
          </p:spPr>
          <p:txBody>
            <a:bodyPr wrap="none">
              <a:spAutoFit/>
            </a:bodyPr>
            <a:lstStyle/>
            <a:p>
              <a:r>
                <a:rPr lang="en-US" sz="2000" b="1" dirty="0" err="1">
                  <a:solidFill>
                    <a:schemeClr val="bg1"/>
                  </a:solidFill>
                  <a:latin typeface="Arial" panose="020B0604020202020204" pitchFamily="34" charset="0"/>
                  <a:cs typeface="Arial" panose="020B0604020202020204" pitchFamily="34" charset="0"/>
                </a:rPr>
                <a:t>T</a:t>
              </a:r>
              <a:r>
                <a:rPr lang="en-US" sz="2000" b="1" baseline="-25000" dirty="0" err="1">
                  <a:solidFill>
                    <a:schemeClr val="bg1"/>
                  </a:solidFill>
                  <a:latin typeface="Arial" panose="020B0604020202020204" pitchFamily="34" charset="0"/>
                  <a:cs typeface="Arial" panose="020B0604020202020204" pitchFamily="34" charset="0"/>
                </a:rPr>
                <a:t>max</a:t>
              </a:r>
              <a:r>
                <a:rPr lang="en-US" sz="2000" b="1" dirty="0">
                  <a:solidFill>
                    <a:schemeClr val="bg1"/>
                  </a:solidFill>
                  <a:latin typeface="Arial" panose="020B0604020202020204" pitchFamily="34" charset="0"/>
                  <a:cs typeface="Arial" panose="020B0604020202020204" pitchFamily="34" charset="0"/>
                </a:rPr>
                <a:t> = 681 °C </a:t>
              </a:r>
              <a:r>
                <a:rPr lang="en-US" sz="2000" dirty="0">
                  <a:solidFill>
                    <a:schemeClr val="bg1"/>
                  </a:solidFill>
                  <a:latin typeface="Arial" panose="020B0604020202020204" pitchFamily="34" charset="0"/>
                  <a:cs typeface="Arial" panose="020B0604020202020204" pitchFamily="34" charset="0"/>
                </a:rPr>
                <a:t>in tungsten</a:t>
              </a:r>
            </a:p>
          </p:txBody>
        </p:sp>
        <p:sp>
          <p:nvSpPr>
            <p:cNvPr id="80" name="Rectangle 79">
              <a:extLst>
                <a:ext uri="{FF2B5EF4-FFF2-40B4-BE49-F238E27FC236}">
                  <a16:creationId xmlns:a16="http://schemas.microsoft.com/office/drawing/2014/main" id="{7006B98F-4F93-4C37-B275-1D0B741B2934}"/>
                </a:ext>
              </a:extLst>
            </p:cNvPr>
            <p:cNvSpPr/>
            <p:nvPr/>
          </p:nvSpPr>
          <p:spPr>
            <a:xfrm>
              <a:off x="16152148" y="29548288"/>
              <a:ext cx="4014240" cy="707886"/>
            </a:xfrm>
            <a:prstGeom prst="rect">
              <a:avLst/>
            </a:prstGeom>
          </p:spPr>
          <p:txBody>
            <a:bodyPr wrap="none">
              <a:spAutoFit/>
            </a:bodyPr>
            <a:lstStyle/>
            <a:p>
              <a:r>
                <a:rPr lang="en-US" sz="2000" dirty="0">
                  <a:solidFill>
                    <a:schemeClr val="bg1"/>
                  </a:solidFill>
                  <a:latin typeface="Arial" panose="020B0604020202020204" pitchFamily="34" charset="0"/>
                  <a:cs typeface="Arial" panose="020B0604020202020204" pitchFamily="34" charset="0"/>
                </a:rPr>
                <a:t>e</a:t>
              </a:r>
              <a:r>
                <a:rPr lang="en-US" sz="2000" baseline="30000" dirty="0">
                  <a:solidFill>
                    <a:schemeClr val="bg1"/>
                  </a:solidFill>
                  <a:latin typeface="Arial" panose="020B0604020202020204" pitchFamily="34" charset="0"/>
                  <a:cs typeface="Arial" panose="020B0604020202020204" pitchFamily="34" charset="0"/>
                </a:rPr>
                <a:t>‒ </a:t>
              </a:r>
              <a:r>
                <a:rPr lang="en-US" sz="2000" dirty="0">
                  <a:solidFill>
                    <a:schemeClr val="bg1"/>
                  </a:solidFill>
                  <a:latin typeface="Arial" panose="020B0604020202020204" pitchFamily="34" charset="0"/>
                  <a:cs typeface="Arial" panose="020B0604020202020204" pitchFamily="34" charset="0"/>
                </a:rPr>
                <a:t>beam with RMS size of 1.5 mm</a:t>
              </a:r>
            </a:p>
            <a:p>
              <a:r>
                <a:rPr lang="en-US" sz="2000" dirty="0">
                  <a:solidFill>
                    <a:schemeClr val="bg1"/>
                  </a:solidFill>
                  <a:latin typeface="Arial" panose="020B0604020202020204" pitchFamily="34" charset="0"/>
                  <a:cs typeface="Arial" panose="020B0604020202020204" pitchFamily="34" charset="0"/>
                </a:rPr>
                <a:t>moving with 2.3 m/s</a:t>
              </a:r>
            </a:p>
          </p:txBody>
        </p:sp>
      </p:grpSp>
      <p:grpSp>
        <p:nvGrpSpPr>
          <p:cNvPr id="33" name="Group 32">
            <a:extLst>
              <a:ext uri="{FF2B5EF4-FFF2-40B4-BE49-F238E27FC236}">
                <a16:creationId xmlns:a16="http://schemas.microsoft.com/office/drawing/2014/main" id="{A66C00E4-126D-45AB-8D6B-2BBBADAD25F1}"/>
              </a:ext>
            </a:extLst>
          </p:cNvPr>
          <p:cNvGrpSpPr/>
          <p:nvPr/>
        </p:nvGrpSpPr>
        <p:grpSpPr>
          <a:xfrm>
            <a:off x="23403054" y="25059030"/>
            <a:ext cx="7616189" cy="6263168"/>
            <a:chOff x="23403054" y="25129368"/>
            <a:chExt cx="7616189" cy="6263168"/>
          </a:xfrm>
        </p:grpSpPr>
        <p:grpSp>
          <p:nvGrpSpPr>
            <p:cNvPr id="128" name="Group 127">
              <a:extLst>
                <a:ext uri="{FF2B5EF4-FFF2-40B4-BE49-F238E27FC236}">
                  <a16:creationId xmlns:a16="http://schemas.microsoft.com/office/drawing/2014/main" id="{159064A8-D7D0-4F34-B6CD-949A40B22C82}"/>
                </a:ext>
              </a:extLst>
            </p:cNvPr>
            <p:cNvGrpSpPr/>
            <p:nvPr/>
          </p:nvGrpSpPr>
          <p:grpSpPr>
            <a:xfrm>
              <a:off x="23403054" y="25129368"/>
              <a:ext cx="7616189" cy="6263168"/>
              <a:chOff x="23403054" y="25492782"/>
              <a:chExt cx="7616189" cy="6263168"/>
            </a:xfrm>
          </p:grpSpPr>
          <p:pic>
            <p:nvPicPr>
              <p:cNvPr id="21" name="Picture 20">
                <a:extLst>
                  <a:ext uri="{FF2B5EF4-FFF2-40B4-BE49-F238E27FC236}">
                    <a16:creationId xmlns:a16="http://schemas.microsoft.com/office/drawing/2014/main" id="{CA050F5F-AD70-4CFE-801E-D61CB74F2F3E}"/>
                  </a:ext>
                </a:extLst>
              </p:cNvPr>
              <p:cNvPicPr>
                <a:picLocks noChangeAspect="1"/>
              </p:cNvPicPr>
              <p:nvPr/>
            </p:nvPicPr>
            <p:blipFill>
              <a:blip r:embed="rId16"/>
              <a:stretch>
                <a:fillRect/>
              </a:stretch>
            </p:blipFill>
            <p:spPr>
              <a:xfrm>
                <a:off x="23760947" y="26151840"/>
                <a:ext cx="6960136" cy="5604110"/>
              </a:xfrm>
              <a:prstGeom prst="rect">
                <a:avLst/>
              </a:prstGeom>
            </p:spPr>
          </p:pic>
          <p:sp>
            <p:nvSpPr>
              <p:cNvPr id="157" name="Rectangle 156">
                <a:extLst>
                  <a:ext uri="{FF2B5EF4-FFF2-40B4-BE49-F238E27FC236}">
                    <a16:creationId xmlns:a16="http://schemas.microsoft.com/office/drawing/2014/main" id="{98F78510-E0B2-4DB2-BCB6-CFE0B7F9186A}"/>
                  </a:ext>
                </a:extLst>
              </p:cNvPr>
              <p:cNvSpPr/>
              <p:nvPr/>
            </p:nvSpPr>
            <p:spPr>
              <a:xfrm>
                <a:off x="23403054" y="25492782"/>
                <a:ext cx="7616189" cy="523220"/>
              </a:xfrm>
              <a:prstGeom prst="rect">
                <a:avLst/>
              </a:prstGeom>
            </p:spPr>
            <p:txBody>
              <a:bodyPr wrap="none">
                <a:spAutoFit/>
              </a:bodyPr>
              <a:lstStyle/>
              <a:p>
                <a:pPr algn="ctr"/>
                <a:r>
                  <a:rPr lang="en-US" sz="2800" b="1" dirty="0">
                    <a:latin typeface="Arial" panose="020B0604020202020204" pitchFamily="34" charset="0"/>
                    <a:cs typeface="Arial" panose="020B0604020202020204" pitchFamily="34" charset="0"/>
                  </a:rPr>
                  <a:t>Distribution of Equivalent von-Mises Stress</a:t>
                </a:r>
              </a:p>
            </p:txBody>
          </p:sp>
        </p:grpSp>
        <p:sp>
          <p:nvSpPr>
            <p:cNvPr id="82" name="Rectangle 81">
              <a:extLst>
                <a:ext uri="{FF2B5EF4-FFF2-40B4-BE49-F238E27FC236}">
                  <a16:creationId xmlns:a16="http://schemas.microsoft.com/office/drawing/2014/main" id="{83159C36-0D2A-4C3D-99AC-1B55DC85DADB}"/>
                </a:ext>
              </a:extLst>
            </p:cNvPr>
            <p:cNvSpPr/>
            <p:nvPr/>
          </p:nvSpPr>
          <p:spPr>
            <a:xfrm>
              <a:off x="27465981" y="29969190"/>
              <a:ext cx="2302233" cy="400110"/>
            </a:xfrm>
            <a:prstGeom prst="rect">
              <a:avLst/>
            </a:prstGeom>
          </p:spPr>
          <p:txBody>
            <a:bodyPr wrap="none">
              <a:spAutoFit/>
            </a:bodyPr>
            <a:lstStyle/>
            <a:p>
              <a:r>
                <a:rPr lang="el-GR" sz="2000" b="1" dirty="0">
                  <a:solidFill>
                    <a:schemeClr val="bg1"/>
                  </a:solidFill>
                  <a:latin typeface="Arial" panose="020B0604020202020204" pitchFamily="34" charset="0"/>
                  <a:cs typeface="Arial" panose="020B0604020202020204" pitchFamily="34" charset="0"/>
                </a:rPr>
                <a:t>σ</a:t>
              </a:r>
              <a:r>
                <a:rPr lang="en-US" sz="2000" b="1" baseline="-25000" dirty="0" err="1">
                  <a:solidFill>
                    <a:schemeClr val="bg1"/>
                  </a:solidFill>
                  <a:latin typeface="Arial" panose="020B0604020202020204" pitchFamily="34" charset="0"/>
                  <a:cs typeface="Arial" panose="020B0604020202020204" pitchFamily="34" charset="0"/>
                </a:rPr>
                <a:t>vM</a:t>
              </a:r>
              <a:r>
                <a:rPr lang="en-US" sz="2000" b="1" baseline="-25000" dirty="0">
                  <a:solidFill>
                    <a:schemeClr val="bg1"/>
                  </a:solidFill>
                  <a:latin typeface="Arial" panose="020B0604020202020204" pitchFamily="34" charset="0"/>
                  <a:cs typeface="Arial" panose="020B0604020202020204" pitchFamily="34" charset="0"/>
                </a:rPr>
                <a:t> max</a:t>
              </a:r>
              <a:r>
                <a:rPr lang="en-US" sz="2000" b="1" dirty="0">
                  <a:solidFill>
                    <a:schemeClr val="bg1"/>
                  </a:solidFill>
                  <a:latin typeface="Arial" panose="020B0604020202020204" pitchFamily="34" charset="0"/>
                  <a:cs typeface="Arial" panose="020B0604020202020204" pitchFamily="34" charset="0"/>
                </a:rPr>
                <a:t> = 878 MPa</a:t>
              </a:r>
            </a:p>
          </p:txBody>
        </p:sp>
      </p:grpSp>
      <p:grpSp>
        <p:nvGrpSpPr>
          <p:cNvPr id="34" name="Group 33">
            <a:extLst>
              <a:ext uri="{FF2B5EF4-FFF2-40B4-BE49-F238E27FC236}">
                <a16:creationId xmlns:a16="http://schemas.microsoft.com/office/drawing/2014/main" id="{DB249B2E-241B-4964-8EBB-19A025DEA6AF}"/>
              </a:ext>
            </a:extLst>
          </p:cNvPr>
          <p:cNvGrpSpPr/>
          <p:nvPr/>
        </p:nvGrpSpPr>
        <p:grpSpPr>
          <a:xfrm>
            <a:off x="2606742" y="32070209"/>
            <a:ext cx="7371619" cy="7706162"/>
            <a:chOff x="2606742" y="32271845"/>
            <a:chExt cx="7371619" cy="7706162"/>
          </a:xfrm>
        </p:grpSpPr>
        <p:grpSp>
          <p:nvGrpSpPr>
            <p:cNvPr id="132" name="Group 131">
              <a:extLst>
                <a:ext uri="{FF2B5EF4-FFF2-40B4-BE49-F238E27FC236}">
                  <a16:creationId xmlns:a16="http://schemas.microsoft.com/office/drawing/2014/main" id="{C9256F51-B199-4EF1-B5C9-5B78D1A75041}"/>
                </a:ext>
              </a:extLst>
            </p:cNvPr>
            <p:cNvGrpSpPr/>
            <p:nvPr/>
          </p:nvGrpSpPr>
          <p:grpSpPr>
            <a:xfrm>
              <a:off x="2606742" y="32271845"/>
              <a:ext cx="7371619" cy="5868388"/>
              <a:chOff x="2606742" y="32825171"/>
              <a:chExt cx="7371619" cy="5868388"/>
            </a:xfrm>
          </p:grpSpPr>
          <p:graphicFrame>
            <p:nvGraphicFramePr>
              <p:cNvPr id="19" name="Object 18">
                <a:extLst>
                  <a:ext uri="{FF2B5EF4-FFF2-40B4-BE49-F238E27FC236}">
                    <a16:creationId xmlns:a16="http://schemas.microsoft.com/office/drawing/2014/main" id="{2EED9ED3-D688-41C4-AC93-B4C026B038AD}"/>
                  </a:ext>
                </a:extLst>
              </p:cNvPr>
              <p:cNvGraphicFramePr>
                <a:graphicFrameLocks noChangeAspect="1"/>
              </p:cNvGraphicFramePr>
              <p:nvPr>
                <p:extLst>
                  <p:ext uri="{D42A27DB-BD31-4B8C-83A1-F6EECF244321}">
                    <p14:modId xmlns:p14="http://schemas.microsoft.com/office/powerpoint/2010/main" val="3429012421"/>
                  </p:ext>
                </p:extLst>
              </p:nvPr>
            </p:nvGraphicFramePr>
            <p:xfrm>
              <a:off x="2606742" y="33455972"/>
              <a:ext cx="7371619" cy="5237587"/>
            </p:xfrm>
            <a:graphic>
              <a:graphicData uri="http://schemas.openxmlformats.org/presentationml/2006/ole">
                <mc:AlternateContent xmlns:mc="http://schemas.openxmlformats.org/markup-compatibility/2006">
                  <mc:Choice xmlns:v="urn:schemas-microsoft-com:vml" Requires="v">
                    <p:oleObj spid="_x0000_s1145" name="Acrobat Document" r:id="rId17" imgW="4320466" imgH="3070640" progId="AcroExch.Document.2017">
                      <p:embed/>
                    </p:oleObj>
                  </mc:Choice>
                  <mc:Fallback>
                    <p:oleObj name="Acrobat Document" r:id="rId17" imgW="4320466" imgH="3070640" progId="AcroExch.Document.2017">
                      <p:embed/>
                      <p:pic>
                        <p:nvPicPr>
                          <p:cNvPr id="0" name=""/>
                          <p:cNvPicPr/>
                          <p:nvPr/>
                        </p:nvPicPr>
                        <p:blipFill>
                          <a:blip r:embed="rId18"/>
                          <a:stretch>
                            <a:fillRect/>
                          </a:stretch>
                        </p:blipFill>
                        <p:spPr>
                          <a:xfrm>
                            <a:off x="2606742" y="33455972"/>
                            <a:ext cx="7371619" cy="5237587"/>
                          </a:xfrm>
                          <a:prstGeom prst="rect">
                            <a:avLst/>
                          </a:prstGeom>
                        </p:spPr>
                      </p:pic>
                    </p:oleObj>
                  </mc:Fallback>
                </mc:AlternateContent>
              </a:graphicData>
            </a:graphic>
          </p:graphicFrame>
          <p:sp>
            <p:nvSpPr>
              <p:cNvPr id="158" name="Rectangle 157">
                <a:extLst>
                  <a:ext uri="{FF2B5EF4-FFF2-40B4-BE49-F238E27FC236}">
                    <a16:creationId xmlns:a16="http://schemas.microsoft.com/office/drawing/2014/main" id="{FE00AB59-B8CD-46AF-807E-1A7F597ECB58}"/>
                  </a:ext>
                </a:extLst>
              </p:cNvPr>
              <p:cNvSpPr/>
              <p:nvPr/>
            </p:nvSpPr>
            <p:spPr>
              <a:xfrm>
                <a:off x="3946889" y="32825171"/>
                <a:ext cx="4979248" cy="523220"/>
              </a:xfrm>
              <a:prstGeom prst="rect">
                <a:avLst/>
              </a:prstGeom>
            </p:spPr>
            <p:txBody>
              <a:bodyPr wrap="none">
                <a:spAutoFit/>
              </a:bodyPr>
              <a:lstStyle/>
              <a:p>
                <a:pPr algn="ctr"/>
                <a:r>
                  <a:rPr lang="en-US" sz="2800" b="1" dirty="0">
                    <a:latin typeface="Arial" panose="020B0604020202020204" pitchFamily="34" charset="0"/>
                    <a:cs typeface="Arial" panose="020B0604020202020204" pitchFamily="34" charset="0"/>
                  </a:rPr>
                  <a:t>Radiation Damage (FLUKA) </a:t>
                </a:r>
              </a:p>
            </p:txBody>
          </p:sp>
        </p:grpSp>
        <p:sp>
          <p:nvSpPr>
            <p:cNvPr id="83" name="Rectangle 82">
              <a:extLst>
                <a:ext uri="{FF2B5EF4-FFF2-40B4-BE49-F238E27FC236}">
                  <a16:creationId xmlns:a16="http://schemas.microsoft.com/office/drawing/2014/main" id="{E77238B1-F6A1-4C91-88AA-6C3C0A737C56}"/>
                </a:ext>
              </a:extLst>
            </p:cNvPr>
            <p:cNvSpPr/>
            <p:nvPr/>
          </p:nvSpPr>
          <p:spPr>
            <a:xfrm>
              <a:off x="3784183" y="38254458"/>
              <a:ext cx="5304657" cy="1723549"/>
            </a:xfrm>
            <a:prstGeom prst="rect">
              <a:avLst/>
            </a:prstGeom>
          </p:spPr>
          <p:txBody>
            <a:bodyPr wrap="none">
              <a:spAutoFit/>
            </a:bodyPr>
            <a:lstStyle/>
            <a:p>
              <a:pPr algn="ctr"/>
              <a:r>
                <a:rPr lang="en-US" sz="2400" dirty="0">
                  <a:latin typeface="Arial" panose="020B0604020202020204" pitchFamily="34" charset="0"/>
                  <a:cs typeface="Arial" panose="020B0604020202020204" pitchFamily="34" charset="0"/>
                </a:rPr>
                <a:t>Annual maximal radiation damage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in tungsten at R = 18 cm:</a:t>
              </a:r>
            </a:p>
            <a:p>
              <a:pPr algn="ctr">
                <a:spcBef>
                  <a:spcPts val="600"/>
                </a:spcBef>
                <a:spcAft>
                  <a:spcPts val="600"/>
                </a:spcAft>
              </a:pPr>
              <a:r>
                <a:rPr lang="en-US" sz="2400" b="1" dirty="0">
                  <a:solidFill>
                    <a:srgbClr val="FF0000"/>
                  </a:solidFill>
                  <a:latin typeface="Arial" panose="020B0604020202020204" pitchFamily="34" charset="0"/>
                  <a:cs typeface="Arial" panose="020B0604020202020204" pitchFamily="34" charset="0"/>
                </a:rPr>
                <a:t>0.21 </a:t>
              </a:r>
              <a:r>
                <a:rPr lang="en-US" sz="2400" b="1" dirty="0" err="1">
                  <a:solidFill>
                    <a:srgbClr val="FF0000"/>
                  </a:solidFill>
                  <a:latin typeface="Arial" panose="020B0604020202020204" pitchFamily="34" charset="0"/>
                  <a:cs typeface="Arial" panose="020B0604020202020204" pitchFamily="34" charset="0"/>
                </a:rPr>
                <a:t>dpa</a:t>
              </a:r>
              <a:endParaRPr lang="en-US" sz="2400" b="1" dirty="0">
                <a:solidFill>
                  <a:srgbClr val="FF0000"/>
                </a:solidFill>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Radiation damage tests are ongoing. </a:t>
              </a:r>
            </a:p>
          </p:txBody>
        </p:sp>
      </p:grpSp>
      <p:grpSp>
        <p:nvGrpSpPr>
          <p:cNvPr id="12" name="Group 11">
            <a:extLst>
              <a:ext uri="{FF2B5EF4-FFF2-40B4-BE49-F238E27FC236}">
                <a16:creationId xmlns:a16="http://schemas.microsoft.com/office/drawing/2014/main" id="{61FBED11-2ABF-466A-8856-61CE2E3D789C}"/>
              </a:ext>
            </a:extLst>
          </p:cNvPr>
          <p:cNvGrpSpPr/>
          <p:nvPr/>
        </p:nvGrpSpPr>
        <p:grpSpPr>
          <a:xfrm>
            <a:off x="17642167" y="9778228"/>
            <a:ext cx="6336158" cy="7592604"/>
            <a:chOff x="17712505" y="9778228"/>
            <a:chExt cx="6336158" cy="7592604"/>
          </a:xfrm>
        </p:grpSpPr>
        <p:grpSp>
          <p:nvGrpSpPr>
            <p:cNvPr id="10" name="Group 9">
              <a:extLst>
                <a:ext uri="{FF2B5EF4-FFF2-40B4-BE49-F238E27FC236}">
                  <a16:creationId xmlns:a16="http://schemas.microsoft.com/office/drawing/2014/main" id="{0EBE31D4-3812-4C6C-9B50-34C9D06BE1E3}"/>
                </a:ext>
              </a:extLst>
            </p:cNvPr>
            <p:cNvGrpSpPr/>
            <p:nvPr/>
          </p:nvGrpSpPr>
          <p:grpSpPr>
            <a:xfrm>
              <a:off x="17712505" y="15006859"/>
              <a:ext cx="6336158" cy="2363973"/>
              <a:chOff x="17712505" y="15006859"/>
              <a:chExt cx="6336158" cy="2363973"/>
            </a:xfrm>
          </p:grpSpPr>
          <p:grpSp>
            <p:nvGrpSpPr>
              <p:cNvPr id="56" name="Group 55">
                <a:extLst>
                  <a:ext uri="{FF2B5EF4-FFF2-40B4-BE49-F238E27FC236}">
                    <a16:creationId xmlns:a16="http://schemas.microsoft.com/office/drawing/2014/main" id="{4A770460-69B0-4824-9316-5661A0A3AA54}"/>
                  </a:ext>
                </a:extLst>
              </p:cNvPr>
              <p:cNvGrpSpPr/>
              <p:nvPr/>
            </p:nvGrpSpPr>
            <p:grpSpPr>
              <a:xfrm>
                <a:off x="20529460" y="16647528"/>
                <a:ext cx="2508503" cy="723304"/>
                <a:chOff x="21428563" y="16752007"/>
                <a:chExt cx="2448337" cy="723304"/>
              </a:xfrm>
            </p:grpSpPr>
            <p:sp>
              <p:nvSpPr>
                <p:cNvPr id="110" name="Rectangle 109">
                  <a:extLst>
                    <a:ext uri="{FF2B5EF4-FFF2-40B4-BE49-F238E27FC236}">
                      <a16:creationId xmlns:a16="http://schemas.microsoft.com/office/drawing/2014/main" id="{9490F96B-460F-485A-9DF2-BE598706698A}"/>
                    </a:ext>
                  </a:extLst>
                </p:cNvPr>
                <p:cNvSpPr/>
                <p:nvPr/>
              </p:nvSpPr>
              <p:spPr>
                <a:xfrm>
                  <a:off x="21428563" y="16754505"/>
                  <a:ext cx="2448337" cy="720806"/>
                </a:xfrm>
                <a:prstGeom prst="rect">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Rectangle 107">
                  <a:extLst>
                    <a:ext uri="{FF2B5EF4-FFF2-40B4-BE49-F238E27FC236}">
                      <a16:creationId xmlns:a16="http://schemas.microsoft.com/office/drawing/2014/main" id="{9C29F922-0D41-49EA-8CC5-EC13F6458CA3}"/>
                    </a:ext>
                  </a:extLst>
                </p:cNvPr>
                <p:cNvSpPr/>
                <p:nvPr/>
              </p:nvSpPr>
              <p:spPr>
                <a:xfrm>
                  <a:off x="21428564" y="16752007"/>
                  <a:ext cx="2448336" cy="707886"/>
                </a:xfrm>
                <a:prstGeom prst="rect">
                  <a:avLst/>
                </a:prstGeom>
              </p:spPr>
              <p:txBody>
                <a:bodyPr wrap="square">
                  <a:spAutoFit/>
                </a:bodyPr>
                <a:lstStyle/>
                <a:p>
                  <a:pPr algn="ctr"/>
                  <a:r>
                    <a:rPr lang="en-US" sz="2000" dirty="0">
                      <a:latin typeface="Arial" panose="020B0604020202020204" pitchFamily="34" charset="0"/>
                      <a:cs typeface="Arial" panose="020B0604020202020204" pitchFamily="34" charset="0"/>
                    </a:rPr>
                    <a:t>Power Deposition in </a:t>
                  </a:r>
                </a:p>
                <a:p>
                  <a:pPr algn="ctr"/>
                  <a:r>
                    <a:rPr lang="en-US" sz="2000" dirty="0">
                      <a:latin typeface="Arial" panose="020B0604020202020204" pitchFamily="34" charset="0"/>
                      <a:cs typeface="Arial" panose="020B0604020202020204" pitchFamily="34" charset="0"/>
                    </a:rPr>
                    <a:t>Target (</a:t>
                  </a:r>
                  <a:r>
                    <a:rPr lang="en-US" sz="2000" dirty="0">
                      <a:solidFill>
                        <a:srgbClr val="FF0000"/>
                      </a:solidFill>
                      <a:latin typeface="Arial" panose="020B0604020202020204" pitchFamily="34" charset="0"/>
                      <a:cs typeface="Arial" panose="020B0604020202020204" pitchFamily="34" charset="0"/>
                    </a:rPr>
                    <a:t>17 kW</a:t>
                  </a:r>
                  <a:r>
                    <a:rPr lang="en-US" sz="2000" dirty="0">
                      <a:latin typeface="Arial" panose="020B0604020202020204" pitchFamily="34" charset="0"/>
                      <a:cs typeface="Arial" panose="020B0604020202020204" pitchFamily="34" charset="0"/>
                    </a:rPr>
                    <a:t>)</a:t>
                  </a:r>
                </a:p>
              </p:txBody>
            </p:sp>
          </p:grpSp>
          <p:sp>
            <p:nvSpPr>
              <p:cNvPr id="109" name="Rectangle 108">
                <a:extLst>
                  <a:ext uri="{FF2B5EF4-FFF2-40B4-BE49-F238E27FC236}">
                    <a16:creationId xmlns:a16="http://schemas.microsoft.com/office/drawing/2014/main" id="{E201DB5D-B119-4E75-BB0D-7434A6C19ADB}"/>
                  </a:ext>
                </a:extLst>
              </p:cNvPr>
              <p:cNvSpPr/>
              <p:nvPr/>
            </p:nvSpPr>
            <p:spPr>
              <a:xfrm>
                <a:off x="18501322" y="16650026"/>
                <a:ext cx="1767851" cy="720806"/>
              </a:xfrm>
              <a:prstGeom prst="rect">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34DB033D-7361-478E-B216-3A8FDE8583DE}"/>
                  </a:ext>
                </a:extLst>
              </p:cNvPr>
              <p:cNvSpPr/>
              <p:nvPr/>
            </p:nvSpPr>
            <p:spPr>
              <a:xfrm>
                <a:off x="18794051" y="16647528"/>
                <a:ext cx="1162498" cy="707886"/>
              </a:xfrm>
              <a:prstGeom prst="rect">
                <a:avLst/>
              </a:prstGeom>
            </p:spPr>
            <p:txBody>
              <a:bodyPr wrap="square">
                <a:spAutoFit/>
              </a:bodyPr>
              <a:lstStyle/>
              <a:p>
                <a:pPr algn="ctr"/>
                <a:r>
                  <a:rPr lang="en-US" sz="2000" dirty="0">
                    <a:latin typeface="Arial" panose="020B0604020202020204" pitchFamily="34" charset="0"/>
                    <a:cs typeface="Arial" panose="020B0604020202020204" pitchFamily="34" charset="0"/>
                  </a:rPr>
                  <a:t>e</a:t>
                </a:r>
                <a:r>
                  <a:rPr lang="en-US" sz="2000" baseline="30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Beam</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t>
                </a:r>
                <a:r>
                  <a:rPr lang="en-US" sz="2000" dirty="0">
                    <a:solidFill>
                      <a:srgbClr val="FF0000"/>
                    </a:solidFill>
                    <a:latin typeface="Arial" panose="020B0604020202020204" pitchFamily="34" charset="0"/>
                    <a:cs typeface="Arial" panose="020B0604020202020204" pitchFamily="34" charset="0"/>
                  </a:rPr>
                  <a:t>1 mA</a:t>
                </a:r>
                <a:r>
                  <a:rPr lang="en-US" sz="2000" dirty="0">
                    <a:latin typeface="Arial" panose="020B0604020202020204" pitchFamily="34" charset="0"/>
                    <a:cs typeface="Arial" panose="020B0604020202020204" pitchFamily="34" charset="0"/>
                  </a:rPr>
                  <a:t>)</a:t>
                </a:r>
              </a:p>
            </p:txBody>
          </p:sp>
          <mc:AlternateContent xmlns:mc="http://schemas.openxmlformats.org/markup-compatibility/2006">
            <mc:Choice xmlns:a14="http://schemas.microsoft.com/office/drawing/2010/main" Requires="a14">
              <p:sp>
                <p:nvSpPr>
                  <p:cNvPr id="112" name="Rectangle 111">
                    <a:extLst>
                      <a:ext uri="{FF2B5EF4-FFF2-40B4-BE49-F238E27FC236}">
                        <a16:creationId xmlns:a16="http://schemas.microsoft.com/office/drawing/2014/main" id="{C490DDEA-34E5-42DD-ABC2-F366BF359B0E}"/>
                      </a:ext>
                    </a:extLst>
                  </p:cNvPr>
                  <p:cNvSpPr/>
                  <p:nvPr/>
                </p:nvSpPr>
                <p:spPr>
                  <a:xfrm>
                    <a:off x="18486937" y="15540673"/>
                    <a:ext cx="4787295" cy="861774"/>
                  </a:xfrm>
                  <a:prstGeom prst="rect">
                    <a:avLst/>
                  </a:prstGeom>
                </p:spPr>
                <p:txBody>
                  <a:bodyPr wrap="square">
                    <a:spAutoFit/>
                  </a:bodyPr>
                  <a:lstStyle/>
                  <a:p>
                    <a:pPr>
                      <a:spcBef>
                        <a:spcPts val="0"/>
                      </a:spcBef>
                      <a:spcAft>
                        <a:spcPts val="1200"/>
                      </a:spcAft>
                    </a:pPr>
                    <a:r>
                      <a:rPr lang="en-US" sz="2000" dirty="0">
                        <a:latin typeface="Arial" panose="020B0604020202020204" pitchFamily="34" charset="0"/>
                        <a:cs typeface="Arial" panose="020B0604020202020204" pitchFamily="34" charset="0"/>
                      </a:rPr>
                      <a:t>Optimal Thickness of W Target = </a:t>
                    </a:r>
                    <a:r>
                      <a:rPr lang="en-US" sz="2000" dirty="0">
                        <a:solidFill>
                          <a:srgbClr val="C00000"/>
                        </a:solidFill>
                        <a:latin typeface="Arial" panose="020B0604020202020204" pitchFamily="34" charset="0"/>
                        <a:cs typeface="Arial" panose="020B0604020202020204" pitchFamily="34" charset="0"/>
                      </a:rPr>
                      <a:t>4 mm</a:t>
                    </a:r>
                  </a:p>
                  <a:p>
                    <a:pPr>
                      <a:spcBef>
                        <a:spcPts val="0"/>
                      </a:spcBef>
                      <a:spcAft>
                        <a:spcPts val="1200"/>
                      </a:spcAft>
                    </a:pPr>
                    <a:r>
                      <a:rPr lang="en-US" sz="2000" dirty="0">
                        <a:latin typeface="Arial" panose="020B0604020202020204" pitchFamily="34" charset="0"/>
                        <a:cs typeface="Arial" panose="020B0604020202020204" pitchFamily="34" charset="0"/>
                      </a:rPr>
                      <a:t>e</a:t>
                    </a:r>
                    <a:r>
                      <a:rPr lang="en-US" sz="2000" baseline="30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Yield </a:t>
                    </a:r>
                    <a14:m>
                      <m:oMath xmlns:m="http://schemas.openxmlformats.org/officeDocument/2006/math">
                        <m:r>
                          <a:rPr lang="en-US" sz="2000" b="1" i="1">
                            <a:latin typeface="Cambria Math" panose="02040503050406030204" pitchFamily="18" charset="0"/>
                            <a:ea typeface="Cambria Math" panose="02040503050406030204" pitchFamily="18" charset="0"/>
                          </a:rPr>
                          <m:t>≲</m:t>
                        </m:r>
                      </m:oMath>
                    </a14:m>
                    <a:r>
                      <a:rPr lang="en-US" sz="2000" b="1" dirty="0">
                        <a:latin typeface="Arial" panose="020B0604020202020204" pitchFamily="34" charset="0"/>
                        <a:cs typeface="Arial" panose="020B0604020202020204" pitchFamily="34" charset="0"/>
                      </a:rPr>
                      <a:t> </a:t>
                    </a:r>
                    <a:r>
                      <a:rPr lang="en-US" sz="2000" dirty="0">
                        <a:solidFill>
                          <a:srgbClr val="C00000"/>
                        </a:solidFill>
                        <a:latin typeface="Arial" panose="020B0604020202020204" pitchFamily="34" charset="0"/>
                        <a:cs typeface="Arial" panose="020B0604020202020204" pitchFamily="34" charset="0"/>
                      </a:rPr>
                      <a:t>10</a:t>
                    </a:r>
                    <a:r>
                      <a:rPr lang="en-US" sz="2000" baseline="30000" dirty="0">
                        <a:solidFill>
                          <a:srgbClr val="C00000"/>
                        </a:solidFill>
                        <a:latin typeface="Arial" panose="020B0604020202020204" pitchFamily="34" charset="0"/>
                        <a:cs typeface="Arial" panose="020B0604020202020204" pitchFamily="34" charset="0"/>
                      </a:rPr>
                      <a:t>-3</a:t>
                    </a:r>
                  </a:p>
                </p:txBody>
              </p:sp>
            </mc:Choice>
            <mc:Fallback>
              <p:sp>
                <p:nvSpPr>
                  <p:cNvPr id="112" name="Rectangle 111">
                    <a:extLst>
                      <a:ext uri="{FF2B5EF4-FFF2-40B4-BE49-F238E27FC236}">
                        <a16:creationId xmlns:a16="http://schemas.microsoft.com/office/drawing/2014/main" id="{C490DDEA-34E5-42DD-ABC2-F366BF359B0E}"/>
                      </a:ext>
                    </a:extLst>
                  </p:cNvPr>
                  <p:cNvSpPr>
                    <a:spLocks noRot="1" noChangeAspect="1" noMove="1" noResize="1" noEditPoints="1" noAdjustHandles="1" noChangeArrowheads="1" noChangeShapeType="1" noTextEdit="1"/>
                  </p:cNvSpPr>
                  <p:nvPr/>
                </p:nvSpPr>
                <p:spPr>
                  <a:xfrm>
                    <a:off x="18486937" y="15540673"/>
                    <a:ext cx="4787295" cy="861774"/>
                  </a:xfrm>
                  <a:prstGeom prst="rect">
                    <a:avLst/>
                  </a:prstGeom>
                  <a:blipFill>
                    <a:blip r:embed="rId19"/>
                    <a:stretch>
                      <a:fillRect l="-1274" t="-2817" b="-11972"/>
                    </a:stretch>
                  </a:blipFill>
                </p:spPr>
                <p:txBody>
                  <a:bodyPr/>
                  <a:lstStyle/>
                  <a:p>
                    <a:r>
                      <a:rPr lang="en-US">
                        <a:noFill/>
                      </a:rPr>
                      <a:t> </a:t>
                    </a:r>
                  </a:p>
                </p:txBody>
              </p:sp>
            </mc:Fallback>
          </mc:AlternateContent>
          <p:sp>
            <p:nvSpPr>
              <p:cNvPr id="113" name="Rectangle 112">
                <a:extLst>
                  <a:ext uri="{FF2B5EF4-FFF2-40B4-BE49-F238E27FC236}">
                    <a16:creationId xmlns:a16="http://schemas.microsoft.com/office/drawing/2014/main" id="{65898050-1988-43DD-968C-2BAD9EA440AF}"/>
                  </a:ext>
                </a:extLst>
              </p:cNvPr>
              <p:cNvSpPr/>
              <p:nvPr/>
            </p:nvSpPr>
            <p:spPr>
              <a:xfrm>
                <a:off x="18501322" y="15564274"/>
                <a:ext cx="4536641" cy="377496"/>
              </a:xfrm>
              <a:prstGeom prst="rect">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a:extLst>
                  <a:ext uri="{FF2B5EF4-FFF2-40B4-BE49-F238E27FC236}">
                    <a16:creationId xmlns:a16="http://schemas.microsoft.com/office/drawing/2014/main" id="{4CB681DE-8908-442C-96BF-9443544CC55B}"/>
                  </a:ext>
                </a:extLst>
              </p:cNvPr>
              <p:cNvSpPr/>
              <p:nvPr/>
            </p:nvSpPr>
            <p:spPr>
              <a:xfrm>
                <a:off x="18501323" y="16015251"/>
                <a:ext cx="1767850" cy="377496"/>
              </a:xfrm>
              <a:prstGeom prst="rect">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5" name="Straight Arrow Connector 114">
                <a:extLst>
                  <a:ext uri="{FF2B5EF4-FFF2-40B4-BE49-F238E27FC236}">
                    <a16:creationId xmlns:a16="http://schemas.microsoft.com/office/drawing/2014/main" id="{62FF905A-2646-4EF1-9D82-382FB576F860}"/>
                  </a:ext>
                </a:extLst>
              </p:cNvPr>
              <p:cNvCxnSpPr>
                <a:cxnSpLocks/>
              </p:cNvCxnSpPr>
              <p:nvPr/>
            </p:nvCxnSpPr>
            <p:spPr>
              <a:xfrm>
                <a:off x="19385247" y="16392115"/>
                <a:ext cx="0" cy="243801"/>
              </a:xfrm>
              <a:prstGeom prst="straightConnector1">
                <a:avLst/>
              </a:prstGeom>
              <a:ln w="158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27E5B94F-3351-40EB-82B4-E4676AA17D46}"/>
                  </a:ext>
                </a:extLst>
              </p:cNvPr>
              <p:cNvCxnSpPr>
                <a:cxnSpLocks/>
                <a:endCxn id="108" idx="0"/>
              </p:cNvCxnSpPr>
              <p:nvPr/>
            </p:nvCxnSpPr>
            <p:spPr>
              <a:xfrm>
                <a:off x="21770014" y="15941770"/>
                <a:ext cx="13698" cy="705758"/>
              </a:xfrm>
              <a:prstGeom prst="straightConnector1">
                <a:avLst/>
              </a:prstGeom>
              <a:ln w="158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75DABBF9-6427-4C6E-AA9C-3D98E29694D9}"/>
                  </a:ext>
                </a:extLst>
              </p:cNvPr>
              <p:cNvCxnSpPr>
                <a:cxnSpLocks/>
                <a:stCxn id="109" idx="3"/>
                <a:endCxn id="110" idx="1"/>
              </p:cNvCxnSpPr>
              <p:nvPr/>
            </p:nvCxnSpPr>
            <p:spPr>
              <a:xfrm>
                <a:off x="20269173" y="17010429"/>
                <a:ext cx="260287" cy="0"/>
              </a:xfrm>
              <a:prstGeom prst="straightConnector1">
                <a:avLst/>
              </a:prstGeom>
              <a:ln w="15875">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76" name="Rectangle 75">
                    <a:extLst>
                      <a:ext uri="{FF2B5EF4-FFF2-40B4-BE49-F238E27FC236}">
                        <a16:creationId xmlns:a16="http://schemas.microsoft.com/office/drawing/2014/main" id="{662EA9C4-CE59-4D43-8249-8F531B84E460}"/>
                      </a:ext>
                    </a:extLst>
                  </p:cNvPr>
                  <p:cNvSpPr/>
                  <p:nvPr/>
                </p:nvSpPr>
                <p:spPr>
                  <a:xfrm>
                    <a:off x="17712505" y="15006859"/>
                    <a:ext cx="6336158" cy="400110"/>
                  </a:xfrm>
                  <a:prstGeom prst="rect">
                    <a:avLst/>
                  </a:prstGeom>
                </p:spPr>
                <p:txBody>
                  <a:bodyPr wrap="none">
                    <a:spAutoFit/>
                  </a:bodyPr>
                  <a:lstStyle/>
                  <a:p>
                    <a:pPr>
                      <a:spcAft>
                        <a:spcPts val="1200"/>
                      </a:spcAft>
                    </a:pPr>
                    <a:r>
                      <a:rPr lang="en-US" sz="2000" dirty="0">
                        <a:latin typeface="Arial" panose="020B0604020202020204" pitchFamily="34" charset="0"/>
                        <a:cs typeface="Arial" panose="020B0604020202020204" pitchFamily="34" charset="0"/>
                      </a:rPr>
                      <a:t>For </a:t>
                    </a:r>
                    <a:r>
                      <a:rPr lang="en-US" sz="2000" dirty="0">
                        <a:solidFill>
                          <a:srgbClr val="FF0000"/>
                        </a:solidFill>
                        <a:latin typeface="Arial" panose="020B0604020202020204" pitchFamily="34" charset="0"/>
                        <a:cs typeface="Arial" panose="020B0604020202020204" pitchFamily="34" charset="0"/>
                      </a:rPr>
                      <a:t>120 MeV </a:t>
                    </a:r>
                    <a:r>
                      <a:rPr lang="en-US" sz="2000" dirty="0">
                        <a:latin typeface="Arial" panose="020B0604020202020204" pitchFamily="34" charset="0"/>
                        <a:cs typeface="Arial" panose="020B0604020202020204" pitchFamily="34" charset="0"/>
                      </a:rPr>
                      <a:t>e</a:t>
                    </a:r>
                    <a:r>
                      <a:rPr lang="en-US" sz="2000" baseline="30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and max Figure-of-Merit (</a:t>
                    </a:r>
                    <a:r>
                      <a:rPr lang="en-US" sz="2000" dirty="0" err="1">
                        <a:latin typeface="Arial" panose="020B0604020202020204" pitchFamily="34" charset="0"/>
                        <a:cs typeface="Arial" panose="020B0604020202020204" pitchFamily="34" charset="0"/>
                      </a:rPr>
                      <a:t>FoM</a:t>
                    </a:r>
                    <a:r>
                      <a:rPr lang="en-US" sz="2000" dirty="0">
                        <a:latin typeface="Arial" panose="020B0604020202020204" pitchFamily="34" charset="0"/>
                        <a:cs typeface="Arial" panose="020B0604020202020204" pitchFamily="34" charset="0"/>
                      </a:rPr>
                      <a:t> = </a:t>
                    </a:r>
                    <a14:m>
                      <m:oMath xmlns:m="http://schemas.openxmlformats.org/officeDocument/2006/math">
                        <m:r>
                          <a:rPr lang="en-US" sz="2000" i="1" smtClean="0">
                            <a:latin typeface="Cambria Math" panose="02040503050406030204" pitchFamily="18" charset="0"/>
                            <a:ea typeface="Cambria Math" panose="02040503050406030204" pitchFamily="18" charset="0"/>
                            <a:cs typeface="Arial" panose="020B0604020202020204" pitchFamily="34" charset="0"/>
                          </a:rPr>
                          <m:t>𝑌</m:t>
                        </m:r>
                        <m:sSup>
                          <m:sSupPr>
                            <m:ctrlPr>
                              <a:rPr lang="en-US" sz="2000" i="1">
                                <a:latin typeface="Cambria Math" panose="02040503050406030204" pitchFamily="18" charset="0"/>
                                <a:ea typeface="Cambria Math" panose="02040503050406030204" pitchFamily="18" charset="0"/>
                                <a:cs typeface="Arial" panose="020B0604020202020204" pitchFamily="34" charset="0"/>
                              </a:rPr>
                            </m:ctrlPr>
                          </m:sSupPr>
                          <m:e>
                            <m:r>
                              <a:rPr lang="en-US" sz="2000" i="1">
                                <a:latin typeface="Cambria Math" panose="02040503050406030204" pitchFamily="18" charset="0"/>
                                <a:ea typeface="Cambria Math" panose="02040503050406030204" pitchFamily="18" charset="0"/>
                                <a:cs typeface="Arial" panose="020B0604020202020204" pitchFamily="34" charset="0"/>
                              </a:rPr>
                              <m:t>𝑃</m:t>
                            </m:r>
                          </m:e>
                          <m:sup>
                            <m:r>
                              <a:rPr lang="en-US" sz="2000" i="1">
                                <a:latin typeface="Cambria Math" panose="02040503050406030204" pitchFamily="18" charset="0"/>
                                <a:ea typeface="Cambria Math" panose="02040503050406030204" pitchFamily="18" charset="0"/>
                                <a:cs typeface="Arial" panose="020B0604020202020204" pitchFamily="34" charset="0"/>
                              </a:rPr>
                              <m:t>2</m:t>
                            </m:r>
                          </m:sup>
                        </m:sSup>
                      </m:oMath>
                    </a14:m>
                    <a:r>
                      <a:rPr lang="en-US" sz="2000" dirty="0">
                        <a:latin typeface="Arial" panose="020B0604020202020204" pitchFamily="34" charset="0"/>
                        <a:cs typeface="Arial" panose="020B0604020202020204" pitchFamily="34" charset="0"/>
                      </a:rPr>
                      <a:t>):</a:t>
                    </a:r>
                  </a:p>
                </p:txBody>
              </p:sp>
            </mc:Choice>
            <mc:Fallback>
              <p:sp>
                <p:nvSpPr>
                  <p:cNvPr id="76" name="Rectangle 75">
                    <a:extLst>
                      <a:ext uri="{FF2B5EF4-FFF2-40B4-BE49-F238E27FC236}">
                        <a16:creationId xmlns:a16="http://schemas.microsoft.com/office/drawing/2014/main" id="{662EA9C4-CE59-4D43-8249-8F531B84E460}"/>
                      </a:ext>
                    </a:extLst>
                  </p:cNvPr>
                  <p:cNvSpPr>
                    <a:spLocks noRot="1" noChangeAspect="1" noMove="1" noResize="1" noEditPoints="1" noAdjustHandles="1" noChangeArrowheads="1" noChangeShapeType="1" noTextEdit="1"/>
                  </p:cNvSpPr>
                  <p:nvPr/>
                </p:nvSpPr>
                <p:spPr>
                  <a:xfrm>
                    <a:off x="17712505" y="15006859"/>
                    <a:ext cx="6336158" cy="400110"/>
                  </a:xfrm>
                  <a:prstGeom prst="rect">
                    <a:avLst/>
                  </a:prstGeom>
                  <a:blipFill>
                    <a:blip r:embed="rId20"/>
                    <a:stretch>
                      <a:fillRect l="-962" t="-7692" r="-192" b="-29231"/>
                    </a:stretch>
                  </a:blipFill>
                </p:spPr>
                <p:txBody>
                  <a:bodyPr/>
                  <a:lstStyle/>
                  <a:p>
                    <a:r>
                      <a:rPr lang="en-US">
                        <a:noFill/>
                      </a:rPr>
                      <a:t> </a:t>
                    </a:r>
                  </a:p>
                </p:txBody>
              </p:sp>
            </mc:Fallback>
          </mc:AlternateContent>
        </p:grpSp>
        <p:grpSp>
          <p:nvGrpSpPr>
            <p:cNvPr id="8" name="Group 7">
              <a:extLst>
                <a:ext uri="{FF2B5EF4-FFF2-40B4-BE49-F238E27FC236}">
                  <a16:creationId xmlns:a16="http://schemas.microsoft.com/office/drawing/2014/main" id="{D80422EE-6514-45CD-834E-3CC1DA1773EE}"/>
                </a:ext>
              </a:extLst>
            </p:cNvPr>
            <p:cNvGrpSpPr/>
            <p:nvPr/>
          </p:nvGrpSpPr>
          <p:grpSpPr>
            <a:xfrm>
              <a:off x="17767740" y="9778228"/>
              <a:ext cx="6003804" cy="5162792"/>
              <a:chOff x="17767740" y="9778228"/>
              <a:chExt cx="6003804" cy="5162792"/>
            </a:xfrm>
          </p:grpSpPr>
          <p:sp>
            <p:nvSpPr>
              <p:cNvPr id="106" name="TextBox 105">
                <a:extLst>
                  <a:ext uri="{FF2B5EF4-FFF2-40B4-BE49-F238E27FC236}">
                    <a16:creationId xmlns:a16="http://schemas.microsoft.com/office/drawing/2014/main" id="{32ECBB8D-61DE-4F6C-9CCF-773BA4748E58}"/>
                  </a:ext>
                </a:extLst>
              </p:cNvPr>
              <p:cNvSpPr txBox="1"/>
              <p:nvPr/>
            </p:nvSpPr>
            <p:spPr>
              <a:xfrm>
                <a:off x="17767740" y="9778228"/>
                <a:ext cx="6003804"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Yield vs Target Thickness</a:t>
                </a:r>
              </a:p>
            </p:txBody>
          </p:sp>
          <p:grpSp>
            <p:nvGrpSpPr>
              <p:cNvPr id="7" name="Group 6">
                <a:extLst>
                  <a:ext uri="{FF2B5EF4-FFF2-40B4-BE49-F238E27FC236}">
                    <a16:creationId xmlns:a16="http://schemas.microsoft.com/office/drawing/2014/main" id="{B78B8A53-EDBE-4945-B776-FAFB496AEE87}"/>
                  </a:ext>
                </a:extLst>
              </p:cNvPr>
              <p:cNvGrpSpPr/>
              <p:nvPr/>
            </p:nvGrpSpPr>
            <p:grpSpPr>
              <a:xfrm>
                <a:off x="18301016" y="10350591"/>
                <a:ext cx="4875045" cy="4590429"/>
                <a:chOff x="18301016" y="10350591"/>
                <a:chExt cx="4875045" cy="4590429"/>
              </a:xfrm>
            </p:grpSpPr>
            <p:pic>
              <p:nvPicPr>
                <p:cNvPr id="101" name="Picture 100">
                  <a:extLst>
                    <a:ext uri="{FF2B5EF4-FFF2-40B4-BE49-F238E27FC236}">
                      <a16:creationId xmlns:a16="http://schemas.microsoft.com/office/drawing/2014/main" id="{AE547CE0-AF64-4B6A-813A-BF932A0E2A50}"/>
                    </a:ext>
                  </a:extLst>
                </p:cNvPr>
                <p:cNvPicPr>
                  <a:picLocks noChangeAspect="1"/>
                </p:cNvPicPr>
                <p:nvPr/>
              </p:nvPicPr>
              <p:blipFill rotWithShape="1">
                <a:blip r:embed="rId21"/>
                <a:srcRect r="49886" b="49867"/>
                <a:stretch/>
              </p:blipFill>
              <p:spPr>
                <a:xfrm>
                  <a:off x="18301016" y="10350591"/>
                  <a:ext cx="4875045" cy="4590429"/>
                </a:xfrm>
                <a:prstGeom prst="rect">
                  <a:avLst/>
                </a:prstGeom>
              </p:spPr>
            </p:pic>
            <p:sp>
              <p:nvSpPr>
                <p:cNvPr id="103" name="Rectangle 102">
                  <a:extLst>
                    <a:ext uri="{FF2B5EF4-FFF2-40B4-BE49-F238E27FC236}">
                      <a16:creationId xmlns:a16="http://schemas.microsoft.com/office/drawing/2014/main" id="{76479F9E-D67D-4FF7-83BD-CFD64829C2D5}"/>
                    </a:ext>
                  </a:extLst>
                </p:cNvPr>
                <p:cNvSpPr/>
                <p:nvPr/>
              </p:nvSpPr>
              <p:spPr>
                <a:xfrm>
                  <a:off x="21696832" y="13665741"/>
                  <a:ext cx="1167767" cy="315471"/>
                </a:xfrm>
                <a:prstGeom prst="rect">
                  <a:avLst/>
                </a:prstGeom>
              </p:spPr>
              <p:txBody>
                <a:bodyPr wrap="square">
                  <a:spAutoFit/>
                </a:bodyPr>
                <a:lstStyle/>
                <a:p>
                  <a:pPr algn="ctr"/>
                  <a:r>
                    <a:rPr lang="en-US" sz="1450" dirty="0">
                      <a:latin typeface="Arial" panose="020B0604020202020204" pitchFamily="34" charset="0"/>
                      <a:cs typeface="Arial" panose="020B0604020202020204" pitchFamily="34" charset="0"/>
                    </a:rPr>
                    <a:t>Tungsten</a:t>
                  </a:r>
                </a:p>
              </p:txBody>
            </p:sp>
            <p:cxnSp>
              <p:nvCxnSpPr>
                <p:cNvPr id="104" name="Straight Arrow Connector 103">
                  <a:extLst>
                    <a:ext uri="{FF2B5EF4-FFF2-40B4-BE49-F238E27FC236}">
                      <a16:creationId xmlns:a16="http://schemas.microsoft.com/office/drawing/2014/main" id="{0FDE5569-DD15-4FC2-9D20-1E06933966B5}"/>
                    </a:ext>
                  </a:extLst>
                </p:cNvPr>
                <p:cNvCxnSpPr>
                  <a:cxnSpLocks/>
                </p:cNvCxnSpPr>
                <p:nvPr/>
              </p:nvCxnSpPr>
              <p:spPr>
                <a:xfrm>
                  <a:off x="19934066" y="11522013"/>
                  <a:ext cx="0" cy="2728707"/>
                </a:xfrm>
                <a:prstGeom prst="straightConnector1">
                  <a:avLst/>
                </a:prstGeom>
                <a:ln>
                  <a:solidFill>
                    <a:srgbClr val="FF0000"/>
                  </a:solidFill>
                  <a:prstDash val="dash"/>
                  <a:headEnd type="none" w="med" len="med"/>
                  <a:tailEnd type="stealth" w="med" len="med"/>
                </a:ln>
              </p:spPr>
              <p:style>
                <a:lnRef idx="3">
                  <a:schemeClr val="accent1"/>
                </a:lnRef>
                <a:fillRef idx="0">
                  <a:schemeClr val="accent1"/>
                </a:fillRef>
                <a:effectRef idx="2">
                  <a:schemeClr val="accent1"/>
                </a:effectRef>
                <a:fontRef idx="minor">
                  <a:schemeClr val="tx1"/>
                </a:fontRef>
              </p:style>
            </p:cxnSp>
            <p:cxnSp>
              <p:nvCxnSpPr>
                <p:cNvPr id="105" name="Straight Arrow Connector 104">
                  <a:extLst>
                    <a:ext uri="{FF2B5EF4-FFF2-40B4-BE49-F238E27FC236}">
                      <a16:creationId xmlns:a16="http://schemas.microsoft.com/office/drawing/2014/main" id="{234ECB3A-4AA0-498A-A536-E5C97A775BA6}"/>
                    </a:ext>
                  </a:extLst>
                </p:cNvPr>
                <p:cNvCxnSpPr>
                  <a:cxnSpLocks/>
                </p:cNvCxnSpPr>
                <p:nvPr/>
              </p:nvCxnSpPr>
              <p:spPr>
                <a:xfrm flipH="1">
                  <a:off x="19064592" y="11522013"/>
                  <a:ext cx="869473" cy="0"/>
                </a:xfrm>
                <a:prstGeom prst="straightConnector1">
                  <a:avLst/>
                </a:prstGeom>
                <a:ln>
                  <a:solidFill>
                    <a:srgbClr val="FF0000"/>
                  </a:solidFill>
                  <a:prstDash val="dash"/>
                  <a:headEnd type="none" w="med" len="med"/>
                  <a:tailEnd type="stealth" w="med" len="med"/>
                </a:ln>
              </p:spPr>
              <p:style>
                <a:lnRef idx="3">
                  <a:schemeClr val="accent1"/>
                </a:lnRef>
                <a:fillRef idx="0">
                  <a:schemeClr val="accent1"/>
                </a:fillRef>
                <a:effectRef idx="2">
                  <a:schemeClr val="accent1"/>
                </a:effectRef>
                <a:fontRef idx="minor">
                  <a:schemeClr val="tx1"/>
                </a:fontRef>
              </p:style>
            </p:cxnSp>
            <p:sp>
              <p:nvSpPr>
                <p:cNvPr id="102" name="Rectangle 101">
                  <a:extLst>
                    <a:ext uri="{FF2B5EF4-FFF2-40B4-BE49-F238E27FC236}">
                      <a16:creationId xmlns:a16="http://schemas.microsoft.com/office/drawing/2014/main" id="{50548021-4EE6-4CBD-B8AA-A64A0ED8BCA6}"/>
                    </a:ext>
                  </a:extLst>
                </p:cNvPr>
                <p:cNvSpPr/>
                <p:nvPr/>
              </p:nvSpPr>
              <p:spPr>
                <a:xfrm>
                  <a:off x="19372360" y="12529350"/>
                  <a:ext cx="1793626" cy="315471"/>
                </a:xfrm>
                <a:prstGeom prst="rect">
                  <a:avLst/>
                </a:prstGeom>
              </p:spPr>
              <p:txBody>
                <a:bodyPr wrap="square">
                  <a:spAutoFit/>
                </a:bodyPr>
                <a:lstStyle/>
                <a:p>
                  <a:r>
                    <a:rPr lang="en-US" sz="1450" b="1" dirty="0" err="1">
                      <a:latin typeface="Arial" panose="020B0604020202020204" pitchFamily="34" charset="0"/>
                      <a:cs typeface="Arial" panose="020B0604020202020204" pitchFamily="34" charset="0"/>
                    </a:rPr>
                    <a:t>Δp</a:t>
                  </a:r>
                  <a:r>
                    <a:rPr lang="en-US" sz="1450" b="1" baseline="-25000" dirty="0" err="1">
                      <a:latin typeface="Arial" panose="020B0604020202020204" pitchFamily="34" charset="0"/>
                      <a:cs typeface="Arial" panose="020B0604020202020204" pitchFamily="34" charset="0"/>
                    </a:rPr>
                    <a:t>e</a:t>
                  </a:r>
                  <a:r>
                    <a:rPr lang="en-US" sz="1450" b="1" baseline="-25000" dirty="0">
                      <a:latin typeface="Arial" panose="020B0604020202020204" pitchFamily="34" charset="0"/>
                      <a:cs typeface="Arial" panose="020B0604020202020204" pitchFamily="34" charset="0"/>
                    </a:rPr>
                    <a:t>+</a:t>
                  </a:r>
                  <a:r>
                    <a:rPr lang="en-US" sz="1450" b="1" dirty="0">
                      <a:latin typeface="Arial" panose="020B0604020202020204" pitchFamily="34" charset="0"/>
                      <a:cs typeface="Arial" panose="020B0604020202020204" pitchFamily="34" charset="0"/>
                    </a:rPr>
                    <a:t>/p</a:t>
                  </a:r>
                  <a:r>
                    <a:rPr lang="en-US" sz="1450" b="1" baseline="-25000" dirty="0">
                      <a:latin typeface="Arial" panose="020B0604020202020204" pitchFamily="34" charset="0"/>
                      <a:cs typeface="Arial" panose="020B0604020202020204" pitchFamily="34" charset="0"/>
                    </a:rPr>
                    <a:t>e+</a:t>
                  </a:r>
                  <a:r>
                    <a:rPr lang="en-US" sz="1450" b="1" dirty="0">
                      <a:latin typeface="Arial" panose="020B0604020202020204" pitchFamily="34" charset="0"/>
                      <a:cs typeface="Arial" panose="020B0604020202020204" pitchFamily="34" charset="0"/>
                    </a:rPr>
                    <a:t> = ±0.05 </a:t>
                  </a:r>
                </a:p>
              </p:txBody>
            </p:sp>
          </p:grpSp>
        </p:grpSp>
      </p:grpSp>
    </p:spTree>
    <p:extLst>
      <p:ext uri="{BB962C8B-B14F-4D97-AF65-F5344CB8AC3E}">
        <p14:creationId xmlns:p14="http://schemas.microsoft.com/office/powerpoint/2010/main" val="1106861631"/>
      </p:ext>
    </p:extLst>
  </p:cSld>
  <p:clrMapOvr>
    <a:masterClrMapping/>
  </p:clrMapOvr>
</p:sld>
</file>

<file path=ppt/theme/theme1.xml><?xml version="1.0" encoding="utf-8"?>
<a:theme xmlns:a="http://schemas.openxmlformats.org/drawingml/2006/main" name="36x48poster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36x48posterTemplate</Template>
  <TotalTime>8365</TotalTime>
  <Words>761</Words>
  <Application>Microsoft Office PowerPoint</Application>
  <PresentationFormat>Custom</PresentationFormat>
  <Paragraphs>51</Paragraphs>
  <Slides>1</Slides>
  <Notes>1</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vt:i4>
      </vt:variant>
    </vt:vector>
  </HeadingPairs>
  <TitlesOfParts>
    <vt:vector size="6" baseType="lpstr">
      <vt:lpstr>Arial</vt:lpstr>
      <vt:lpstr>Calibri</vt:lpstr>
      <vt:lpstr>Cambria Math</vt:lpstr>
      <vt:lpstr>36x48posterTemplate</vt:lpstr>
      <vt:lpstr>Acrobat Document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Gianluigi Ciovati</dc:creator>
  <cp:lastModifiedBy>Andriy Ushakov</cp:lastModifiedBy>
  <cp:revision>152</cp:revision>
  <cp:lastPrinted>2023-04-26T19:34:06Z</cp:lastPrinted>
  <dcterms:created xsi:type="dcterms:W3CDTF">2014-06-06T20:44:19Z</dcterms:created>
  <dcterms:modified xsi:type="dcterms:W3CDTF">2023-05-02T14:36:55Z</dcterms:modified>
</cp:coreProperties>
</file>