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1.gif" ContentType="video/unknown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6" r:id="rId3"/>
    <p:sldId id="289" r:id="rId4"/>
    <p:sldId id="301" r:id="rId5"/>
    <p:sldId id="304" r:id="rId6"/>
    <p:sldId id="305" r:id="rId7"/>
    <p:sldId id="306" r:id="rId8"/>
    <p:sldId id="343" r:id="rId9"/>
    <p:sldId id="342" r:id="rId10"/>
    <p:sldId id="340" r:id="rId11"/>
    <p:sldId id="339" r:id="rId12"/>
    <p:sldId id="290" r:id="rId13"/>
    <p:sldId id="316" r:id="rId14"/>
    <p:sldId id="318" r:id="rId15"/>
    <p:sldId id="319" r:id="rId16"/>
    <p:sldId id="320" r:id="rId17"/>
    <p:sldId id="324" r:id="rId18"/>
    <p:sldId id="329" r:id="rId19"/>
    <p:sldId id="330" r:id="rId20"/>
    <p:sldId id="331" r:id="rId21"/>
    <p:sldId id="332" r:id="rId22"/>
    <p:sldId id="333" r:id="rId23"/>
    <p:sldId id="335" r:id="rId24"/>
    <p:sldId id="298" r:id="rId25"/>
    <p:sldId id="322" r:id="rId26"/>
    <p:sldId id="328" r:id="rId27"/>
    <p:sldId id="345" r:id="rId28"/>
    <p:sldId id="338" r:id="rId29"/>
    <p:sldId id="336" r:id="rId30"/>
    <p:sldId id="337" r:id="rId31"/>
    <p:sldId id="344" r:id="rId32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eekins" initials="D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0" autoAdjust="0"/>
    <p:restoredTop sz="99199" autoAdjust="0"/>
  </p:normalViewPr>
  <p:slideViewPr>
    <p:cSldViewPr>
      <p:cViewPr>
        <p:scale>
          <a:sx n="80" d="100"/>
          <a:sy n="80" d="100"/>
        </p:scale>
        <p:origin x="-24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2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r">
              <a:defRPr sz="1200"/>
            </a:lvl1pPr>
          </a:lstStyle>
          <a:p>
            <a:fld id="{1A358454-7E7E-4D11-A9CC-03034D96C65C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2" tIns="46181" rIns="92362" bIns="461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30"/>
            <a:ext cx="5547360" cy="4154805"/>
          </a:xfrm>
          <a:prstGeom prst="rect">
            <a:avLst/>
          </a:prstGeom>
        </p:spPr>
        <p:txBody>
          <a:bodyPr vert="horz" lIns="92362" tIns="46181" rIns="92362" bIns="461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5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5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r">
              <a:defRPr sz="1200"/>
            </a:lvl1pPr>
          </a:lstStyle>
          <a:p>
            <a:fld id="{4B4F006E-E2F3-4F95-9419-CB91A1D7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62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F006E-E2F3-4F95-9419-CB91A1D716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30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11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1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83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63EC-8541-4822-8AEB-47A80E218634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2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29C5-1617-497D-BC8A-898177F129F4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3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63AB-6910-45B7-A6BA-A97E05842AE8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E1F40-486A-4F83-935E-78B46025377D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2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93D-685B-460F-95BB-317D47D77FCB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4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F507-0828-475B-8FE7-8465FB5273EC}" type="datetime1">
              <a:rPr lang="en-US" smtClean="0"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4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AB12-B687-47E4-8955-EB5BF3862DC0}" type="datetime1">
              <a:rPr lang="en-US" smtClean="0"/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9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AB4E-80D6-41D9-AD1F-DB8D89EAC764}" type="datetime1">
              <a:rPr lang="en-US" smtClean="0"/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82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8565E-96A2-4B96-8671-25B4916DDCC2}" type="datetime1">
              <a:rPr lang="en-US" smtClean="0"/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2714-C8CC-4E9A-90F4-02A5FFE774F5}" type="datetime1">
              <a:rPr lang="en-US" smtClean="0"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4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B154-C474-4CAC-99DB-B31337BCF348}" type="datetime1">
              <a:rPr lang="en-US" smtClean="0"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DF16-B994-4A36-8C30-9E10F2AD3D54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62B99-BD0E-4E7E-8203-F36CC272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jlab.org/ciswiki/index.php/Bubble_Chamb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6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.wmf"/><Relationship Id="rId4" Type="http://schemas.openxmlformats.org/officeDocument/2006/relationships/image" Target="../media/image13.gif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Bubble Chamber:</a:t>
            </a:r>
            <a:br>
              <a:rPr lang="en-US" dirty="0" smtClean="0"/>
            </a:br>
            <a:r>
              <a:rPr lang="en-US" dirty="0" smtClean="0"/>
              <a:t>Status and Test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00400" y="5673664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3"/>
              </a:rPr>
              <a:t>wiki.jlab.org/ciswiki/index.php/Bubble_Chamber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49330" y="4539734"/>
            <a:ext cx="196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</a:t>
            </a:r>
            <a:r>
              <a:rPr lang="en-US" dirty="0"/>
              <a:t>1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eekins\Google Drive\JLAB\bubble_chamber\Review-2015\Figs\U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21" y="1069331"/>
            <a:ext cx="7017470" cy="526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D88A-3BD2-0341-A788-59BC27D9E767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User Interface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3757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448" y="1258785"/>
            <a:ext cx="3003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cs typeface="Symbol" charset="2"/>
              </a:rPr>
              <a:t>100 Hz Digital Camera</a:t>
            </a:r>
          </a:p>
          <a:p>
            <a:pPr algn="ctr"/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18857" y="1343109"/>
            <a:ext cx="26343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8799" y="97377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  <p:pic>
        <p:nvPicPr>
          <p:cNvPr id="3" name="Hg_N2O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0520" y="1498600"/>
            <a:ext cx="3048000" cy="485775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67718" y="3425157"/>
            <a:ext cx="2505516" cy="121809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Chamber with </a:t>
            </a:r>
            <a:r>
              <a:rPr lang="en-US" sz="2400" dirty="0" err="1">
                <a:solidFill>
                  <a:prstClr val="black"/>
                </a:solidFill>
              </a:rPr>
              <a:t>PuC</a:t>
            </a:r>
            <a:r>
              <a:rPr lang="en-US" sz="2400" dirty="0">
                <a:solidFill>
                  <a:prstClr val="black"/>
                </a:solidFill>
              </a:rPr>
              <a:t> neutron source</a:t>
            </a:r>
          </a:p>
        </p:txBody>
      </p:sp>
    </p:spTree>
    <p:extLst>
      <p:ext uri="{BB962C8B-B14F-4D97-AF65-F5344CB8AC3E}">
        <p14:creationId xmlns:p14="http://schemas.microsoft.com/office/powerpoint/2010/main" val="6987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Electron 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61882"/>
              </p:ext>
            </p:extLst>
          </p:nvPr>
        </p:nvGraphicFramePr>
        <p:xfrm>
          <a:off x="1790700" y="2569699"/>
          <a:ext cx="5562600" cy="27736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 Uncertainty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Polarization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None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 cross section;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475" y="1137138"/>
                <a:ext cx="8229600" cy="48768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Measure yields at: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𝐸</m:t>
                    </m:r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/>
                  <a:t> 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/>
                      </a:rPr>
                      <m:t>Δ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𝑖</m:t>
                    </m:r>
                    <m:r>
                      <a:rPr lang="en-US" sz="2400" b="0" i="1" smtClean="0">
                        <a:latin typeface="Cambria Math"/>
                      </a:rPr>
                      <m:t>=2,</m:t>
                    </m:r>
                    <m:r>
                      <a:rPr lang="en-US" sz="2400" b="0" i="1" smtClean="0">
                        <a:latin typeface="Cambria Math"/>
                      </a:rPr>
                      <m:t>𝑛</m:t>
                    </m:r>
                  </m:oMath>
                </a14:m>
                <a:endParaRPr lang="en-US" sz="2400" dirty="0" smtClean="0"/>
              </a:p>
              <a:p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S</a:t>
                </a:r>
                <a:r>
                  <a:rPr lang="en-US" sz="2400" dirty="0" smtClean="0"/>
                  <a:t>olution can be written in two forms: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r>
                  <a:rPr lang="en-US" sz="2400" dirty="0"/>
                  <a:t>Or, Matrix form</a:t>
                </a:r>
                <a:r>
                  <a:rPr lang="en-US" sz="2400" dirty="0" smtClean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475" y="1137138"/>
                <a:ext cx="8229600" cy="4876800"/>
              </a:xfrm>
              <a:blipFill rotWithShape="1">
                <a:blip r:embed="rId4"/>
                <a:stretch>
                  <a:fillRect l="-963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659917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" name="Equation" r:id="rId5" imgW="3225600" imgH="444240" progId="Equation.3">
                  <p:embed/>
                </p:oleObj>
              </mc:Choice>
              <mc:Fallback>
                <p:oleObj name="Equation" r:id="rId5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185179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" name="Equation" r:id="rId7" imgW="1562040" imgH="482400" progId="Equation.3">
                  <p:embed/>
                </p:oleObj>
              </mc:Choice>
              <mc:Fallback>
                <p:oleObj name="Equation" r:id="rId7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461249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" name="Equation" r:id="rId9" imgW="2374560" imgH="939600" progId="Equation.3">
                  <p:embed/>
                </p:oleObj>
              </mc:Choice>
              <mc:Fallback>
                <p:oleObj name="Equation" r:id="rId9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93871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5" name="Equation" r:id="rId11" imgW="850680" imgH="215640" progId="Equation.3">
                  <p:embed/>
                </p:oleObj>
              </mc:Choice>
              <mc:Fallback>
                <p:oleObj name="Equation" r:id="rId11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533719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6" name="Equation" r:id="rId13" imgW="965160" imgH="241200" progId="Equation.3">
                  <p:embed/>
                </p:oleObj>
              </mc:Choice>
              <mc:Fallback>
                <p:oleObj name="Equation" r:id="rId13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22620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183089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405383"/>
              </p:ext>
            </p:extLst>
          </p:nvPr>
        </p:nvGraphicFramePr>
        <p:xfrm>
          <a:off x="4876800" y="37338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896260"/>
              </p:ext>
            </p:extLst>
          </p:nvPr>
        </p:nvGraphicFramePr>
        <p:xfrm>
          <a:off x="228600" y="3733800"/>
          <a:ext cx="4343400" cy="2590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581400"/>
                <a:gridCol w="76200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Absolute Beam Energy,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l-GR" sz="2000" b="0" i="1" dirty="0" smtClean="0"/>
                        <a:t>δ</a:t>
                      </a:r>
                      <a:r>
                        <a:rPr lang="en-US" sz="2000" b="0" i="1" dirty="0" smtClean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0.1%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8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740603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0362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0" y="960120"/>
            <a:ext cx="8340090" cy="4945380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/>
              <p:cNvSpPr/>
              <p:nvPr/>
            </p:nvSpPr>
            <p:spPr>
              <a:xfrm>
                <a:off x="76200" y="5755079"/>
                <a:ext cx="2310740" cy="838200"/>
              </a:xfrm>
              <a:prstGeom prst="wedgeRoundRectCallout">
                <a:avLst>
                  <a:gd name="adj1" fmla="val -21932"/>
                  <a:gd name="adj2" fmla="val -148365"/>
                  <a:gd name="adj3" fmla="val 16667"/>
                </a:avLst>
              </a:prstGeom>
              <a:gradFill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80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solidFill>
                  <a:srgbClr val="92D050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T</a:t>
                </a:r>
                <a:r>
                  <a:rPr lang="en-US" sz="2000" dirty="0" smtClean="0"/>
                  <a:t>otal S-Factor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2000" dirty="0" smtClean="0"/>
                  <a:t> S</a:t>
                </a:r>
                <a:r>
                  <a:rPr lang="en-US" sz="2000" baseline="-25000" dirty="0" smtClean="0"/>
                  <a:t>E1</a:t>
                </a:r>
                <a:endParaRPr lang="en-US" sz="2000" dirty="0"/>
              </a:p>
              <a:p>
                <a:pPr algn="ctr"/>
                <a:r>
                  <a:rPr lang="en-US" sz="2000" dirty="0" smtClean="0"/>
                  <a:t> (S</a:t>
                </a:r>
                <a:r>
                  <a:rPr lang="en-US" sz="2000" baseline="-25000" dirty="0" smtClean="0"/>
                  <a:t>E2 </a:t>
                </a:r>
                <a:r>
                  <a:rPr lang="en-US" sz="2000" dirty="0" smtClean="0"/>
                  <a:t>is small)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ounded 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755079"/>
                <a:ext cx="2310740" cy="838200"/>
              </a:xfrm>
              <a:prstGeom prst="wedgeRoundRectCallout">
                <a:avLst>
                  <a:gd name="adj1" fmla="val -21932"/>
                  <a:gd name="adj2" fmla="val -148365"/>
                  <a:gd name="adj3" fmla="val 16667"/>
                </a:avLst>
              </a:prstGeom>
              <a:blipFill rotWithShape="1">
                <a:blip r:embed="rId3"/>
                <a:stretch>
                  <a:fillRect b="-1812"/>
                </a:stretch>
              </a:blipFill>
              <a:ln>
                <a:solidFill>
                  <a:srgbClr val="92D050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7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0014" y="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Test 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0080"/>
            <a:ext cx="8046720" cy="621792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2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 of Test 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ower </a:t>
            </a:r>
            <a:r>
              <a:rPr lang="en-US" dirty="0">
                <a:solidFill>
                  <a:prstClr val="black"/>
                </a:solidFill>
              </a:rPr>
              <a:t>deposited in </a:t>
            </a:r>
            <a:r>
              <a:rPr lang="en-US" dirty="0" smtClean="0">
                <a:solidFill>
                  <a:prstClr val="black"/>
                </a:solidFill>
              </a:rPr>
              <a:t>radiator (100 µA </a:t>
            </a:r>
            <a:r>
              <a:rPr lang="en-US" dirty="0">
                <a:solidFill>
                  <a:prstClr val="black"/>
                </a:solidFill>
              </a:rPr>
              <a:t>and 8.5 </a:t>
            </a:r>
            <a:r>
              <a:rPr lang="en-US" dirty="0" smtClean="0">
                <a:solidFill>
                  <a:prstClr val="black"/>
                </a:solidFill>
              </a:rPr>
              <a:t>MeV) :</a:t>
            </a:r>
            <a:endParaRPr lang="en-US" dirty="0">
              <a:solidFill>
                <a:prstClr val="black"/>
              </a:solidFill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 6</a:t>
            </a:r>
            <a:r>
              <a:rPr lang="en-US" dirty="0" smtClean="0">
                <a:solidFill>
                  <a:prstClr val="black"/>
                </a:solidFill>
              </a:rPr>
              <a:t> mm: </a:t>
            </a:r>
            <a:r>
              <a:rPr lang="en-US" dirty="0">
                <a:solidFill>
                  <a:prstClr val="black"/>
                </a:solidFill>
              </a:rPr>
              <a:t>E</a:t>
            </a:r>
            <a:r>
              <a:rPr lang="en-US" dirty="0" smtClean="0">
                <a:solidFill>
                  <a:prstClr val="black"/>
                </a:solidFill>
              </a:rPr>
              <a:t>nergy </a:t>
            </a:r>
            <a:r>
              <a:rPr lang="en-US" dirty="0">
                <a:solidFill>
                  <a:prstClr val="black"/>
                </a:solidFill>
              </a:rPr>
              <a:t>loss =</a:t>
            </a:r>
            <a:r>
              <a:rPr lang="en-US" dirty="0" smtClean="0">
                <a:solidFill>
                  <a:prstClr val="black"/>
                </a:solidFill>
              </a:rPr>
              <a:t> 8.5 MeV</a:t>
            </a:r>
            <a:r>
              <a:rPr lang="en-US" dirty="0">
                <a:solidFill>
                  <a:prstClr val="black"/>
                </a:solidFill>
              </a:rPr>
              <a:t>, P = </a:t>
            </a:r>
            <a:r>
              <a:rPr lang="en-US" dirty="0" smtClean="0">
                <a:solidFill>
                  <a:prstClr val="black"/>
                </a:solidFill>
              </a:rPr>
              <a:t>850 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63</a:t>
            </a:r>
            <a:r>
              <a:rPr lang="en-US" dirty="0" smtClean="0">
                <a:solidFill>
                  <a:prstClr val="black"/>
                </a:solidFill>
              </a:rPr>
              <a:t>C(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</a:rPr>
              <a:t>,n</a:t>
            </a:r>
            <a:r>
              <a:rPr lang="en-US" dirty="0" smtClean="0">
                <a:solidFill>
                  <a:prstClr val="black"/>
                </a:solidFill>
              </a:rPr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27</a:t>
            </a:r>
            <a:r>
              <a:rPr lang="en-US" dirty="0" smtClean="0">
                <a:solidFill>
                  <a:prstClr val="black"/>
                </a:solidFill>
              </a:rPr>
              <a:t>Al(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</a:rPr>
              <a:t>,n</a:t>
            </a:r>
            <a:r>
              <a:rPr lang="en-US" dirty="0">
                <a:solidFill>
                  <a:prstClr val="black"/>
                </a:solidFill>
              </a:rPr>
              <a:t>) threshold = </a:t>
            </a:r>
            <a:r>
              <a:rPr lang="en-US" dirty="0" smtClean="0">
                <a:solidFill>
                  <a:prstClr val="black"/>
                </a:solidFill>
              </a:rPr>
              <a:t>13.06 MeV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7060" y="2823835"/>
            <a:ext cx="8102044" cy="3940821"/>
            <a:chOff x="77060" y="2823835"/>
            <a:chExt cx="8102044" cy="3940821"/>
          </a:xfrm>
        </p:grpSpPr>
        <p:grpSp>
          <p:nvGrpSpPr>
            <p:cNvPr id="54" name="Group 53"/>
            <p:cNvGrpSpPr/>
            <p:nvPr/>
          </p:nvGrpSpPr>
          <p:grpSpPr>
            <a:xfrm>
              <a:off x="77060" y="2823835"/>
              <a:ext cx="8102044" cy="3940821"/>
              <a:chOff x="733716" y="2147976"/>
              <a:chExt cx="8102044" cy="3940821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3962400" y="3886200"/>
                <a:ext cx="0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1066800" y="4114799"/>
                <a:ext cx="2895600" cy="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4" name="Rectangle 63"/>
              <p:cNvSpPr/>
              <p:nvPr/>
            </p:nvSpPr>
            <p:spPr>
              <a:xfrm>
                <a:off x="7772400" y="3657600"/>
                <a:ext cx="914400" cy="914400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1658815" y="3534370"/>
                <a:ext cx="1" cy="3384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733716" y="2147976"/>
                <a:ext cx="10534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Electron K.E.</a:t>
                </a:r>
              </a:p>
              <a:p>
                <a:r>
                  <a:rPr lang="en-US" sz="1200" dirty="0" smtClean="0"/>
                  <a:t>7.9 – 8.5 MeV</a:t>
                </a:r>
              </a:p>
              <a:p>
                <a:r>
                  <a:rPr lang="en-US" sz="1200" dirty="0" smtClean="0"/>
                  <a:t>0.01 – </a:t>
                </a:r>
                <a:r>
                  <a:rPr lang="en-US" sz="1200" dirty="0"/>
                  <a:t>1</a:t>
                </a:r>
                <a:r>
                  <a:rPr lang="en-US" sz="1200" dirty="0" smtClean="0"/>
                  <a:t>00 µA</a:t>
                </a:r>
                <a:endParaRPr lang="en-US" sz="1200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195754" y="3257371"/>
                <a:ext cx="10102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Al Beam Pipe</a:t>
                </a:r>
                <a:endParaRPr lang="en-US" sz="1200" dirty="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>
                <a:off x="1230759" y="2794307"/>
                <a:ext cx="0" cy="12976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3386601" y="2397695"/>
                <a:ext cx="11515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Cu </a:t>
                </a:r>
              </a:p>
              <a:p>
                <a:pPr algn="ctr"/>
                <a:r>
                  <a:rPr lang="en-US" sz="1200" dirty="0" smtClean="0"/>
                  <a:t>Radiator/Dump</a:t>
                </a:r>
              </a:p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 mm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flipV="1">
                <a:off x="5943600" y="4429541"/>
                <a:ext cx="0" cy="8282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5334000" y="5257800"/>
                <a:ext cx="12668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Bubble Chamber</a:t>
                </a:r>
              </a:p>
              <a:p>
                <a:r>
                  <a:rPr lang="en-US" sz="1200" dirty="0" smtClean="0"/>
                  <a:t>Superheated N</a:t>
                </a:r>
                <a:r>
                  <a:rPr lang="en-US" sz="1200" baseline="-25000" dirty="0" smtClean="0"/>
                  <a:t>2</a:t>
                </a:r>
                <a:r>
                  <a:rPr lang="en-US" sz="1200" dirty="0" smtClean="0"/>
                  <a:t>O</a:t>
                </a:r>
              </a:p>
              <a:p>
                <a:r>
                  <a:rPr lang="en-US" sz="1200" dirty="0" smtClean="0"/>
                  <a:t>3 cm long</a:t>
                </a:r>
              </a:p>
              <a:p>
                <a:r>
                  <a:rPr lang="en-US" sz="1200" dirty="0" smtClean="0"/>
                  <a:t>-10°C, 50 atm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623440" y="5068669"/>
                <a:ext cx="12123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Al Photon Dump</a:t>
                </a:r>
              </a:p>
              <a:p>
                <a:r>
                  <a:rPr lang="en-US" sz="1200" dirty="0"/>
                  <a:t>4</a:t>
                </a:r>
                <a:r>
                  <a:rPr lang="en-US" sz="1200" dirty="0" smtClean="0"/>
                  <a:t>0 cm long</a:t>
                </a:r>
              </a:p>
            </p:txBody>
          </p:sp>
          <p:cxnSp>
            <p:nvCxnSpPr>
              <p:cNvPr id="73" name="Straight Arrow Connector 72"/>
              <p:cNvCxnSpPr>
                <a:endCxn id="64" idx="2"/>
              </p:cNvCxnSpPr>
              <p:nvPr/>
            </p:nvCxnSpPr>
            <p:spPr>
              <a:xfrm flipV="1">
                <a:off x="8229600" y="4572000"/>
                <a:ext cx="0" cy="5556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962400" y="3886200"/>
                <a:ext cx="0" cy="45720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3962400" y="3048000"/>
                <a:ext cx="1" cy="838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4038600" y="3962400"/>
                <a:ext cx="533400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032739" y="4091940"/>
                <a:ext cx="533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762000" y="4114800"/>
                <a:ext cx="792480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4456639" y="4267200"/>
                <a:ext cx="1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3999440" y="4930169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Cu  Photon</a:t>
                </a:r>
              </a:p>
              <a:p>
                <a:r>
                  <a:rPr lang="en-US" sz="1200" dirty="0" smtClean="0"/>
                  <a:t>Collimator</a:t>
                </a:r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371600" y="3886200"/>
                <a:ext cx="25908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714945" y="4548664"/>
              <a:ext cx="4824410" cy="1657529"/>
              <a:chOff x="714945" y="4548664"/>
              <a:chExt cx="4824410" cy="1657529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714945" y="5019259"/>
                <a:ext cx="25908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5082155" y="4572000"/>
                <a:ext cx="457200" cy="457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2285724" y="5019259"/>
                <a:ext cx="732857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295709" y="4548664"/>
                <a:ext cx="732857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2650403" y="5134928"/>
                <a:ext cx="1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2204937" y="5744528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Ceramic</a:t>
                </a:r>
              </a:p>
              <a:p>
                <a:r>
                  <a:rPr lang="en-US" sz="1200" dirty="0" smtClean="0"/>
                  <a:t>Insulator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8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92" y="990600"/>
            <a:ext cx="91131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229"/>
                </a:solidFill>
                <a:cs typeface="Century Gothic"/>
              </a:rPr>
              <a:t>Nucleosynthesis </a:t>
            </a:r>
            <a:r>
              <a:rPr lang="en-US" sz="4000" dirty="0" smtClean="0">
                <a:solidFill>
                  <a:srgbClr val="000229"/>
                </a:solidFill>
                <a:cs typeface="Century Gothic"/>
              </a:rPr>
              <a:t>and</a:t>
            </a:r>
            <a:r>
              <a:rPr lang="en-US" sz="4000" dirty="0" smtClean="0">
                <a:cs typeface="Century Gothic"/>
              </a:rPr>
              <a:t> </a:t>
            </a:r>
            <a:r>
              <a:rPr lang="en-US" sz="4000" kern="0" baseline="30000" dirty="0"/>
              <a:t>12</a:t>
            </a:r>
            <a:r>
              <a:rPr lang="en-US" sz="4000" kern="0" dirty="0"/>
              <a:t>C(</a:t>
            </a:r>
            <a:r>
              <a:rPr lang="en-US" sz="4000" dirty="0">
                <a:latin typeface="Symbol" panose="05050102010706020507" pitchFamily="18" charset="2"/>
              </a:rPr>
              <a:t>a</a:t>
            </a:r>
            <a:r>
              <a:rPr lang="en-US" sz="4000" dirty="0"/>
              <a:t>,</a:t>
            </a:r>
            <a:r>
              <a:rPr lang="en-US" sz="4000" dirty="0">
                <a:latin typeface="Symbol" panose="05050102010706020507" pitchFamily="18" charset="2"/>
              </a:rPr>
              <a:t>g</a:t>
            </a:r>
            <a:r>
              <a:rPr lang="en-US" sz="4000" kern="0" dirty="0"/>
              <a:t>)</a:t>
            </a:r>
            <a:r>
              <a:rPr lang="en-US" sz="4000" kern="0" baseline="30000" dirty="0"/>
              <a:t>16</a:t>
            </a:r>
            <a:r>
              <a:rPr lang="en-US" sz="4000" kern="0" dirty="0"/>
              <a:t>O </a:t>
            </a:r>
            <a:r>
              <a:rPr lang="en-US" sz="4000" kern="0" dirty="0" smtClean="0"/>
              <a:t>Reaction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229"/>
                </a:solidFill>
                <a:cs typeface="Century Gothic"/>
              </a:rPr>
              <a:t>Time Reversal Reaction:</a:t>
            </a:r>
            <a:r>
              <a:rPr lang="en-US" sz="4000" kern="0" baseline="30000" dirty="0"/>
              <a:t> </a:t>
            </a:r>
            <a:r>
              <a:rPr lang="en-US" sz="4000" kern="0" baseline="30000" dirty="0" smtClean="0"/>
              <a:t>16</a:t>
            </a:r>
            <a:r>
              <a:rPr lang="en-US" sz="4000" kern="0" dirty="0" smtClean="0"/>
              <a:t>O(</a:t>
            </a:r>
            <a:r>
              <a:rPr lang="en-US" sz="4000" dirty="0" smtClean="0">
                <a:latin typeface="Symbol" panose="05050102010706020507" pitchFamily="18" charset="2"/>
              </a:rPr>
              <a:t>g</a:t>
            </a:r>
            <a:r>
              <a:rPr lang="en-US" sz="4000" dirty="0" smtClean="0"/>
              <a:t>,</a:t>
            </a:r>
            <a:r>
              <a:rPr lang="en-US" sz="4000" dirty="0" smtClean="0">
                <a:latin typeface="Symbol" panose="05050102010706020507" pitchFamily="18" charset="2"/>
              </a:rPr>
              <a:t>a</a:t>
            </a:r>
            <a:r>
              <a:rPr lang="en-US" sz="4000" kern="0" dirty="0" smtClean="0"/>
              <a:t>)</a:t>
            </a:r>
            <a:r>
              <a:rPr lang="en-US" sz="4000" kern="0" baseline="30000" dirty="0" smtClean="0"/>
              <a:t>12</a:t>
            </a:r>
            <a:r>
              <a:rPr lang="en-US" sz="4000" kern="0" dirty="0" smtClean="0"/>
              <a:t>C</a:t>
            </a:r>
            <a:endParaRPr lang="en-US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Bubble Chamber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Electron Beam Requirements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0229"/>
                </a:solidFill>
                <a:cs typeface="Century Gothic"/>
              </a:rPr>
              <a:t>Bremsstrahlung Beam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0229"/>
                </a:solidFill>
                <a:cs typeface="Century Gothic"/>
              </a:rPr>
              <a:t>Penfold-Leiss Cross Section Unfolding</a:t>
            </a:r>
            <a:endParaRPr lang="en-US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JLab Projected </a:t>
            </a:r>
            <a:r>
              <a:rPr lang="en-US" sz="4000" dirty="0" smtClean="0"/>
              <a:t>Results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Bubble </a:t>
            </a:r>
            <a:r>
              <a:rPr lang="en-US" sz="4000" dirty="0"/>
              <a:t>Chamber </a:t>
            </a:r>
            <a:r>
              <a:rPr lang="en-US" sz="4000" dirty="0" smtClean="0"/>
              <a:t>Test Plans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1022" y="6178"/>
            <a:ext cx="8229600" cy="83202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3-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0987" y="609600"/>
            <a:ext cx="7461504" cy="55961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6200" y="3295455"/>
            <a:ext cx="1066800" cy="762000"/>
          </a:xfrm>
          <a:prstGeom prst="wedgeRoundRectCallout">
            <a:avLst>
              <a:gd name="adj1" fmla="val 88414"/>
              <a:gd name="adj2" fmla="val -14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113317" y="5866748"/>
            <a:ext cx="1866900" cy="677959"/>
          </a:xfrm>
          <a:prstGeom prst="wedgeRoundRectCallout">
            <a:avLst>
              <a:gd name="adj1" fmla="val -17008"/>
              <a:gd name="adj2" fmla="val -26797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444682" y="3066855"/>
            <a:ext cx="1600200" cy="990600"/>
          </a:xfrm>
          <a:prstGeom prst="wedgeRoundRectCallout">
            <a:avLst>
              <a:gd name="adj1" fmla="val -85784"/>
              <a:gd name="adj2" fmla="val 1121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8460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hoto 2-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5341" r="3332" b="3795"/>
          <a:stretch/>
        </p:blipFill>
        <p:spPr>
          <a:xfrm>
            <a:off x="226621" y="900523"/>
            <a:ext cx="4849435" cy="3138077"/>
          </a:xfrm>
          <a:prstGeom prst="rect">
            <a:avLst/>
          </a:prstGeom>
        </p:spPr>
      </p:pic>
      <p:pic>
        <p:nvPicPr>
          <p:cNvPr id="7" name="Picture 6" descr="photo 5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91000"/>
            <a:ext cx="3422184" cy="256663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562600" y="1795420"/>
            <a:ext cx="1866900" cy="677959"/>
          </a:xfrm>
          <a:prstGeom prst="wedgeRoundRectCallout">
            <a:avLst>
              <a:gd name="adj1" fmla="val -101609"/>
              <a:gd name="adj2" fmla="val -157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Al Photon Dump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524000" y="4064190"/>
            <a:ext cx="1866900" cy="677959"/>
          </a:xfrm>
          <a:prstGeom prst="wedgeRoundRectCallout">
            <a:avLst>
              <a:gd name="adj1" fmla="val -12555"/>
              <a:gd name="adj2" fmla="val -32928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Cu Photon Collimator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524000" y="152400"/>
            <a:ext cx="1866900" cy="677959"/>
          </a:xfrm>
          <a:prstGeom prst="wedgeRoundRectCallout">
            <a:avLst>
              <a:gd name="adj1" fmla="val -25277"/>
              <a:gd name="adj2" fmla="val 21897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Cu Electron Radiator/Dump</a:t>
            </a:r>
          </a:p>
        </p:txBody>
      </p:sp>
    </p:spTree>
    <p:extLst>
      <p:ext uri="{BB962C8B-B14F-4D97-AF65-F5344CB8AC3E}">
        <p14:creationId xmlns:p14="http://schemas.microsoft.com/office/powerpoint/2010/main" val="196609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457200"/>
            <a:ext cx="7966918" cy="597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6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18" y="0"/>
            <a:ext cx="8741081" cy="838200"/>
          </a:xfrm>
        </p:spPr>
        <p:txBody>
          <a:bodyPr>
            <a:no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653" y="5029200"/>
            <a:ext cx="1992864" cy="646331"/>
            <a:chOff x="152400" y="1143000"/>
            <a:chExt cx="1992864" cy="646331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1611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 Position Monitor (BPM)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3396" y="1191293"/>
            <a:ext cx="6848231" cy="3566160"/>
            <a:chOff x="1012519" y="1207172"/>
            <a:chExt cx="6848231" cy="3566160"/>
          </a:xfrm>
        </p:grpSpPr>
        <p:grpSp>
          <p:nvGrpSpPr>
            <p:cNvPr id="12" name="Group 11"/>
            <p:cNvGrpSpPr/>
            <p:nvPr/>
          </p:nvGrpSpPr>
          <p:grpSpPr>
            <a:xfrm>
              <a:off x="1012519" y="1207172"/>
              <a:ext cx="6848231" cy="3566160"/>
              <a:chOff x="1012519" y="1207172"/>
              <a:chExt cx="6848231" cy="3566160"/>
            </a:xfrm>
          </p:grpSpPr>
          <p:pic>
            <p:nvPicPr>
              <p:cNvPr id="19" name="Content Placeholder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28311"/>
              <a:stretch/>
            </p:blipFill>
            <p:spPr>
              <a:xfrm>
                <a:off x="1423374" y="1207172"/>
                <a:ext cx="6437376" cy="3566160"/>
              </a:xfrm>
              <a:prstGeom prst="rect">
                <a:avLst/>
              </a:prstGeom>
            </p:spPr>
          </p:pic>
          <p:sp>
            <p:nvSpPr>
              <p:cNvPr id="6" name="Rounded Rectangle 5"/>
              <p:cNvSpPr/>
              <p:nvPr/>
            </p:nvSpPr>
            <p:spPr>
              <a:xfrm>
                <a:off x="1181085" y="2205031"/>
                <a:ext cx="304800" cy="22860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002216" y="2213978"/>
                <a:ext cx="304800" cy="22860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 rot="1794859">
                <a:off x="2985823" y="2547024"/>
                <a:ext cx="304800" cy="228600"/>
              </a:xfrm>
              <a:prstGeom prst="roundRect">
                <a:avLst/>
              </a:prstGeom>
              <a:scene3d>
                <a:camera prst="orthographicFront">
                  <a:rot lat="0" lon="0" rev="30000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1012519" y="2328278"/>
                <a:ext cx="6299596" cy="0"/>
              </a:xfrm>
              <a:prstGeom prst="straightConnector1">
                <a:avLst/>
              </a:prstGeom>
              <a:ln>
                <a:prstDash val="sysDash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/>
              <p:cNvSpPr/>
              <p:nvPr/>
            </p:nvSpPr>
            <p:spPr>
              <a:xfrm rot="1794859">
                <a:off x="3820819" y="2952495"/>
                <a:ext cx="304800" cy="228600"/>
              </a:xfrm>
              <a:prstGeom prst="roundRect">
                <a:avLst/>
              </a:prstGeom>
              <a:scene3d>
                <a:camera prst="orthographicFront">
                  <a:rot lat="0" lon="0" rev="30000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2453634" y="2328278"/>
                <a:ext cx="3413766" cy="1634122"/>
              </a:xfrm>
              <a:prstGeom prst="straightConnector1">
                <a:avLst/>
              </a:prstGeom>
              <a:ln>
                <a:prstDash val="sysDash"/>
                <a:tailEnd type="arrow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ular Callout 10"/>
            <p:cNvSpPr/>
            <p:nvPr/>
          </p:nvSpPr>
          <p:spPr>
            <a:xfrm>
              <a:off x="1333485" y="1268603"/>
              <a:ext cx="1066800" cy="762000"/>
            </a:xfrm>
            <a:prstGeom prst="wedgeRoundRectCallout">
              <a:avLst>
                <a:gd name="adj1" fmla="val 44009"/>
                <a:gd name="adj2" fmla="val 76708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5 MeV</a:t>
              </a:r>
            </a:p>
            <a:p>
              <a:pPr algn="ctr"/>
              <a:r>
                <a:rPr lang="en-US" sz="2000" dirty="0" smtClean="0"/>
                <a:t>Dipole</a:t>
              </a:r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480274"/>
              </p:ext>
            </p:extLst>
          </p:nvPr>
        </p:nvGraphicFramePr>
        <p:xfrm>
          <a:off x="2310002" y="5675531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5" imgW="634680" imgH="469800" progId="Equation.3">
                  <p:embed/>
                </p:oleObj>
              </mc:Choice>
              <mc:Fallback>
                <p:oleObj name="Equation" r:id="rId5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002" y="5675531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184653" y="5948412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698571" y="2870034"/>
            <a:ext cx="3064429" cy="3509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Installed new higher field </a:t>
            </a:r>
          </a:p>
          <a:p>
            <a:pPr marL="0" indent="0">
              <a:buNone/>
            </a:pPr>
            <a:r>
              <a:rPr lang="en-US" sz="1800" dirty="0" smtClean="0"/>
              <a:t>dipole with better uniformity</a:t>
            </a:r>
          </a:p>
          <a:p>
            <a:pPr marL="0" indent="0">
              <a:buNone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Installed new Hall probe: </a:t>
            </a:r>
          </a:p>
          <a:p>
            <a:pPr marL="0" indent="0">
              <a:buNone/>
            </a:pPr>
            <a:r>
              <a:rPr lang="en-US" sz="1800" dirty="0" smtClean="0"/>
              <a:t>0.01% accuracy, resolution </a:t>
            </a:r>
          </a:p>
          <a:p>
            <a:pPr marL="0" indent="0">
              <a:buNone/>
            </a:pPr>
            <a:r>
              <a:rPr lang="en-US" sz="1800" dirty="0" smtClean="0"/>
              <a:t>to 2 ppm, and a temperature </a:t>
            </a:r>
          </a:p>
          <a:p>
            <a:pPr marL="0" indent="0">
              <a:buNone/>
            </a:pPr>
            <a:r>
              <a:rPr lang="en-US" sz="1800" dirty="0" smtClean="0"/>
              <a:t>stability of 10 ppm/°C</a:t>
            </a:r>
          </a:p>
          <a:p>
            <a:pPr marL="0" indent="0">
              <a:buNone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Still need to shield Earth’s </a:t>
            </a:r>
          </a:p>
          <a:p>
            <a:pPr marL="0" indent="0">
              <a:buNone/>
            </a:pPr>
            <a:r>
              <a:rPr lang="en-US" sz="1800" dirty="0" smtClean="0"/>
              <a:t>and other stray magnetic fields</a:t>
            </a:r>
          </a:p>
          <a:p>
            <a:pPr marL="800100" lvl="2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37853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2000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Beamline was ready since </a:t>
            </a:r>
            <a:r>
              <a:rPr lang="en-US" sz="3200" dirty="0"/>
              <a:t>Fall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Approved </a:t>
            </a:r>
            <a:r>
              <a:rPr lang="en-US" sz="3200" dirty="0"/>
              <a:t>to run 10 </a:t>
            </a:r>
            <a:r>
              <a:rPr lang="el-GR" sz="3200" dirty="0"/>
              <a:t>μ</a:t>
            </a:r>
            <a:r>
              <a:rPr lang="en-US" sz="3200" dirty="0"/>
              <a:t>A CW </a:t>
            </a:r>
            <a:r>
              <a:rPr lang="en-US" sz="3200" dirty="0" smtClean="0"/>
              <a:t>and total energy of 10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Completed hot checkout and beam checkout</a:t>
            </a:r>
            <a:endParaRPr lang="en-US" sz="3200" dirty="0"/>
          </a:p>
          <a:p>
            <a:endParaRPr lang="en-US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Beam Studies completed so far:</a:t>
            </a:r>
            <a:endParaRPr lang="en-US" sz="2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Delivered 10.0 </a:t>
            </a:r>
            <a:r>
              <a:rPr lang="en-US" sz="2000" dirty="0"/>
              <a:t>μ</a:t>
            </a:r>
            <a:r>
              <a:rPr lang="en-US" sz="2000" dirty="0" smtClean="0"/>
              <a:t>A and 9.65 MeV (kinetic) for 5 hours </a:t>
            </a:r>
            <a:r>
              <a:rPr lang="en-US" sz="2000" dirty="0"/>
              <a:t>i</a:t>
            </a:r>
            <a:r>
              <a:rPr lang="en-US" sz="2000" dirty="0" smtClean="0"/>
              <a:t>n August 2015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Measured beam momentum at different ¼ </a:t>
            </a:r>
            <a:r>
              <a:rPr lang="en-US" sz="2000" dirty="0" err="1" smtClean="0"/>
              <a:t>cryo</a:t>
            </a:r>
            <a:r>
              <a:rPr lang="en-US" sz="2000" dirty="0" smtClean="0"/>
              <a:t>-unit settings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Measured beam charge at different beam currents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Re-doing realistic thermal analysis </a:t>
            </a:r>
            <a:r>
              <a:rPr lang="en-US" sz="3200" dirty="0" smtClean="0">
                <a:solidFill>
                  <a:prstClr val="black"/>
                </a:solidFill>
              </a:rPr>
              <a:t>to </a:t>
            </a:r>
            <a:r>
              <a:rPr lang="en-US" sz="3200" dirty="0">
                <a:solidFill>
                  <a:prstClr val="black"/>
                </a:solidFill>
              </a:rPr>
              <a:t>run </a:t>
            </a:r>
            <a:r>
              <a:rPr lang="en-US" sz="3200" dirty="0" smtClean="0">
                <a:solidFill>
                  <a:prstClr val="black"/>
                </a:solidFill>
              </a:rPr>
              <a:t>at </a:t>
            </a:r>
            <a:r>
              <a:rPr lang="en-US" sz="3200" dirty="0">
                <a:solidFill>
                  <a:prstClr val="black"/>
                </a:solidFill>
              </a:rPr>
              <a:t>100 </a:t>
            </a:r>
            <a:r>
              <a:rPr lang="en-US" sz="3200" dirty="0" smtClean="0">
                <a:solidFill>
                  <a:prstClr val="black"/>
                </a:solidFill>
              </a:rPr>
              <a:t>μA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0014" y="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Test Beamline Commissioning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1875" y="709551"/>
            <a:ext cx="89272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Fill with natural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en-US" sz="2400" dirty="0"/>
              <a:t>test bubble chamber systems </a:t>
            </a:r>
            <a:r>
              <a:rPr lang="en-US" sz="2400" dirty="0" smtClean="0"/>
              <a:t>operation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With </a:t>
            </a:r>
            <a:r>
              <a:rPr lang="en-US" sz="2400" dirty="0"/>
              <a:t>beam on bubble chamber </a:t>
            </a:r>
            <a:r>
              <a:rPr lang="en-US" sz="2400" dirty="0" smtClean="0"/>
              <a:t>radiator</a:t>
            </a:r>
            <a:r>
              <a:rPr lang="en-US" sz="2400" dirty="0"/>
              <a:t> </a:t>
            </a:r>
            <a:r>
              <a:rPr lang="en-US" sz="2400" dirty="0" smtClean="0"/>
              <a:t>(Sept </a:t>
            </a:r>
            <a:r>
              <a:rPr lang="en-US" sz="2400" dirty="0"/>
              <a:t>8</a:t>
            </a:r>
            <a:r>
              <a:rPr lang="en-US" sz="2400" dirty="0" smtClean="0"/>
              <a:t> – 18, 2015):</a:t>
            </a:r>
          </a:p>
          <a:p>
            <a:pPr marL="857250" lvl="1" indent="-400050">
              <a:buFont typeface="+mj-lt"/>
              <a:buAutoNum type="romanUcPeriod"/>
            </a:pPr>
            <a:endParaRPr lang="en-US" sz="2000" dirty="0" smtClean="0"/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How </a:t>
            </a:r>
            <a:r>
              <a:rPr lang="en-US" sz="2000" dirty="0"/>
              <a:t>does </a:t>
            </a:r>
            <a:r>
              <a:rPr lang="en-US" sz="2000" dirty="0" smtClean="0"/>
              <a:t>CCD </a:t>
            </a:r>
            <a:r>
              <a:rPr lang="en-US" sz="2000" dirty="0"/>
              <a:t>camera perform under beam-on </a:t>
            </a:r>
            <a:r>
              <a:rPr lang="en-US" sz="2000" dirty="0" smtClean="0"/>
              <a:t>conditions?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Count </a:t>
            </a:r>
            <a:r>
              <a:rPr lang="en-US" sz="2000" dirty="0"/>
              <a:t>rates on bubble chamber. Do we get single </a:t>
            </a:r>
            <a:r>
              <a:rPr lang="en-US" sz="2000" dirty="0" smtClean="0"/>
              <a:t>or </a:t>
            </a:r>
            <a:r>
              <a:rPr lang="en-US" sz="2000" dirty="0"/>
              <a:t>multiple bubbles from Bremsstrahlung beam exposure?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Measure </a:t>
            </a:r>
            <a:r>
              <a:rPr lang="en-US" sz="2000" dirty="0"/>
              <a:t>gamma ray beam spatial profile as reflected by bubble distribution. </a:t>
            </a:r>
            <a:r>
              <a:rPr lang="en-US" sz="2000" dirty="0" smtClean="0"/>
              <a:t>Is collimator </a:t>
            </a:r>
            <a:r>
              <a:rPr lang="en-US" sz="2000" dirty="0"/>
              <a:t>effective in defining the gamma-ray beam</a:t>
            </a:r>
            <a:r>
              <a:rPr lang="en-US" sz="2000" dirty="0" smtClean="0"/>
              <a:t>?</a:t>
            </a:r>
            <a:endParaRPr lang="en-US" sz="2000" dirty="0"/>
          </a:p>
          <a:p>
            <a:pPr marL="857250" lvl="1" indent="-400050">
              <a:buFont typeface="+mj-lt"/>
              <a:buAutoNum type="romanU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Background </a:t>
            </a:r>
            <a:r>
              <a:rPr lang="en-US" sz="2400" dirty="0"/>
              <a:t>measurements: </a:t>
            </a:r>
            <a:endParaRPr lang="en-US" sz="2400" dirty="0" smtClean="0"/>
          </a:p>
          <a:p>
            <a:pPr marL="857250" lvl="1" indent="-400050">
              <a:buFont typeface="+mj-lt"/>
              <a:buAutoNum type="romanUcPeriod"/>
            </a:pPr>
            <a:endParaRPr lang="en-US" sz="2000" dirty="0" smtClean="0"/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Measure beam off </a:t>
            </a:r>
            <a:r>
              <a:rPr lang="en-US" sz="2000" dirty="0"/>
              <a:t>environmental background in </a:t>
            </a:r>
            <a:r>
              <a:rPr lang="en-US" sz="2000" dirty="0" smtClean="0"/>
              <a:t>chamber-injector area</a:t>
            </a:r>
            <a:endParaRPr lang="en-US" sz="2000" dirty="0"/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Measure beam on background </a:t>
            </a:r>
            <a:r>
              <a:rPr lang="en-US" sz="2000" dirty="0"/>
              <a:t>by looking </a:t>
            </a:r>
            <a:r>
              <a:rPr lang="en-US" sz="2000" dirty="0" smtClean="0"/>
              <a:t>outside fiducial volume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Measure </a:t>
            </a:r>
            <a:r>
              <a:rPr lang="en-US" sz="2000" dirty="0"/>
              <a:t>background with beam to Faraday </a:t>
            </a:r>
            <a:r>
              <a:rPr lang="en-US" sz="2000" dirty="0" smtClean="0"/>
              <a:t>Cup </a:t>
            </a:r>
            <a:r>
              <a:rPr lang="en-US" sz="2000" dirty="0"/>
              <a:t>in CEBAF beamline (about two meters from chamber</a:t>
            </a:r>
            <a:r>
              <a:rPr lang="en-US" sz="2000" dirty="0" smtClean="0"/>
              <a:t>)</a:t>
            </a:r>
            <a:endParaRPr lang="en-US" sz="2000" dirty="0"/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 </a:t>
            </a:r>
            <a:r>
              <a:rPr lang="en-US" sz="2000" dirty="0"/>
              <a:t>Measure neutron events in chamber. Neutron radiation detectors </a:t>
            </a:r>
            <a:r>
              <a:rPr lang="en-US" sz="2000" dirty="0" smtClean="0"/>
              <a:t>in injector </a:t>
            </a:r>
            <a:r>
              <a:rPr lang="en-US" sz="2000" dirty="0"/>
              <a:t>region will indicate if </a:t>
            </a:r>
            <a:r>
              <a:rPr lang="en-US" sz="2000" dirty="0" smtClean="0"/>
              <a:t>any </a:t>
            </a:r>
            <a:r>
              <a:rPr lang="en-US" sz="2000" dirty="0"/>
              <a:t>neutrons </a:t>
            </a:r>
            <a:r>
              <a:rPr lang="en-US" sz="2000" dirty="0" smtClean="0"/>
              <a:t>are generated (especially </a:t>
            </a:r>
            <a:r>
              <a:rPr lang="en-US" sz="2000" dirty="0"/>
              <a:t>at beam </a:t>
            </a:r>
            <a:r>
              <a:rPr lang="en-US" sz="2000" dirty="0" smtClean="0"/>
              <a:t>kinetic energies </a:t>
            </a:r>
            <a:r>
              <a:rPr lang="en-US" sz="2000" dirty="0"/>
              <a:t>higher than 8.5 MeV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0014" y="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Test Plans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14400"/>
            <a:ext cx="8915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smtClean="0"/>
              <a:t>Fill </a:t>
            </a:r>
            <a:r>
              <a:rPr lang="en-US" sz="2400" dirty="0"/>
              <a:t>with 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smtClean="0"/>
              <a:t>test </a:t>
            </a:r>
            <a:r>
              <a:rPr lang="en-US" sz="2400" dirty="0"/>
              <a:t>bubble chamber systems </a:t>
            </a:r>
            <a:r>
              <a:rPr lang="en-US" sz="2400" dirty="0" smtClean="0"/>
              <a:t>operation. This </a:t>
            </a:r>
            <a:r>
              <a:rPr lang="en-US" sz="2400" dirty="0"/>
              <a:t>is planned later in September after </a:t>
            </a:r>
            <a:r>
              <a:rPr lang="en-US" sz="2400" dirty="0" smtClean="0"/>
              <a:t>first </a:t>
            </a:r>
            <a:r>
              <a:rPr lang="en-US" sz="2400" dirty="0"/>
              <a:t>beam </a:t>
            </a:r>
            <a:r>
              <a:rPr lang="en-US" sz="2400" dirty="0" smtClean="0"/>
              <a:t>test.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400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smtClean="0"/>
              <a:t>With </a:t>
            </a:r>
            <a:r>
              <a:rPr lang="en-US" sz="2400" dirty="0"/>
              <a:t>beam (planned in </a:t>
            </a:r>
            <a:r>
              <a:rPr lang="en-US" sz="2400" dirty="0" smtClean="0"/>
              <a:t>Oct 16 – </a:t>
            </a:r>
            <a:r>
              <a:rPr lang="en-US" sz="2400" dirty="0"/>
              <a:t>22</a:t>
            </a:r>
            <a:r>
              <a:rPr lang="en-US" sz="2400" dirty="0" smtClean="0"/>
              <a:t>, 2015)</a:t>
            </a:r>
            <a:endParaRPr lang="en-US" sz="2400" dirty="0"/>
          </a:p>
          <a:p>
            <a:pPr marL="857250" lvl="1" indent="-400050">
              <a:buFont typeface="+mj-lt"/>
              <a:buAutoNum type="romanUcPeriod"/>
            </a:pPr>
            <a:endParaRPr lang="en-US" sz="2000" dirty="0" smtClean="0"/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 smtClean="0"/>
              <a:t>Measure few </a:t>
            </a:r>
            <a:r>
              <a:rPr lang="en-US" sz="2000" dirty="0"/>
              <a:t>data points </a:t>
            </a:r>
            <a:r>
              <a:rPr lang="en-US" sz="2000" dirty="0" smtClean="0"/>
              <a:t>of </a:t>
            </a:r>
            <a:r>
              <a:rPr lang="en-US" sz="2000" dirty="0">
                <a:solidFill>
                  <a:srgbClr val="000229"/>
                </a:solidFill>
              </a:rPr>
              <a:t>from</a:t>
            </a:r>
            <a:r>
              <a:rPr lang="en-US" sz="2000" baseline="30000" dirty="0">
                <a:solidFill>
                  <a:srgbClr val="000229"/>
                </a:solidFill>
              </a:rPr>
              <a:t> </a:t>
            </a:r>
            <a:r>
              <a:rPr lang="en-US" sz="2000" baseline="30000" dirty="0" smtClean="0">
                <a:solidFill>
                  <a:srgbClr val="000229"/>
                </a:solidFill>
              </a:rPr>
              <a:t>19</a:t>
            </a:r>
            <a:r>
              <a:rPr lang="en-US" sz="2000" dirty="0" smtClean="0">
                <a:solidFill>
                  <a:srgbClr val="000229"/>
                </a:solidFill>
              </a:rPr>
              <a:t>F(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15</a:t>
            </a:r>
            <a:r>
              <a:rPr lang="en-US" sz="2000" dirty="0" smtClean="0">
                <a:solidFill>
                  <a:srgbClr val="000229"/>
                </a:solidFill>
              </a:rPr>
              <a:t>N (Q = +4.013 MeV)</a:t>
            </a:r>
            <a:r>
              <a:rPr lang="en-US" sz="2000" dirty="0" smtClean="0"/>
              <a:t> to </a:t>
            </a:r>
            <a:r>
              <a:rPr lang="en-US" sz="2000" dirty="0"/>
              <a:t>perform a </a:t>
            </a:r>
            <a:r>
              <a:rPr lang="en-US" sz="2000" dirty="0" smtClean="0"/>
              <a:t>Penfold-Leiss unfolding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2000" dirty="0"/>
              <a:t>C</a:t>
            </a:r>
            <a:r>
              <a:rPr lang="en-US" sz="2000" dirty="0" smtClean="0"/>
              <a:t>ompare measured </a:t>
            </a:r>
            <a:r>
              <a:rPr lang="en-US" sz="2000" dirty="0"/>
              <a:t>cross section </a:t>
            </a:r>
            <a:r>
              <a:rPr lang="en-US" sz="2000" dirty="0" smtClean="0"/>
              <a:t>to our HIGS data</a:t>
            </a:r>
          </a:p>
          <a:p>
            <a:pPr marL="857250" lvl="1" indent="-400050">
              <a:buFont typeface="+mj-lt"/>
              <a:buAutoNum type="romanUcPeriod"/>
            </a:pPr>
            <a:endParaRPr lang="en-US" sz="2000" dirty="0" smtClean="0"/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Fluorine </a:t>
            </a:r>
            <a:r>
              <a:rPr lang="en-US" sz="2000" dirty="0"/>
              <a:t>is </a:t>
            </a:r>
            <a:r>
              <a:rPr lang="en-US" sz="2000" dirty="0" smtClean="0"/>
              <a:t>suitable </a:t>
            </a:r>
            <a:r>
              <a:rPr lang="en-US" sz="2000" dirty="0"/>
              <a:t>for a first  Penfold-Leiss </a:t>
            </a:r>
            <a:r>
              <a:rPr lang="en-US" sz="2000" dirty="0" smtClean="0"/>
              <a:t>unfolding:</a:t>
            </a:r>
          </a:p>
          <a:p>
            <a:pPr marL="1314450" lvl="2" indent="-400050">
              <a:buFont typeface="Arial" panose="020B0604020202020204" pitchFamily="34" charset="0"/>
              <a:buChar char="•"/>
            </a:pPr>
            <a:r>
              <a:rPr lang="en-US" sz="2000" dirty="0" smtClean="0"/>
              <a:t>Only one stable natural isotope (</a:t>
            </a:r>
            <a:r>
              <a:rPr lang="en-US" sz="2000" baseline="30000" dirty="0" smtClean="0">
                <a:solidFill>
                  <a:srgbClr val="000229"/>
                </a:solidFill>
              </a:rPr>
              <a:t>19</a:t>
            </a:r>
            <a:r>
              <a:rPr lang="en-US" sz="2000" dirty="0" smtClean="0">
                <a:solidFill>
                  <a:srgbClr val="000229"/>
                </a:solidFill>
              </a:rPr>
              <a:t>F)</a:t>
            </a:r>
          </a:p>
          <a:p>
            <a:pPr marL="1314450" lvl="2" indent="-400050">
              <a:buFont typeface="Arial" panose="020B0604020202020204" pitchFamily="34" charset="0"/>
              <a:buChar char="•"/>
            </a:pPr>
            <a:r>
              <a:rPr lang="en-US" sz="2000" dirty="0" smtClean="0"/>
              <a:t>Low electron beam kinetic energy (4.6 – 5.2 MeV</a:t>
            </a:r>
            <a:r>
              <a:rPr lang="en-US" sz="2000" dirty="0"/>
              <a:t>) – below </a:t>
            </a:r>
            <a:r>
              <a:rPr lang="en-US" sz="2000" dirty="0" smtClean="0"/>
              <a:t>threshold of any background reaction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26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914400" y="5638800"/>
            <a:ext cx="5562600" cy="914400"/>
          </a:xfrm>
          <a:prstGeom prst="wedgeRoundRectCallout">
            <a:avLst>
              <a:gd name="adj1" fmla="val 49940"/>
              <a:gd name="adj2" fmla="val -2080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Can we measure a cross section below our limit at HIGS of 3 </a:t>
            </a:r>
            <a:r>
              <a:rPr lang="en-US" sz="2400" dirty="0" err="1" smtClean="0"/>
              <a:t>nb</a:t>
            </a:r>
            <a:r>
              <a:rPr lang="en-US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70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Safety Reviews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9817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C</a:t>
            </a:r>
            <a:r>
              <a:rPr lang="en-US" sz="1800" dirty="0" smtClean="0"/>
              <a:t>olorless, </a:t>
            </a:r>
            <a:r>
              <a:rPr lang="en-US" sz="1800" dirty="0"/>
              <a:t>non-flammable gas, </a:t>
            </a:r>
            <a:r>
              <a:rPr lang="en-US" sz="1800" dirty="0" smtClean="0"/>
              <a:t>with slightly </a:t>
            </a:r>
            <a:r>
              <a:rPr lang="en-US" sz="1800" dirty="0"/>
              <a:t>sweet </a:t>
            </a:r>
            <a:r>
              <a:rPr lang="en-US" sz="1800" dirty="0" smtClean="0"/>
              <a:t>odor </a:t>
            </a:r>
            <a:r>
              <a:rPr lang="en-US" sz="1800" dirty="0"/>
              <a:t>and </a:t>
            </a:r>
            <a:r>
              <a:rPr lang="en-US" sz="18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/>
              <a:t>T = </a:t>
            </a:r>
            <a:r>
              <a:rPr lang="en-US" sz="1800" dirty="0" smtClean="0"/>
              <a:t>-10˚C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 </a:t>
            </a:r>
            <a:r>
              <a:rPr lang="en-US" sz="1800" dirty="0"/>
              <a:t>= 5</a:t>
            </a:r>
            <a:r>
              <a:rPr lang="en-US" sz="1800" dirty="0" smtClean="0"/>
              <a:t>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Volume: 150 mL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Safety</a:t>
            </a:r>
            <a:r>
              <a:rPr lang="en-US" sz="2400" dirty="0" smtClean="0"/>
              <a:t> </a:t>
            </a:r>
            <a:r>
              <a:rPr lang="en-US" sz="2400" dirty="0" smtClean="0"/>
              <a:t>Review was on Aug 18, 2015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Temporary Operational </a:t>
            </a:r>
            <a:r>
              <a:rPr lang="en-US" sz="2400" dirty="0"/>
              <a:t>Safety Procedures </a:t>
            </a:r>
            <a:r>
              <a:rPr lang="en-US" sz="2400" dirty="0" smtClean="0"/>
              <a:t>(</a:t>
            </a:r>
            <a:r>
              <a:rPr lang="en-US" sz="2400" b="1" dirty="0" smtClean="0"/>
              <a:t>TOSP</a:t>
            </a:r>
            <a:r>
              <a:rPr lang="en-US" sz="2400" dirty="0" smtClean="0"/>
              <a:t>) </a:t>
            </a:r>
            <a:r>
              <a:rPr lang="en-US" sz="2400" dirty="0"/>
              <a:t>i</a:t>
            </a:r>
            <a:r>
              <a:rPr lang="en-US" sz="2400" dirty="0" smtClean="0"/>
              <a:t>s approved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08454" y="1610758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51194" y="366536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1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73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572407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</p:spTree>
    <p:extLst>
      <p:ext uri="{BB962C8B-B14F-4D97-AF65-F5344CB8AC3E}">
        <p14:creationId xmlns:p14="http://schemas.microsoft.com/office/powerpoint/2010/main" val="25197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3569"/>
            <a:ext cx="8305800" cy="824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Nucleosynthesis and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3</a:t>
            </a:fld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81000" y="1533558"/>
            <a:ext cx="2191664" cy="1028633"/>
          </a:xfrm>
          <a:prstGeom prst="wedgeRoundRectCallout">
            <a:avLst>
              <a:gd name="adj1" fmla="val 55545"/>
              <a:gd name="adj2" fmla="val -1805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Stellar Helium burning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0098" y="3352800"/>
            <a:ext cx="5477302" cy="609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astrophysics: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533400" y="5657671"/>
            <a:ext cx="18756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</a:t>
            </a:r>
            <a:r>
              <a:rPr lang="en-US" sz="1600" dirty="0" smtClean="0">
                <a:ea typeface="MS PGothic" pitchFamily="34" charset="-128"/>
              </a:rPr>
              <a:t>synthesis </a:t>
            </a:r>
            <a:r>
              <a:rPr lang="en-US" sz="1600" dirty="0">
                <a:ea typeface="MS PGothic" pitchFamily="34" charset="-128"/>
              </a:rPr>
              <a:t>of most of </a:t>
            </a:r>
            <a:r>
              <a:rPr lang="en-US" sz="1600" dirty="0" smtClean="0">
                <a:ea typeface="MS PGothic" pitchFamily="34" charset="-128"/>
              </a:rPr>
              <a:t>elements in periodic </a:t>
            </a:r>
            <a:r>
              <a:rPr lang="en-US" sz="1600" dirty="0">
                <a:ea typeface="MS PGothic" pitchFamily="34" charset="-128"/>
              </a:rPr>
              <a:t>table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3352800" y="5780781"/>
            <a:ext cx="213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 </a:t>
            </a:r>
            <a:r>
              <a:rPr lang="en-US" sz="1600" dirty="0" smtClean="0">
                <a:ea typeface="MS PGothic" pitchFamily="34" charset="-128"/>
              </a:rPr>
              <a:t>universe</a:t>
            </a:r>
            <a:endParaRPr lang="en-US" sz="1600" dirty="0">
              <a:ea typeface="MS PGothic" pitchFamily="34" charset="-128"/>
            </a:endParaRPr>
          </a:p>
        </p:txBody>
      </p:sp>
      <p:pic>
        <p:nvPicPr>
          <p:cNvPr id="12" name="Picture 18" descr="sn1987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0387" y="4373356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5987524" y="5780781"/>
            <a:ext cx="20896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</a:t>
            </a:r>
            <a:r>
              <a:rPr lang="en-US" sz="1600" dirty="0" smtClean="0">
                <a:ea typeface="MS PGothic" pitchFamily="34" charset="-128"/>
              </a:rPr>
              <a:t>minimum </a:t>
            </a:r>
            <a:r>
              <a:rPr lang="en-US" sz="1600" dirty="0">
                <a:ea typeface="MS PGothic" pitchFamily="34" charset="-128"/>
              </a:rPr>
              <a:t>mass </a:t>
            </a:r>
            <a:r>
              <a:rPr lang="en-US" sz="1600" dirty="0" smtClean="0">
                <a:ea typeface="MS PGothic" pitchFamily="34" charset="-128"/>
              </a:rPr>
              <a:t>star </a:t>
            </a:r>
            <a:r>
              <a:rPr lang="en-US" sz="1600" dirty="0">
                <a:ea typeface="MS PGothic" pitchFamily="34" charset="-128"/>
              </a:rPr>
              <a:t>requires to become </a:t>
            </a:r>
            <a:r>
              <a:rPr lang="en-US" sz="1600" dirty="0" smtClean="0">
                <a:ea typeface="MS PGothic" pitchFamily="34" charset="-128"/>
              </a:rPr>
              <a:t>supernova</a:t>
            </a:r>
            <a:endParaRPr lang="en-US" sz="1600" dirty="0">
              <a:ea typeface="MS PGothic" pitchFamily="34" charset="-128"/>
            </a:endParaRPr>
          </a:p>
        </p:txBody>
      </p:sp>
      <p:pic>
        <p:nvPicPr>
          <p:cNvPr id="14" name="Picture 22" descr="periodic-tabl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343400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551" y="4346369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59" y="1219200"/>
            <a:ext cx="46767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6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56" y="0"/>
            <a:ext cx="8686799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442" y="1190954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03009" y="1748970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375620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25" y="3129946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42726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04" y="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331791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13337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2B99-BD0E-4E7E-8203-F36CC272F9C9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0574" y="99060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cross section measurements:</a:t>
            </a:r>
          </a:p>
          <a:p>
            <a:pPr marL="1428750" lvl="2" indent="-514350">
              <a:buFont typeface="+mj-lt"/>
              <a:buAutoNum type="romanUcPeriod"/>
            </a:pPr>
            <a:endParaRPr lang="en-US" dirty="0" smtClean="0"/>
          </a:p>
          <a:p>
            <a:pPr marL="1428750" lvl="2" indent="-514350">
              <a:buFont typeface="+mj-lt"/>
              <a:buAutoNum type="romanUcPeriod"/>
            </a:pPr>
            <a:r>
              <a:rPr lang="en-US" sz="2400" dirty="0" smtClean="0"/>
              <a:t>Helium ions on carbon target: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C(</a:t>
            </a:r>
            <a:r>
              <a:rPr lang="en-US" sz="2400" dirty="0" smtClean="0">
                <a:latin typeface="Symbol" pitchFamily="18" charset="2"/>
              </a:rPr>
              <a:t>a</a:t>
            </a:r>
            <a:r>
              <a:rPr lang="en-US" sz="2400" dirty="0" smtClean="0"/>
              <a:t>,</a:t>
            </a: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endParaRPr lang="en-US" sz="2400" dirty="0" smtClean="0"/>
          </a:p>
          <a:p>
            <a:pPr marL="1428750" lvl="2" indent="-514350">
              <a:buFont typeface="+mj-lt"/>
              <a:buAutoNum type="romanUcPeriod"/>
            </a:pPr>
            <a:r>
              <a:rPr lang="en-US" sz="2400" dirty="0" smtClean="0"/>
              <a:t>Carbon ions on helium gas: 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He(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</a:t>
            </a:r>
            <a:r>
              <a:rPr lang="en-US" sz="2400" baseline="30000" dirty="0" smtClean="0"/>
              <a:t> </a:t>
            </a: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or 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He(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O)</a:t>
            </a:r>
            <a:r>
              <a:rPr lang="en-US" sz="2400" dirty="0" smtClean="0">
                <a:latin typeface="Symbol" pitchFamily="18" charset="2"/>
              </a:rPr>
              <a:t>g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chemeClr val="dk1"/>
                </a:solidFill>
              </a:rPr>
              <a:t>Schürmann</a:t>
            </a:r>
            <a:r>
              <a:rPr lang="en-US" sz="2400" dirty="0" smtClean="0"/>
              <a:t>)</a:t>
            </a:r>
            <a:endParaRPr lang="en-US" sz="2400" dirty="0" smtClean="0">
              <a:latin typeface="Symbol" pitchFamily="18" charset="2"/>
            </a:endParaRPr>
          </a:p>
        </p:txBody>
      </p:sp>
      <p:graphicFrame>
        <p:nvGraphicFramePr>
          <p:cNvPr id="10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939526"/>
              </p:ext>
            </p:extLst>
          </p:nvPr>
        </p:nvGraphicFramePr>
        <p:xfrm>
          <a:off x="1841990" y="3428998"/>
          <a:ext cx="5394705" cy="3261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715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23" marB="45723"/>
                </a:tc>
              </a:tr>
              <a:tr h="336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" y="13569"/>
            <a:ext cx="9111342" cy="824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Heroic Efforts in Search of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8409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0"/>
            <a:ext cx="8762999" cy="838200"/>
          </a:xfrm>
        </p:spPr>
        <p:txBody>
          <a:bodyPr>
            <a:noAutofit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226641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" name="Equation" r:id="rId6" imgW="1231560" imgH="241200" progId="Equation.3">
                  <p:embed/>
                </p:oleObj>
              </mc:Choice>
              <mc:Fallback>
                <p:oleObj name="Equation" r:id="rId6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471482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" name="Equation" r:id="rId8" imgW="1447560" imgH="495000" progId="Equation.3">
                  <p:embed/>
                </p:oleObj>
              </mc:Choice>
              <mc:Fallback>
                <p:oleObj name="Equation" r:id="rId8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990600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546876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54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3616" y="1023328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ounded Rectangular Callout 17"/>
          <p:cNvSpPr/>
          <p:nvPr/>
        </p:nvSpPr>
        <p:spPr>
          <a:xfrm>
            <a:off x="4784198" y="6071889"/>
            <a:ext cx="2607202" cy="645427"/>
          </a:xfrm>
          <a:prstGeom prst="wedgeRoundRectCallout">
            <a:avLst>
              <a:gd name="adj1" fmla="val -6194"/>
              <a:gd name="adj2" fmla="val -13073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</a:t>
            </a:r>
            <a:r>
              <a:rPr lang="en-US" dirty="0" smtClean="0">
                <a:solidFill>
                  <a:prstClr val="black"/>
                </a:solidFill>
              </a:rPr>
              <a:t>at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E = 300 keV, </a:t>
            </a:r>
            <a:r>
              <a:rPr lang="en-US" dirty="0"/>
              <a:t>T=200</a:t>
            </a:r>
            <a:r>
              <a:rPr lang="en-US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dirty="0"/>
              <a:t>10</a:t>
            </a:r>
            <a:r>
              <a:rPr lang="en-US" baseline="30000" dirty="0"/>
              <a:t>6</a:t>
            </a:r>
            <a:r>
              <a:rPr lang="en-US" dirty="0"/>
              <a:t> K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796774"/>
              </p:ext>
            </p:extLst>
          </p:nvPr>
        </p:nvGraphicFramePr>
        <p:xfrm>
          <a:off x="79375" y="4943475"/>
          <a:ext cx="425132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6" name="Equation" r:id="rId5" imgW="2247840" imgH="482400" progId="Equation.3">
                  <p:embed/>
                </p:oleObj>
              </mc:Choice>
              <mc:Fallback>
                <p:oleObj name="Equation" r:id="rId5" imgW="22478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4943475"/>
                        <a:ext cx="4251325" cy="9112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572000" y="2514600"/>
            <a:ext cx="2223975" cy="478734"/>
            <a:chOff x="5568105" y="4274782"/>
            <a:chExt cx="2223975" cy="478734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2974127"/>
                </p:ext>
              </p:extLst>
            </p:nvPr>
          </p:nvGraphicFramePr>
          <p:xfrm>
            <a:off x="5568105" y="4337703"/>
            <a:ext cx="1515799" cy="415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87" name="Equation" r:id="rId7" imgW="736560" imgH="203040" progId="Equation.3">
                    <p:embed/>
                  </p:oleObj>
                </mc:Choice>
                <mc:Fallback>
                  <p:oleObj name="Equation" r:id="rId7" imgW="7365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8105" y="4337703"/>
                          <a:ext cx="1515799" cy="415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7015905" y="4274782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045364"/>
              </p:ext>
            </p:extLst>
          </p:nvPr>
        </p:nvGraphicFramePr>
        <p:xfrm>
          <a:off x="201532" y="3962400"/>
          <a:ext cx="2137165" cy="58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8" name="Equation" r:id="rId9" imgW="876240" imgH="241200" progId="Equation.3">
                  <p:embed/>
                </p:oleObj>
              </mc:Choice>
              <mc:Fallback>
                <p:oleObj name="Equation" r:id="rId9" imgW="876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532" y="3962400"/>
                        <a:ext cx="2137165" cy="58713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4471988" y="1338263"/>
            <a:ext cx="4672012" cy="838200"/>
            <a:chOff x="2657363" y="2449423"/>
            <a:chExt cx="4672012" cy="838200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4373819"/>
                </p:ext>
              </p:extLst>
            </p:nvPr>
          </p:nvGraphicFramePr>
          <p:xfrm>
            <a:off x="2657363" y="2449423"/>
            <a:ext cx="3948112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89" name="Equation" r:id="rId11" imgW="2095200" imgH="444240" progId="Equation.3">
                    <p:embed/>
                  </p:oleObj>
                </mc:Choice>
                <mc:Fallback>
                  <p:oleObj name="Equation" r:id="rId11" imgW="20952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7363" y="2449423"/>
                          <a:ext cx="3948112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6553200" y="2611169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17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36" y="0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145767" y="1312511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144484" y="2590800"/>
                <a:ext cx="8618516" cy="4093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Extra gain (factor of 100) by measuring time reversal reaction</a:t>
                </a: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charset="0"/>
                  </a:rPr>
                  <a:t>Bremsstrahlung at JLab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latin typeface="Calibri" charset="0"/>
                  </a:rPr>
                  <a:t>10</a:t>
                </a:r>
                <a:r>
                  <a:rPr lang="en-US" sz="2000" baseline="30000" dirty="0">
                    <a:latin typeface="Calibri" charset="0"/>
                  </a:rPr>
                  <a:t>9</a:t>
                </a:r>
                <a:r>
                  <a:rPr lang="en-US" sz="2000" dirty="0">
                    <a:latin typeface="Calibri" charset="0"/>
                  </a:rPr>
                  <a:t> </a:t>
                </a:r>
                <a:r>
                  <a:rPr lang="en-US" sz="2000" dirty="0">
                    <a:latin typeface="Symbol" charset="2"/>
                    <a:cs typeface="Symbol" charset="2"/>
                  </a:rPr>
                  <a:t>g</a:t>
                </a:r>
                <a:r>
                  <a:rPr lang="en-US" sz="2000" dirty="0">
                    <a:latin typeface="Calibri" charset="0"/>
                  </a:rPr>
                  <a:t>/s (top 250 keV</a:t>
                </a:r>
                <a:r>
                  <a:rPr lang="en-US" sz="2000" dirty="0" smtClean="0">
                    <a:latin typeface="Calibri" charset="0"/>
                  </a:rPr>
                  <a:t>)</a:t>
                </a:r>
                <a:endParaRPr lang="en-US" sz="2000" dirty="0" smtClean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 smtClean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Target density up to 10</a:t>
                </a:r>
                <a:r>
                  <a:rPr lang="en-US" sz="2000" baseline="30000" dirty="0">
                    <a:ea typeface="ＭＳ Ｐゴシック" charset="-128"/>
                    <a:cs typeface="Arial" charset="0"/>
                  </a:rPr>
                  <a:t>4</a:t>
                </a:r>
                <a:r>
                  <a:rPr lang="en-US" sz="2000" baseline="30000" dirty="0" smtClean="0">
                    <a:ea typeface="ＭＳ Ｐゴシック" charset="-128"/>
                    <a:cs typeface="Arial" charset="0"/>
                  </a:rPr>
                  <a:t>  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higher than conventional targets. </a:t>
                </a:r>
                <a:r>
                  <a:rPr lang="en-US" sz="2000" dirty="0"/>
                  <a:t>Number of </a:t>
                </a:r>
                <a:r>
                  <a:rPr lang="en-US" sz="2000" baseline="30000" dirty="0"/>
                  <a:t>16</a:t>
                </a:r>
                <a:r>
                  <a:rPr lang="en-US" sz="2000" dirty="0"/>
                  <a:t>O nuclei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3</m:t>
                    </m:r>
                    <m:r>
                      <a:rPr lang="en-US" sz="2000" b="0" i="1" smtClean="0">
                        <a:latin typeface="Cambria Math"/>
                      </a:rPr>
                      <m:t>.5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sz="2000" dirty="0" smtClean="0"/>
                  <a:t>/cm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(3.0 cm cell)</a:t>
                </a:r>
                <a:endParaRPr lang="en-US" sz="2000" dirty="0" smtClean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Measures total cross section </a:t>
                </a:r>
                <a:r>
                  <a:rPr lang="en-US" sz="2000" dirty="0" err="1" smtClean="0">
                    <a:latin typeface="Symbol" panose="05050102010706020507" pitchFamily="18" charset="2"/>
                    <a:ea typeface="ＭＳ Ｐゴシック" charset="-128"/>
                    <a:cs typeface="Arial" charset="0"/>
                  </a:rPr>
                  <a:t>s</a:t>
                </a:r>
                <a:r>
                  <a:rPr lang="en-US" sz="2000" baseline="-25000" dirty="0" err="1" smtClean="0">
                    <a:ea typeface="ＭＳ Ｐゴシック" charset="-128"/>
                    <a:cs typeface="Arial" charset="0"/>
                  </a:rPr>
                  <a:t>tot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 (or </a:t>
                </a:r>
                <a:r>
                  <a:rPr lang="en-US" sz="2000" dirty="0" err="1" smtClean="0">
                    <a:ea typeface="ＭＳ Ｐゴシック" charset="-128"/>
                    <a:cs typeface="Arial" charset="0"/>
                  </a:rPr>
                  <a:t>S</a:t>
                </a:r>
                <a:r>
                  <a:rPr lang="en-US" sz="2000" baseline="-25000" dirty="0" err="1" smtClean="0">
                    <a:ea typeface="ＭＳ Ｐゴシック" charset="-128"/>
                    <a:cs typeface="Arial" charset="0"/>
                  </a:rPr>
                  <a:t>tot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=S</a:t>
                </a:r>
                <a:r>
                  <a:rPr lang="en-US" sz="2000" baseline="-25000" dirty="0" smtClean="0">
                    <a:ea typeface="ＭＳ Ｐゴシック" charset="-128"/>
                    <a:cs typeface="Arial" charset="0"/>
                  </a:rPr>
                  <a:t>E1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 + S</a:t>
                </a:r>
                <a:r>
                  <a:rPr lang="en-US" sz="2000" baseline="-25000" dirty="0" smtClean="0">
                    <a:ea typeface="ＭＳ Ｐゴシック" charset="-128"/>
                    <a:cs typeface="Arial" charset="0"/>
                  </a:rPr>
                  <a:t>E2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)</a:t>
                </a: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Solid Angle and Detector Efficiency = 100%</a:t>
                </a:r>
              </a:p>
              <a:p>
                <a:pPr eaLnBrk="1" hangingPunct="1"/>
                <a:endParaRPr lang="en-US" sz="2000" dirty="0">
                  <a:solidFill>
                    <a:srgbClr val="000000"/>
                  </a:solidFill>
                  <a:ea typeface="ＭＳ Ｐゴシック" charset="-128"/>
                  <a:cs typeface="Arial" charset="0"/>
                </a:endParaRPr>
              </a:p>
              <a:p>
                <a:pPr marL="400050" indent="-400050" eaLnBrk="1" hangingPunct="1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Electromagnetic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debris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(electrons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and gammas, or positrons)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do NOT trigger nucleation (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detector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is insensitive to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Symbol" charset="2"/>
                    <a:ea typeface="ＭＳ Ｐゴシック" charset="-128"/>
                    <a:cs typeface="Arial" charset="0"/>
                  </a:rPr>
                  <a:t>g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-rays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by at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least 1 part in 10</a:t>
                </a:r>
                <a:r>
                  <a:rPr lang="en-US" sz="2000" baseline="30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11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1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484" y="2590800"/>
                <a:ext cx="8618516" cy="4093428"/>
              </a:xfrm>
              <a:prstGeom prst="rect">
                <a:avLst/>
              </a:prstGeom>
              <a:blipFill rotWithShape="1">
                <a:blip r:embed="rId3"/>
                <a:stretch>
                  <a:fillRect l="-636" t="-745" b="-178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1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2354" y="12865"/>
            <a:ext cx="8631646" cy="825335"/>
          </a:xfrm>
        </p:spPr>
        <p:txBody>
          <a:bodyPr>
            <a:no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854665" y="3830782"/>
            <a:ext cx="961898" cy="144231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30066" y="1202265"/>
            <a:ext cx="5419880" cy="4350207"/>
            <a:chOff x="3630066" y="1202265"/>
            <a:chExt cx="5419880" cy="4350207"/>
          </a:xfrm>
        </p:grpSpPr>
        <p:pic>
          <p:nvPicPr>
            <p:cNvPr id="16" name="Picture 15" descr="Phas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066" y="1202265"/>
              <a:ext cx="5419880" cy="4350207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H="1" flipV="1">
              <a:off x="4529153" y="2045319"/>
              <a:ext cx="3607588" cy="1123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8131801" y="2105349"/>
              <a:ext cx="0" cy="27831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8047511" y="1973069"/>
              <a:ext cx="168579" cy="166976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73664" y="1696070"/>
              <a:ext cx="980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Critical point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80581" y="4622776"/>
              <a:ext cx="418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309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9241" y="1790796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1051</a:t>
              </a:r>
              <a:endParaRPr lang="en-US" sz="12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5045365" y="4229458"/>
              <a:ext cx="168579" cy="166976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048834" y="2944075"/>
              <a:ext cx="168579" cy="166976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858404" y="2944075"/>
              <a:ext cx="168579" cy="166976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5278102" y="3027563"/>
              <a:ext cx="1525811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157463" y="3236515"/>
              <a:ext cx="0" cy="937931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828332" y="259687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15440" y="259687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92708" y="43964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03795" y="2196078"/>
              <a:ext cx="7025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Liquid</a:t>
              </a:r>
              <a:endParaRPr lang="en-US" sz="16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85964" y="4143669"/>
              <a:ext cx="7134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Vapor</a:t>
              </a:r>
              <a:endParaRPr lang="en-US" sz="1600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0" y="1086741"/>
            <a:ext cx="35289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ea typeface="Wingdings"/>
                <a:cs typeface="Calibri"/>
                <a:sym typeface="Wingdings"/>
              </a:rPr>
              <a:t>1   Cell is cooled then filled with room temperature gas</a:t>
            </a:r>
          </a:p>
          <a:p>
            <a:pPr marL="457200" indent="-457200">
              <a:buAutoNum type="arabicPlain"/>
            </a:pPr>
            <a:endParaRPr lang="en-US" sz="2000" dirty="0" smtClean="0">
              <a:latin typeface="Calibri"/>
              <a:ea typeface="Wingdings"/>
              <a:cs typeface="Calibri"/>
              <a:sym typeface="Wingdings"/>
            </a:endParaRPr>
          </a:p>
          <a:p>
            <a:r>
              <a:rPr lang="en-US" sz="2000" dirty="0" smtClean="0">
                <a:ea typeface="Wingdings"/>
                <a:cs typeface="Calibri"/>
                <a:sym typeface="Wingdings"/>
              </a:rPr>
              <a:t>2   Gas is cooled and condenses into liquid</a:t>
            </a:r>
            <a:endParaRPr lang="en-US" sz="2000" dirty="0">
              <a:cs typeface="Calibri"/>
            </a:endParaRPr>
          </a:p>
          <a:p>
            <a:endParaRPr lang="en-US" sz="2000" dirty="0" smtClean="0">
              <a:ea typeface="Wingdings"/>
              <a:cs typeface="Calibri"/>
              <a:sym typeface="Wingdings"/>
            </a:endParaRPr>
          </a:p>
          <a:p>
            <a:r>
              <a:rPr lang="en-US" sz="2000" dirty="0" smtClean="0">
                <a:ea typeface="Wingdings"/>
                <a:cs typeface="Calibri"/>
                <a:sym typeface="Wingdings"/>
              </a:rPr>
              <a:t>3   Once cell is completely filled with liquid, pressure is reduced creating 	a superheated liquid</a:t>
            </a:r>
            <a:endParaRPr lang="en-US" sz="2000" dirty="0">
              <a:cs typeface="Calibri"/>
            </a:endParaRPr>
          </a:p>
          <a:p>
            <a:endParaRPr lang="en-US" sz="2000" dirty="0">
              <a:ea typeface="Wingdings"/>
              <a:cs typeface="Calibri"/>
              <a:sym typeface="Wingdings"/>
            </a:endParaRPr>
          </a:p>
          <a:p>
            <a:r>
              <a:rPr lang="en-US" sz="2000" dirty="0" smtClean="0">
                <a:ea typeface="Wingdings"/>
                <a:cs typeface="Calibri"/>
                <a:sym typeface="Wingdings"/>
              </a:rPr>
              <a:t>3   Nuclear reactions induce bubble nucleation</a:t>
            </a:r>
            <a:endParaRPr lang="en-US" sz="2000" dirty="0">
              <a:cs typeface="Calibri"/>
              <a:sym typeface="Wingdings"/>
            </a:endParaRPr>
          </a:p>
          <a:p>
            <a:endParaRPr lang="en-US" sz="2000" dirty="0" smtClean="0">
              <a:ea typeface="Wingdings"/>
              <a:cs typeface="Calibri"/>
              <a:sym typeface="Wingdings"/>
            </a:endParaRPr>
          </a:p>
          <a:p>
            <a:r>
              <a:rPr lang="en-US" sz="2000" dirty="0" smtClean="0">
                <a:ea typeface="Wingdings"/>
                <a:cs typeface="Calibri"/>
                <a:sym typeface="Wingdings"/>
              </a:rPr>
              <a:t>2   High speed camera detects bubble and </a:t>
            </a:r>
            <a:r>
              <a:rPr lang="en-US" sz="2000" dirty="0" err="1" smtClean="0">
                <a:ea typeface="Wingdings"/>
                <a:cs typeface="Calibri"/>
                <a:sym typeface="Wingdings"/>
              </a:rPr>
              <a:t>repressurizes</a:t>
            </a:r>
            <a:endParaRPr lang="en-US" sz="2000" dirty="0">
              <a:cs typeface="Calibri"/>
            </a:endParaRPr>
          </a:p>
          <a:p>
            <a:endParaRPr lang="en-US" sz="2000" dirty="0" smtClean="0">
              <a:ea typeface="Wingdings"/>
              <a:cs typeface="Calibri"/>
              <a:sym typeface="Wingdings"/>
            </a:endParaRPr>
          </a:p>
          <a:p>
            <a:r>
              <a:rPr lang="en-US" sz="2000" dirty="0" smtClean="0">
                <a:ea typeface="Wingdings"/>
                <a:cs typeface="Calibri"/>
                <a:sym typeface="Wingdings"/>
              </a:rPr>
              <a:t>3   System depressurizes and ready for another cycle</a:t>
            </a:r>
            <a:endParaRPr lang="en-US" sz="2000" dirty="0">
              <a:cs typeface="Calibri"/>
            </a:endParaRPr>
          </a:p>
        </p:txBody>
      </p:sp>
      <p:sp>
        <p:nvSpPr>
          <p:cNvPr id="34" name="Left-Right Arrow 33"/>
          <p:cNvSpPr/>
          <p:nvPr/>
        </p:nvSpPr>
        <p:spPr bwMode="auto">
          <a:xfrm rot="5400000">
            <a:off x="4416651" y="3598140"/>
            <a:ext cx="1118406" cy="144232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 (Laughing Gas) Bubble Chamber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3" cstate="print"/>
          <a:srcRect l="15382" t="13972" r="17589" b="28493"/>
          <a:stretch>
            <a:fillRect/>
          </a:stretch>
        </p:blipFill>
        <p:spPr bwMode="auto">
          <a:xfrm>
            <a:off x="278988" y="914400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852533"/>
            <a:ext cx="3730752" cy="27980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2199" y="1173529"/>
            <a:ext cx="2925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-10˚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50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42" y="844949"/>
            <a:ext cx="2163387" cy="2880360"/>
          </a:xfrm>
          <a:prstGeom prst="rect">
            <a:avLst/>
          </a:prstGeom>
        </p:spPr>
      </p:pic>
      <p:pic>
        <p:nvPicPr>
          <p:cNvPr id="11" name="Picture 10" descr="PressureVesselCutAw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6" y="3787694"/>
            <a:ext cx="2553670" cy="29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2075</Words>
  <Application>Microsoft Office PowerPoint</Application>
  <PresentationFormat>On-screen Show (4:3)</PresentationFormat>
  <Paragraphs>546</Paragraphs>
  <Slides>31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Equation</vt:lpstr>
      <vt:lpstr>Bubble Chamber: Status and Test</vt:lpstr>
      <vt:lpstr>Outline</vt:lpstr>
      <vt:lpstr>PowerPoint Presentation</vt:lpstr>
      <vt:lpstr>PowerPoint Presentation</vt:lpstr>
      <vt:lpstr>Astrophysical S-Factor 12C(a,g)16O</vt:lpstr>
      <vt:lpstr>Time Reversal Reaction</vt:lpstr>
      <vt:lpstr>New Approach: Reversal Reaction + Bubble Chamber</vt:lpstr>
      <vt:lpstr>The Bubble Chamber</vt:lpstr>
      <vt:lpstr>N2O (Laughing Gas) Bubble Chamber</vt:lpstr>
      <vt:lpstr>User Interface</vt:lpstr>
      <vt:lpstr>Bubble Growth and Quenching</vt:lpstr>
      <vt:lpstr>Electron Beam Requirements</vt:lpstr>
      <vt:lpstr>Bremsstrahlung Beam</vt:lpstr>
      <vt:lpstr>Penfold-Leiss Cross Section Unfolding</vt:lpstr>
      <vt:lpstr>PowerPoint Presentation</vt:lpstr>
      <vt:lpstr>JLab Projected 12C(a,g)16O S-Factor </vt:lpstr>
      <vt:lpstr>PowerPoint Presentation</vt:lpstr>
      <vt:lpstr>Test Beamline</vt:lpstr>
      <vt:lpstr>Schematics of Test Beamline</vt:lpstr>
      <vt:lpstr>PowerPoint Presentation</vt:lpstr>
      <vt:lpstr>PowerPoint Presentation</vt:lpstr>
      <vt:lpstr>PowerPoint Presentation</vt:lpstr>
      <vt:lpstr>Measuring Absolute Beam Energy</vt:lpstr>
      <vt:lpstr>PowerPoint Presentation</vt:lpstr>
      <vt:lpstr>PowerPoint Presentation</vt:lpstr>
      <vt:lpstr>PowerPoint Presentation</vt:lpstr>
      <vt:lpstr>Bubble Chamber Safety Reviews</vt:lpstr>
      <vt:lpstr>Backup Slides</vt:lpstr>
      <vt:lpstr>Measuring 19F(g,a)15N at HIGS</vt:lpstr>
      <vt:lpstr>Bremsstrahlung Background at HIGS</vt:lpstr>
      <vt:lpstr>Superheated Targets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suleiman</dc:creator>
  <cp:lastModifiedBy>suleiman</cp:lastModifiedBy>
  <cp:revision>270</cp:revision>
  <cp:lastPrinted>2014-09-10T20:13:57Z</cp:lastPrinted>
  <dcterms:created xsi:type="dcterms:W3CDTF">2014-03-14T18:04:44Z</dcterms:created>
  <dcterms:modified xsi:type="dcterms:W3CDTF">2015-09-02T20:49:22Z</dcterms:modified>
</cp:coreProperties>
</file>