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5" r:id="rId1"/>
  </p:sldMasterIdLst>
  <p:notesMasterIdLst>
    <p:notesMasterId r:id="rId30"/>
  </p:notesMasterIdLst>
  <p:sldIdLst>
    <p:sldId id="309" r:id="rId2"/>
    <p:sldId id="325" r:id="rId3"/>
    <p:sldId id="342" r:id="rId4"/>
    <p:sldId id="343" r:id="rId5"/>
    <p:sldId id="346" r:id="rId6"/>
    <p:sldId id="347" r:id="rId7"/>
    <p:sldId id="311" r:id="rId8"/>
    <p:sldId id="318" r:id="rId9"/>
    <p:sldId id="321" r:id="rId10"/>
    <p:sldId id="320" r:id="rId11"/>
    <p:sldId id="328" r:id="rId12"/>
    <p:sldId id="344" r:id="rId13"/>
    <p:sldId id="333" r:id="rId14"/>
    <p:sldId id="340" r:id="rId15"/>
    <p:sldId id="337" r:id="rId16"/>
    <p:sldId id="341" r:id="rId17"/>
    <p:sldId id="339" r:id="rId18"/>
    <p:sldId id="345" r:id="rId19"/>
    <p:sldId id="350" r:id="rId20"/>
    <p:sldId id="334" r:id="rId21"/>
    <p:sldId id="332" r:id="rId22"/>
    <p:sldId id="335" r:id="rId23"/>
    <p:sldId id="327" r:id="rId24"/>
    <p:sldId id="317" r:id="rId25"/>
    <p:sldId id="322" r:id="rId26"/>
    <p:sldId id="348" r:id="rId27"/>
    <p:sldId id="323" r:id="rId28"/>
    <p:sldId id="349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C7489"/>
    <a:srgbClr val="E8E7F5"/>
    <a:srgbClr val="E2FAE4"/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6408" autoAdjust="0"/>
  </p:normalViewPr>
  <p:slideViewPr>
    <p:cSldViewPr snapToGrid="0" snapToObjects="1">
      <p:cViewPr varScale="1">
        <p:scale>
          <a:sx n="107" d="100"/>
          <a:sy n="107" d="100"/>
        </p:scale>
        <p:origin x="498" y="102"/>
      </p:cViewPr>
      <p:guideLst/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9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3651306" y="5563165"/>
            <a:ext cx="5745192" cy="910001"/>
          </a:xfrm>
        </p:spPr>
        <p:txBody>
          <a:bodyPr>
            <a:noAutofit/>
          </a:bodyPr>
          <a:lstStyle>
            <a:lvl1pPr marL="0" indent="0">
              <a:buNone/>
              <a:defRPr baseline="0"/>
            </a:lvl1pPr>
          </a:lstStyle>
          <a:p>
            <a:pPr algn="ctr"/>
            <a:r>
              <a:rPr lang="en-US" sz="1800" dirty="0" err="1" smtClean="0"/>
              <a:t>HDIce</a:t>
            </a:r>
            <a:r>
              <a:rPr lang="en-US" sz="1800" dirty="0" smtClean="0"/>
              <a:t> at UITF Experimental Readiness Review</a:t>
            </a:r>
          </a:p>
          <a:p>
            <a:pPr algn="ctr"/>
            <a:r>
              <a:rPr lang="en-US" sz="1800" dirty="0" smtClean="0"/>
              <a:t>November 19, 2019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291861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6986319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10538" y="145564"/>
            <a:ext cx="4360333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</a:p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510539" y="847492"/>
            <a:ext cx="4360333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 smtClean="0"/>
              <a:t>Contact</a:t>
            </a:r>
            <a:endParaRPr lang="en-US" dirty="0"/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49" y="1726357"/>
            <a:ext cx="5894308" cy="3834656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smtClean="0"/>
              <a:t>Agenda Topics Covered: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0039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22 - 24, 2019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2019 JLAAC Review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39637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October 22 - 24, 2019</a:t>
            </a:r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2019 JLAAC Review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2002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4062939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966789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3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smtClean="0"/>
              <a:t>October 22 - 24, 2019</a:t>
            </a:r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2019 JLAAC Review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7965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966055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3371187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3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smtClean="0"/>
              <a:t>October 22 - 24, 2019</a:t>
            </a:r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2019 JLAAC Review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814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666264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666264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3" name="Date Placeholder 12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 smtClean="0"/>
              <a:t>October 22 - 24, 2019</a:t>
            </a:r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smtClean="0"/>
              <a:t>2019 JLAAC Review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7364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320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11892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3" name="Date Placeholder 12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 smtClean="0"/>
              <a:t>October 22 - 24, 2019</a:t>
            </a:r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smtClean="0"/>
              <a:t>2019 JLAAC Review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3664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5" name="Date Placeholder 14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 smtClean="0"/>
              <a:t>October 22 - 24, 2019</a:t>
            </a:r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smtClean="0"/>
              <a:t>2019 JLAAC Review</a:t>
            </a:r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96747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5" name="Date Placeholder 14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 smtClean="0"/>
              <a:t>October 22 - 24, 2019</a:t>
            </a:r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smtClean="0"/>
              <a:t>2019 JLAAC Review</a:t>
            </a:r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8535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October 22 - 24,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2019 JLAAC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581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iki.jlab.org/ciswiki/index.php/UITF_Meeting_-_May_10,_2016" TargetMode="External"/><Relationship Id="rId2" Type="http://schemas.openxmlformats.org/officeDocument/2006/relationships/hyperlink" Target="https://wiki.jlab.org/ciswiki/index.php/UITF_Meeting_-_March_18,_2016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jlab.org/indico/event/322/timetable/#20190626" TargetMode="External"/><Relationship Id="rId5" Type="http://schemas.openxmlformats.org/officeDocument/2006/relationships/hyperlink" Target="https://wiki.jlab.org/ciswiki/index.php/UITF_Meeting_-_April_24,_2019" TargetMode="External"/><Relationship Id="rId4" Type="http://schemas.openxmlformats.org/officeDocument/2006/relationships/hyperlink" Target="https://wiki.jlab.org/ciswiki/index.php/UITF_Meeting_-_October_21,_2016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3181" y="205946"/>
            <a:ext cx="10583064" cy="917487"/>
          </a:xfrm>
        </p:spPr>
        <p:txBody>
          <a:bodyPr anchor="ctr" anchorCtr="0"/>
          <a:lstStyle/>
          <a:p>
            <a:r>
              <a:rPr lang="en-US" sz="3600" dirty="0" smtClean="0"/>
              <a:t>Status of Upgraded Injector Test Facility (UITF)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3181" y="1720849"/>
            <a:ext cx="5875975" cy="3840164"/>
          </a:xfrm>
        </p:spPr>
        <p:txBody>
          <a:bodyPr>
            <a:noAutofit/>
          </a:bodyPr>
          <a:lstStyle/>
          <a:p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Matt Poelker</a:t>
            </a:r>
            <a:endParaRPr lang="en-US" sz="20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sz="2000" dirty="0"/>
              <a:t>Status of </a:t>
            </a:r>
            <a:r>
              <a:rPr lang="en-US" sz="2000" dirty="0" smtClean="0"/>
              <a:t>UITF </a:t>
            </a:r>
            <a:r>
              <a:rPr lang="en-US" sz="2000" dirty="0"/>
              <a:t>and dependence </a:t>
            </a:r>
            <a:r>
              <a:rPr lang="en-US" sz="2000" dirty="0" smtClean="0"/>
              <a:t>on </a:t>
            </a:r>
            <a:r>
              <a:rPr lang="en-US" sz="2000" dirty="0"/>
              <a:t>CTF </a:t>
            </a:r>
            <a:r>
              <a:rPr lang="en-US" sz="2000" dirty="0" err="1" smtClean="0"/>
              <a:t>LHe</a:t>
            </a:r>
            <a:r>
              <a:rPr lang="en-US" sz="2000" dirty="0" smtClean="0"/>
              <a:t> (charge </a:t>
            </a:r>
            <a:r>
              <a:rPr lang="en-US" sz="2000" dirty="0"/>
              <a:t>#1, 7, 9</a:t>
            </a:r>
            <a:r>
              <a:rPr lang="en-US" sz="2000" dirty="0" smtClean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UITF </a:t>
            </a:r>
            <a:r>
              <a:rPr lang="en-US" sz="2000" dirty="0"/>
              <a:t>goals: CEBAF injector, QCM tests, </a:t>
            </a:r>
            <a:r>
              <a:rPr lang="en-US" sz="2000" dirty="0" err="1" smtClean="0"/>
              <a:t>HDIce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Status of </a:t>
            </a:r>
            <a:r>
              <a:rPr lang="en-US" sz="2000" dirty="0" err="1"/>
              <a:t>RadCon</a:t>
            </a:r>
            <a:r>
              <a:rPr lang="en-US" sz="2000" dirty="0"/>
              <a:t> assessment, ARR, ASE, other approvals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Status </a:t>
            </a:r>
            <a:r>
              <a:rPr lang="en-US" sz="2000" dirty="0"/>
              <a:t>of beam hardware &amp; software </a:t>
            </a:r>
            <a:r>
              <a:rPr lang="en-US" sz="2000" dirty="0" smtClean="0"/>
              <a:t>control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Modes/Staff </a:t>
            </a:r>
            <a:r>
              <a:rPr lang="en-US" sz="2000" dirty="0"/>
              <a:t>for providing beam</a:t>
            </a:r>
            <a:endParaRPr lang="en-US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088921" y="5810521"/>
            <a:ext cx="5745192" cy="910001"/>
          </a:xfrm>
        </p:spPr>
        <p:txBody>
          <a:bodyPr>
            <a:noAutofit/>
          </a:bodyPr>
          <a:lstStyle/>
          <a:p>
            <a:pPr algn="ctr"/>
            <a:r>
              <a:rPr lang="en-US" sz="1800" dirty="0" err="1" smtClean="0"/>
              <a:t>HDIce</a:t>
            </a:r>
            <a:r>
              <a:rPr lang="en-US" sz="1800" dirty="0" smtClean="0"/>
              <a:t> @ UITF – Experimental Readiness Review</a:t>
            </a:r>
          </a:p>
          <a:p>
            <a:pPr algn="ctr"/>
            <a:r>
              <a:rPr lang="en-US" sz="1800" dirty="0" smtClean="0"/>
              <a:t>November 19, 2019</a:t>
            </a:r>
            <a:endParaRPr lang="en-US" sz="1800" dirty="0"/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3" b="22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59193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Official Documentation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865"/>
          <a:stretch/>
        </p:blipFill>
        <p:spPr>
          <a:xfrm>
            <a:off x="105524" y="885825"/>
            <a:ext cx="4132319" cy="5173644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November 19,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HDIce</a:t>
            </a:r>
            <a:r>
              <a:rPr lang="en-US" dirty="0"/>
              <a:t> ERR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47650" y="6048337"/>
            <a:ext cx="6247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https://wiki.jlab.org/ciswiki/index.php/UITF_Official_Documents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0596" y="896919"/>
            <a:ext cx="3915557" cy="516255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9936" y="875192"/>
            <a:ext cx="3864126" cy="517314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080789" y="6006070"/>
            <a:ext cx="4033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https://www.jlab.org/eshq/ProgramDocs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17281" y="3550289"/>
            <a:ext cx="3727016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These documents were approved</a:t>
            </a:r>
            <a:r>
              <a:rPr lang="en-US" dirty="0"/>
              <a:t> </a:t>
            </a:r>
            <a:r>
              <a:rPr lang="en-US" dirty="0" smtClean="0"/>
              <a:t>by Lab Leadership and TJSO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1415341" y="133070"/>
            <a:ext cx="574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Q. 1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105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13645"/>
            <a:ext cx="11285837" cy="487490"/>
          </a:xfrm>
        </p:spPr>
        <p:txBody>
          <a:bodyPr>
            <a:normAutofit/>
          </a:bodyPr>
          <a:lstStyle/>
          <a:p>
            <a:r>
              <a:rPr lang="en-US" dirty="0" smtClean="0"/>
              <a:t>CATS items following ARR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November 19,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HDIce</a:t>
            </a:r>
            <a:r>
              <a:rPr lang="en-US" dirty="0"/>
              <a:t> ERR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2437" y="1111610"/>
            <a:ext cx="11287125" cy="35267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415341" y="133070"/>
            <a:ext cx="574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Q. 1</a:t>
            </a:r>
            <a:endParaRPr lang="en-US" b="1" dirty="0">
              <a:solidFill>
                <a:srgbClr val="FF0000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714875" y="240539"/>
            <a:ext cx="5267325" cy="5925963"/>
            <a:chOff x="4714875" y="240539"/>
            <a:chExt cx="5267325" cy="592596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14875" y="240539"/>
              <a:ext cx="5267325" cy="55340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" name="TextBox 2"/>
            <p:cNvSpPr txBox="1"/>
            <p:nvPr/>
          </p:nvSpPr>
          <p:spPr>
            <a:xfrm>
              <a:off x="5306888" y="5797170"/>
              <a:ext cx="40832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 </a:t>
              </a:r>
              <a:r>
                <a:rPr lang="en-US" dirty="0" smtClean="0"/>
                <a:t>all prestart </a:t>
              </a:r>
              <a:r>
                <a:rPr lang="en-US" dirty="0"/>
                <a:t>findings have been addressed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07234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13645"/>
            <a:ext cx="11285837" cy="487490"/>
          </a:xfrm>
        </p:spPr>
        <p:txBody>
          <a:bodyPr>
            <a:normAutofit/>
          </a:bodyPr>
          <a:lstStyle/>
          <a:p>
            <a:r>
              <a:rPr lang="en-US" dirty="0" smtClean="0"/>
              <a:t>Post Start Findings of ARR – these should not impact timely </a:t>
            </a:r>
            <a:r>
              <a:rPr lang="en-US" dirty="0" err="1" smtClean="0"/>
              <a:t>HDIce</a:t>
            </a:r>
            <a:r>
              <a:rPr lang="en-US" dirty="0" smtClean="0"/>
              <a:t> testing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November 19,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HDIce</a:t>
            </a:r>
            <a:r>
              <a:rPr lang="en-US" dirty="0"/>
              <a:t> ERR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402"/>
          <a:stretch/>
        </p:blipFill>
        <p:spPr>
          <a:xfrm>
            <a:off x="600219" y="1052945"/>
            <a:ext cx="11287125" cy="34773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415341" y="133070"/>
            <a:ext cx="574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Q. 1</a:t>
            </a:r>
            <a:endParaRPr lang="en-US" b="1" dirty="0">
              <a:solidFill>
                <a:srgbClr val="FF0000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831272" y="2087418"/>
            <a:ext cx="10825017" cy="3546764"/>
            <a:chOff x="3435927" y="2087418"/>
            <a:chExt cx="10825017" cy="3546764"/>
          </a:xfrm>
        </p:grpSpPr>
        <p:sp>
          <p:nvSpPr>
            <p:cNvPr id="14" name="Rectangle 13"/>
            <p:cNvSpPr/>
            <p:nvPr/>
          </p:nvSpPr>
          <p:spPr>
            <a:xfrm>
              <a:off x="3435927" y="2087418"/>
              <a:ext cx="10825017" cy="3546764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3581400" y="2152073"/>
              <a:ext cx="10449629" cy="3350355"/>
              <a:chOff x="1052141" y="2903397"/>
              <a:chExt cx="10363200" cy="3047769"/>
            </a:xfrm>
            <a:solidFill>
              <a:schemeClr val="bg1"/>
            </a:solidFill>
          </p:grpSpPr>
          <p:sp>
            <p:nvSpPr>
              <p:cNvPr id="3" name="TextBox 2"/>
              <p:cNvSpPr txBox="1"/>
              <p:nvPr/>
            </p:nvSpPr>
            <p:spPr>
              <a:xfrm>
                <a:off x="1052141" y="2903397"/>
                <a:ext cx="10172700" cy="419970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/>
                  <a:t>Post-start Findings will need to be addressed after Commissioning:</a:t>
                </a:r>
                <a:endParaRPr lang="en-US" sz="2400" dirty="0"/>
              </a:p>
            </p:txBody>
          </p:sp>
          <p:grpSp>
            <p:nvGrpSpPr>
              <p:cNvPr id="11" name="Group 10"/>
              <p:cNvGrpSpPr/>
              <p:nvPr/>
            </p:nvGrpSpPr>
            <p:grpSpPr>
              <a:xfrm>
                <a:off x="1052141" y="3359244"/>
                <a:ext cx="10363200" cy="2591922"/>
                <a:chOff x="1099298" y="2983006"/>
                <a:chExt cx="10363200" cy="2591922"/>
              </a:xfrm>
              <a:grpFill/>
            </p:grpSpPr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099298" y="2983006"/>
                  <a:ext cx="10172700" cy="1752600"/>
                </a:xfrm>
                <a:prstGeom prst="rect">
                  <a:avLst/>
                </a:prstGeom>
                <a:grpFill/>
              </p:spPr>
            </p:pic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099298" y="4822453"/>
                  <a:ext cx="10363200" cy="752475"/>
                </a:xfrm>
                <a:prstGeom prst="rect">
                  <a:avLst/>
                </a:prstGeom>
                <a:grpFill/>
              </p:spPr>
            </p:pic>
          </p:grpSp>
        </p:grpSp>
      </p:grpSp>
      <p:grpSp>
        <p:nvGrpSpPr>
          <p:cNvPr id="20" name="Group 19"/>
          <p:cNvGrpSpPr/>
          <p:nvPr/>
        </p:nvGrpSpPr>
        <p:grpSpPr>
          <a:xfrm>
            <a:off x="600219" y="1903038"/>
            <a:ext cx="11287125" cy="3915524"/>
            <a:chOff x="600219" y="2805953"/>
            <a:chExt cx="11287125" cy="3915524"/>
          </a:xfrm>
        </p:grpSpPr>
        <p:sp>
          <p:nvSpPr>
            <p:cNvPr id="19" name="Rectangle 18"/>
            <p:cNvSpPr/>
            <p:nvPr/>
          </p:nvSpPr>
          <p:spPr>
            <a:xfrm>
              <a:off x="600219" y="2805953"/>
              <a:ext cx="11287125" cy="391552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06484" y="2856128"/>
              <a:ext cx="5057775" cy="37528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57575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Official Documentation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November 19,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HDIce</a:t>
            </a:r>
            <a:r>
              <a:rPr lang="en-US" dirty="0"/>
              <a:t> ERR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9724" y="5863671"/>
            <a:ext cx="6247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https://wiki.jlab.org/ciswiki/index.php/UITF_Safety_Documents</a:t>
            </a:r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092" y="920218"/>
            <a:ext cx="11981713" cy="444748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415341" y="151000"/>
            <a:ext cx="574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Q. 1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61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Augmenting Cave2 Shielding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HDIce</a:t>
            </a:r>
            <a:r>
              <a:rPr lang="en-US" dirty="0"/>
              <a:t> ERR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8123" y="1007158"/>
            <a:ext cx="6370116" cy="4060840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3"/>
          <a:stretch>
            <a:fillRect/>
          </a:stretch>
        </p:blipFill>
        <p:spPr>
          <a:xfrm>
            <a:off x="411893" y="848132"/>
            <a:ext cx="4127500" cy="54991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806334" y="1585113"/>
            <a:ext cx="5375460" cy="4762119"/>
            <a:chOff x="6806334" y="1585113"/>
            <a:chExt cx="5375460" cy="476211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06334" y="2360814"/>
              <a:ext cx="4954483" cy="398641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9178239" y="1585113"/>
              <a:ext cx="30035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helium vent – used to maintain ODH0, ODH1 status</a:t>
              </a:r>
              <a:endParaRPr lang="en-US" dirty="0"/>
            </a:p>
          </p:txBody>
        </p:sp>
        <p:cxnSp>
          <p:nvCxnSpPr>
            <p:cNvPr id="11" name="Straight Arrow Connector 10"/>
            <p:cNvCxnSpPr>
              <a:stCxn id="10" idx="2"/>
            </p:cNvCxnSpPr>
            <p:nvPr/>
          </p:nvCxnSpPr>
          <p:spPr>
            <a:xfrm flipH="1">
              <a:off x="8334797" y="2231444"/>
              <a:ext cx="2345220" cy="1579905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r>
              <a:rPr lang="en-US" dirty="0"/>
              <a:t>November 19, 2019</a:t>
            </a:r>
          </a:p>
        </p:txBody>
      </p:sp>
    </p:spTree>
    <p:extLst>
      <p:ext uri="{BB962C8B-B14F-4D97-AF65-F5344CB8AC3E}">
        <p14:creationId xmlns:p14="http://schemas.microsoft.com/office/powerpoint/2010/main" val="2675179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Radiation Shielding Assessment and Commissioning Plan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November 19,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HDIce</a:t>
            </a:r>
            <a:r>
              <a:rPr lang="en-US" dirty="0"/>
              <a:t> ERR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038995" y="6028645"/>
            <a:ext cx="49053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https://wiki.jlab.org/ciswiki/index.php/UITF_Official_Documents</a:t>
            </a:r>
          </a:p>
        </p:txBody>
      </p:sp>
      <p:sp>
        <p:nvSpPr>
          <p:cNvPr id="10" name="Rectangle 9"/>
          <p:cNvSpPr/>
          <p:nvPr/>
        </p:nvSpPr>
        <p:spPr>
          <a:xfrm>
            <a:off x="384236" y="4307992"/>
            <a:ext cx="48365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https://wiki.jlab.org/ciswiki/index.php/UITF_Safety_Documents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74" y="1075685"/>
            <a:ext cx="5339468" cy="326973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87922" y="5028039"/>
            <a:ext cx="4229171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Shielding is adequate for 100 </a:t>
            </a:r>
            <a:r>
              <a:rPr lang="en-US" dirty="0" err="1" smtClean="0"/>
              <a:t>uA</a:t>
            </a:r>
            <a:r>
              <a:rPr lang="en-US" dirty="0" smtClean="0"/>
              <a:t> CW beam 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1410631" y="196944"/>
            <a:ext cx="574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Q. 9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r="3318" b="33657"/>
          <a:stretch/>
        </p:blipFill>
        <p:spPr>
          <a:xfrm>
            <a:off x="5561737" y="833717"/>
            <a:ext cx="6495797" cy="519056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60785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UITF Accelerator Readiness Review - Status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42900" y="221218"/>
            <a:ext cx="106518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Table 1 of the UITF ARR Plan, presented to ARR Review Committee June 26-28, 2019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218" y="792447"/>
            <a:ext cx="10067925" cy="5565325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409700" y="4724400"/>
            <a:ext cx="4848225" cy="276225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409700" y="5541086"/>
            <a:ext cx="4848225" cy="276225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410631" y="196944"/>
            <a:ext cx="574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Q. 9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317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UITF Accelerator Readiness Review - Status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42900" y="221218"/>
            <a:ext cx="85654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Commissioning </a:t>
            </a:r>
            <a:r>
              <a:rPr lang="en-US" sz="2400" dirty="0"/>
              <a:t>process “break </a:t>
            </a:r>
            <a:r>
              <a:rPr lang="en-US" sz="2400" dirty="0" smtClean="0"/>
              <a:t>points”, verify shielding is adequate </a:t>
            </a:r>
            <a:endParaRPr lang="en-US" sz="2400" dirty="0"/>
          </a:p>
        </p:txBody>
      </p:sp>
      <p:pic>
        <p:nvPicPr>
          <p:cNvPr id="6" name="Content Placeholder 5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1163" y="993397"/>
            <a:ext cx="11287125" cy="4292624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6473628" y="1877352"/>
            <a:ext cx="137565" cy="12138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5-Point Star 8"/>
          <p:cNvSpPr/>
          <p:nvPr/>
        </p:nvSpPr>
        <p:spPr>
          <a:xfrm>
            <a:off x="4861965" y="1969061"/>
            <a:ext cx="137565" cy="12138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5-Point Star 9"/>
          <p:cNvSpPr/>
          <p:nvPr/>
        </p:nvSpPr>
        <p:spPr>
          <a:xfrm>
            <a:off x="4861964" y="1537166"/>
            <a:ext cx="137565" cy="12138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914401" y="5507346"/>
            <a:ext cx="3867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BLM locations (ILMM401, 601 and 701)</a:t>
            </a:r>
            <a:endParaRPr lang="en-US" dirty="0"/>
          </a:p>
        </p:txBody>
      </p:sp>
      <p:sp>
        <p:nvSpPr>
          <p:cNvPr id="13" name="5-Point Star 12"/>
          <p:cNvSpPr/>
          <p:nvPr/>
        </p:nvSpPr>
        <p:spPr>
          <a:xfrm>
            <a:off x="678383" y="5569333"/>
            <a:ext cx="236018" cy="245357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805427" y="5478452"/>
            <a:ext cx="38928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Good locations for spill tests:</a:t>
            </a:r>
          </a:p>
          <a:p>
            <a:r>
              <a:rPr lang="en-US" dirty="0"/>
              <a:t>p</a:t>
            </a:r>
            <a:r>
              <a:rPr lang="en-US" dirty="0" smtClean="0"/>
              <a:t>roximity to control room and labyrinth</a:t>
            </a:r>
            <a:endParaRPr lang="en-US" dirty="0"/>
          </a:p>
        </p:txBody>
      </p:sp>
      <p:sp>
        <p:nvSpPr>
          <p:cNvPr id="2" name="Explosion 1 1"/>
          <p:cNvSpPr/>
          <p:nvPr/>
        </p:nvSpPr>
        <p:spPr>
          <a:xfrm>
            <a:off x="4716080" y="2532807"/>
            <a:ext cx="566900" cy="614994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Explosion 1 15"/>
          <p:cNvSpPr/>
          <p:nvPr/>
        </p:nvSpPr>
        <p:spPr>
          <a:xfrm>
            <a:off x="6473628" y="2029751"/>
            <a:ext cx="566900" cy="614994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Explosion 1 16"/>
          <p:cNvSpPr/>
          <p:nvPr/>
        </p:nvSpPr>
        <p:spPr>
          <a:xfrm>
            <a:off x="7238527" y="5458784"/>
            <a:ext cx="566900" cy="614994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1410631" y="196944"/>
            <a:ext cx="574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Q. 9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40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262" y="224634"/>
            <a:ext cx="11285837" cy="487490"/>
          </a:xfrm>
        </p:spPr>
        <p:txBody>
          <a:bodyPr>
            <a:normAutofit/>
          </a:bodyPr>
          <a:lstStyle/>
          <a:p>
            <a:r>
              <a:rPr lang="en-US" dirty="0" smtClean="0"/>
              <a:t>MeV beam….the accelerator	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18</a:t>
            </a:fld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487968" y="1505721"/>
            <a:ext cx="11417819" cy="4961615"/>
            <a:chOff x="551579" y="1598212"/>
            <a:chExt cx="11417819" cy="496161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t="2849" b="71191"/>
            <a:stretch/>
          </p:blipFill>
          <p:spPr>
            <a:xfrm>
              <a:off x="551579" y="1598212"/>
              <a:ext cx="11417819" cy="165387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975" t="55125" r="-975" b="-2552"/>
            <a:stretch/>
          </p:blipFill>
          <p:spPr>
            <a:xfrm>
              <a:off x="551579" y="3538331"/>
              <a:ext cx="11417819" cy="3021496"/>
            </a:xfrm>
            <a:prstGeom prst="rect">
              <a:avLst/>
            </a:prstGeom>
          </p:spPr>
        </p:pic>
      </p:grp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/>
              <a:t>UITF </a:t>
            </a:r>
            <a:r>
              <a:rPr lang="en-US" dirty="0" smtClean="0"/>
              <a:t>Accelerator Readiness Review</a:t>
            </a:r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250854" y="1391830"/>
            <a:ext cx="5955738" cy="1767763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4246971" y="3503851"/>
            <a:ext cx="7810558" cy="1052270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35106" y="1607303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Run 0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1258383" y="4129194"/>
            <a:ext cx="72327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Run 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341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262" y="224634"/>
            <a:ext cx="11285837" cy="487490"/>
          </a:xfrm>
        </p:spPr>
        <p:txBody>
          <a:bodyPr>
            <a:normAutofit/>
          </a:bodyPr>
          <a:lstStyle/>
          <a:p>
            <a:r>
              <a:rPr lang="en-US" dirty="0" smtClean="0"/>
              <a:t>Note, we already tested Booster with RF at UITF (no beam acceleration)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/>
              <a:t>UITF </a:t>
            </a:r>
            <a:r>
              <a:rPr lang="en-US" dirty="0" smtClean="0"/>
              <a:t>Accelerator Readiness Review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420513" y="4081662"/>
            <a:ext cx="4313617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sz="2400" dirty="0" smtClean="0"/>
              <a:t>Maximum beam energy at UITF? </a:t>
            </a:r>
          </a:p>
          <a:p>
            <a:pPr algn="ctr"/>
            <a:r>
              <a:rPr lang="en-US" sz="2400" dirty="0" smtClean="0"/>
              <a:t>16 MV/m x 0.7m = 11.2 MeV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(7-cell </a:t>
            </a:r>
            <a:r>
              <a:rPr lang="en-US" dirty="0"/>
              <a:t>cavity effective length 0.7 </a:t>
            </a:r>
            <a:r>
              <a:rPr lang="en-US" dirty="0" smtClean="0"/>
              <a:t>m)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596" y="1436685"/>
            <a:ext cx="5562404" cy="2461491"/>
          </a:xfrm>
          <a:prstGeom prst="rect">
            <a:avLst/>
          </a:prstGeom>
        </p:spPr>
      </p:pic>
      <p:sp>
        <p:nvSpPr>
          <p:cNvPr id="23" name="Title 1"/>
          <p:cNvSpPr txBox="1">
            <a:spLocks/>
          </p:cNvSpPr>
          <p:nvPr/>
        </p:nvSpPr>
        <p:spPr>
          <a:xfrm>
            <a:off x="507818" y="928353"/>
            <a:ext cx="6025852" cy="3979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b="0" dirty="0" smtClean="0"/>
              <a:t>QCM commissioning results at UITF</a:t>
            </a:r>
            <a:endParaRPr lang="en-US" sz="3600" b="0" dirty="0"/>
          </a:p>
        </p:txBody>
      </p:sp>
      <p:graphicFrame>
        <p:nvGraphicFramePr>
          <p:cNvPr id="24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16568202"/>
              </p:ext>
            </p:extLst>
          </p:nvPr>
        </p:nvGraphicFramePr>
        <p:xfrm>
          <a:off x="411893" y="1295325"/>
          <a:ext cx="6217703" cy="50802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3598">
                  <a:extLst>
                    <a:ext uri="{9D8B030D-6E8A-4147-A177-3AD203B41FA5}">
                      <a16:colId xmlns:a16="http://schemas.microsoft.com/office/drawing/2014/main" val="805531263"/>
                    </a:ext>
                  </a:extLst>
                </a:gridCol>
                <a:gridCol w="1961538">
                  <a:extLst>
                    <a:ext uri="{9D8B030D-6E8A-4147-A177-3AD203B41FA5}">
                      <a16:colId xmlns:a16="http://schemas.microsoft.com/office/drawing/2014/main" val="3455686119"/>
                    </a:ext>
                  </a:extLst>
                </a:gridCol>
                <a:gridCol w="2072567">
                  <a:extLst>
                    <a:ext uri="{9D8B030D-6E8A-4147-A177-3AD203B41FA5}">
                      <a16:colId xmlns:a16="http://schemas.microsoft.com/office/drawing/2014/main" val="574865387"/>
                    </a:ext>
                  </a:extLst>
                </a:gridCol>
              </a:tblGrid>
              <a:tr h="59757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Cavity 7</a:t>
                      </a:r>
                    </a:p>
                    <a:p>
                      <a:r>
                        <a:rPr lang="en-US" dirty="0" smtClean="0"/>
                        <a:t>(2-cell)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Cavity 8</a:t>
                      </a:r>
                    </a:p>
                    <a:p>
                      <a:r>
                        <a:rPr lang="en-US" dirty="0" smtClean="0"/>
                        <a:t>(7- cell)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408558"/>
                  </a:ext>
                </a:extLst>
              </a:tr>
              <a:tr h="480949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QextFPC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6.2E+06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9.9E+06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3540340"/>
                  </a:ext>
                </a:extLst>
              </a:tr>
              <a:tr h="480949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QextFP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2.9E+12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2.3E+12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618034"/>
                  </a:ext>
                </a:extLst>
              </a:tr>
              <a:tr h="480949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Emax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(MV/m)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16.5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18.0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0577183"/>
                  </a:ext>
                </a:extLst>
              </a:tr>
              <a:tr h="597576">
                <a:tc>
                  <a:txBody>
                    <a:bodyPr/>
                    <a:lstStyle/>
                    <a:p>
                      <a:r>
                        <a:rPr lang="en-US" baseline="0" dirty="0" err="1" smtClean="0"/>
                        <a:t>Emaxop</a:t>
                      </a:r>
                      <a:r>
                        <a:rPr lang="en-US" baseline="0" dirty="0" smtClean="0"/>
                        <a:t> (MV/m) </a:t>
                      </a:r>
                      <a:r>
                        <a:rPr lang="en-US" baseline="0" dirty="0" smtClean="0"/>
                        <a:t>     (</a:t>
                      </a:r>
                      <a:r>
                        <a:rPr lang="en-US" baseline="0" dirty="0" smtClean="0"/>
                        <a:t>1 Hour run)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16.0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18.0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5046677"/>
                  </a:ext>
                </a:extLst>
              </a:tr>
              <a:tr h="480949">
                <a:tc>
                  <a:txBody>
                    <a:bodyPr/>
                    <a:lstStyle/>
                    <a:p>
                      <a:r>
                        <a:rPr lang="en-US" dirty="0" smtClean="0"/>
                        <a:t>Limit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Quench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Forward </a:t>
                      </a:r>
                      <a:r>
                        <a:rPr lang="en-US" dirty="0" err="1" smtClean="0"/>
                        <a:t>Pw</a:t>
                      </a:r>
                      <a:r>
                        <a:rPr lang="en-US" baseline="0" dirty="0" err="1" smtClean="0"/>
                        <a:t>r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1337245"/>
                  </a:ext>
                </a:extLst>
              </a:tr>
              <a:tr h="480949">
                <a:tc>
                  <a:txBody>
                    <a:bodyPr/>
                    <a:lstStyle/>
                    <a:p>
                      <a:r>
                        <a:rPr lang="en-US" dirty="0" smtClean="0"/>
                        <a:t>FE onset (</a:t>
                      </a:r>
                      <a:r>
                        <a:rPr lang="en-US" baseline="0" dirty="0" smtClean="0"/>
                        <a:t>MV/m)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16.0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3138424"/>
                  </a:ext>
                </a:extLst>
              </a:tr>
              <a:tr h="853679">
                <a:tc>
                  <a:txBody>
                    <a:bodyPr/>
                    <a:lstStyle/>
                    <a:p>
                      <a:r>
                        <a:rPr lang="en-US" dirty="0" smtClean="0"/>
                        <a:t>RF heat load at typical operating gradients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9.5E+09</a:t>
                      </a:r>
                    </a:p>
                    <a:p>
                      <a:r>
                        <a:rPr lang="en-US" dirty="0" smtClean="0"/>
                        <a:t>(&lt;  1W at 6 MV/m)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1.2E+10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(~12 W at 6 MV/m)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8610137"/>
                  </a:ext>
                </a:extLst>
              </a:tr>
              <a:tr h="480949">
                <a:tc>
                  <a:txBody>
                    <a:bodyPr/>
                    <a:lstStyle/>
                    <a:p>
                      <a:r>
                        <a:rPr lang="en-US" dirty="0" smtClean="0"/>
                        <a:t>Static heat load</a:t>
                      </a:r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dirty="0" smtClean="0"/>
                        <a:t>20 W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4691678"/>
                  </a:ext>
                </a:extLst>
              </a:tr>
            </a:tbl>
          </a:graphicData>
        </a:graphic>
      </p:graphicFrame>
      <p:sp>
        <p:nvSpPr>
          <p:cNvPr id="15" name="Oval 14"/>
          <p:cNvSpPr/>
          <p:nvPr/>
        </p:nvSpPr>
        <p:spPr>
          <a:xfrm>
            <a:off x="4451927" y="4470400"/>
            <a:ext cx="840509" cy="369455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116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UITF </a:t>
            </a:r>
            <a:r>
              <a:rPr lang="en-US" dirty="0" smtClean="0"/>
              <a:t>is a </a:t>
            </a:r>
            <a:r>
              <a:rPr lang="en-US" dirty="0"/>
              <a:t>10 MeV </a:t>
            </a:r>
            <a:r>
              <a:rPr lang="en-US" dirty="0" smtClean="0"/>
              <a:t>spin-polarized electron accelerator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November 19,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HDIce</a:t>
            </a:r>
            <a:r>
              <a:rPr lang="en-US" dirty="0"/>
              <a:t> ERR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1163" y="1247852"/>
            <a:ext cx="11287125" cy="317192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77664" y="4570272"/>
            <a:ext cx="91541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the UITF accelerator is built, ready to use….</a:t>
            </a:r>
          </a:p>
          <a:p>
            <a:pPr algn="ctr"/>
            <a:r>
              <a:rPr lang="en-US" dirty="0" smtClean="0"/>
              <a:t>(HV processing the gun now, </a:t>
            </a:r>
            <a:r>
              <a:rPr lang="en-US" dirty="0" err="1" smtClean="0"/>
              <a:t>buncher</a:t>
            </a:r>
            <a:r>
              <a:rPr lang="en-US" dirty="0" smtClean="0"/>
              <a:t> not yet commissioned, we have not made MeV beam yet)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415341" y="133070"/>
            <a:ext cx="574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Q. 1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847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86023-E48B-B14B-8DBB-49DEC0C635B1}" type="slidenum">
              <a:rPr lang="en-US" smtClean="0">
                <a:solidFill>
                  <a:srgbClr val="000000"/>
                </a:solidFill>
              </a:rPr>
              <a:pPr/>
              <a:t>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/>
          <a:p>
            <a:r>
              <a:rPr lang="en-US" dirty="0"/>
              <a:t>UITF </a:t>
            </a:r>
            <a:r>
              <a:rPr lang="en-US" dirty="0" smtClean="0"/>
              <a:t>“schedule”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52"/>
          <a:stretch/>
        </p:blipFill>
        <p:spPr>
          <a:xfrm>
            <a:off x="563647" y="1639330"/>
            <a:ext cx="10982325" cy="1329768"/>
          </a:xfrm>
        </p:spPr>
      </p:pic>
      <p:sp>
        <p:nvSpPr>
          <p:cNvPr id="8" name="TextBox 7"/>
          <p:cNvSpPr txBox="1"/>
          <p:nvPr/>
        </p:nvSpPr>
        <p:spPr>
          <a:xfrm>
            <a:off x="650789" y="1219200"/>
            <a:ext cx="2952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HDIce</a:t>
            </a:r>
            <a:r>
              <a:rPr lang="en-US" dirty="0" smtClean="0"/>
              <a:t> proposed run schedule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924431" y="3031524"/>
            <a:ext cx="0" cy="51074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4205414" y="3035642"/>
            <a:ext cx="0" cy="51074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599885" y="3472887"/>
            <a:ext cx="665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done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603329" y="3523595"/>
            <a:ext cx="1243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</a:t>
            </a:r>
            <a:r>
              <a:rPr lang="en-US" dirty="0" smtClean="0"/>
              <a:t>aiting for permission</a:t>
            </a:r>
            <a:endParaRPr lang="en-US" dirty="0"/>
          </a:p>
        </p:txBody>
      </p:sp>
      <p:sp>
        <p:nvSpPr>
          <p:cNvPr id="15" name="Left Brace 14"/>
          <p:cNvSpPr/>
          <p:nvPr/>
        </p:nvSpPr>
        <p:spPr>
          <a:xfrm rot="16200000">
            <a:off x="7953994" y="128045"/>
            <a:ext cx="567694" cy="6458463"/>
          </a:xfrm>
          <a:prstGeom prst="leftBrace">
            <a:avLst>
              <a:gd name="adj1" fmla="val 8333"/>
              <a:gd name="adj2" fmla="val 47577"/>
            </a:avLst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546184" y="4657879"/>
            <a:ext cx="35538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Buncher</a:t>
            </a:r>
            <a:r>
              <a:rPr lang="en-US" dirty="0" smtClean="0"/>
              <a:t> commissioning December</a:t>
            </a:r>
          </a:p>
          <a:p>
            <a:pPr algn="ctr"/>
            <a:r>
              <a:rPr lang="en-US" dirty="0" smtClean="0"/>
              <a:t>Booster commissioning January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379832" y="3797863"/>
            <a:ext cx="371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January, February, March, April, May?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4205414" y="4169926"/>
            <a:ext cx="0" cy="51074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</p:spPr>
        <p:txBody>
          <a:bodyPr/>
          <a:lstStyle/>
          <a:p>
            <a:r>
              <a:rPr lang="en-US" dirty="0" err="1"/>
              <a:t>HDIce</a:t>
            </a:r>
            <a:r>
              <a:rPr lang="en-US" dirty="0"/>
              <a:t> ERR</a:t>
            </a:r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r>
              <a:rPr lang="en-US" dirty="0" smtClean="0"/>
              <a:t>November 19, 2019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1415341" y="133070"/>
            <a:ext cx="574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Q. 7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302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86023-E48B-B14B-8DBB-49DEC0C635B1}" type="slidenum">
              <a:rPr lang="en-US" smtClean="0">
                <a:solidFill>
                  <a:srgbClr val="000000"/>
                </a:solidFill>
              </a:rPr>
              <a:pPr/>
              <a:t>21</a:t>
            </a:fld>
            <a:endParaRPr lang="en-US">
              <a:solidFill>
                <a:srgbClr val="000000"/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93543305"/>
              </p:ext>
            </p:extLst>
          </p:nvPr>
        </p:nvGraphicFramePr>
        <p:xfrm>
          <a:off x="255374" y="899619"/>
          <a:ext cx="11697730" cy="527549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050726">
                  <a:extLst>
                    <a:ext uri="{9D8B030D-6E8A-4147-A177-3AD203B41FA5}">
                      <a16:colId xmlns:a16="http://schemas.microsoft.com/office/drawing/2014/main" val="2519840925"/>
                    </a:ext>
                  </a:extLst>
                </a:gridCol>
                <a:gridCol w="3647004">
                  <a:extLst>
                    <a:ext uri="{9D8B030D-6E8A-4147-A177-3AD203B41FA5}">
                      <a16:colId xmlns:a16="http://schemas.microsoft.com/office/drawing/2014/main" val="1615892182"/>
                    </a:ext>
                  </a:extLst>
                </a:gridCol>
              </a:tblGrid>
              <a:tr h="25121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Task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Comment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7561928"/>
                  </a:ext>
                </a:extLst>
              </a:tr>
              <a:tr h="25121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Restore 200 kV beam operation (</a:t>
                      </a:r>
                      <a:r>
                        <a:rPr lang="en-US" sz="1200" u="none" strike="noStrike" dirty="0" err="1">
                          <a:effectLst/>
                        </a:rPr>
                        <a:t>photogun</a:t>
                      </a:r>
                      <a:r>
                        <a:rPr lang="en-US" sz="1200" u="none" strike="noStrike" dirty="0">
                          <a:effectLst/>
                        </a:rPr>
                        <a:t> </a:t>
                      </a:r>
                      <a:r>
                        <a:rPr lang="en-US" sz="1200" u="none" strike="noStrike" dirty="0" err="1">
                          <a:effectLst/>
                        </a:rPr>
                        <a:t>bakeout</a:t>
                      </a:r>
                      <a:r>
                        <a:rPr lang="en-US" sz="1200" u="none" strike="noStrike" dirty="0">
                          <a:effectLst/>
                        </a:rPr>
                        <a:t>, HV conditioning, activate photocathode)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smtClean="0">
                          <a:effectLst/>
                        </a:rPr>
                        <a:t>Gun HV conditioning now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856631394"/>
                  </a:ext>
                </a:extLst>
              </a:tr>
              <a:tr h="25121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Commission the 200 kV </a:t>
                      </a:r>
                      <a:r>
                        <a:rPr lang="en-US" sz="1200" u="none" strike="noStrike" dirty="0" err="1">
                          <a:effectLst/>
                        </a:rPr>
                        <a:t>buncher</a:t>
                      </a:r>
                      <a:r>
                        <a:rPr lang="en-US" sz="1200" u="none" strike="noStrike" dirty="0">
                          <a:effectLst/>
                        </a:rPr>
                        <a:t> cavity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smtClean="0">
                          <a:effectLst/>
                        </a:rPr>
                        <a:t>Having trouble hitting resonance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20397522"/>
                  </a:ext>
                </a:extLst>
              </a:tr>
              <a:tr h="25121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Obtain permission from TJSO to commission the "waist-height" accelerator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smtClean="0">
                          <a:effectLst/>
                        </a:rPr>
                        <a:t>EH&amp;S approval,</a:t>
                      </a:r>
                      <a:r>
                        <a:rPr lang="en-US" sz="1200" u="none" strike="noStrike" baseline="0" dirty="0" smtClean="0">
                          <a:effectLst/>
                        </a:rPr>
                        <a:t> </a:t>
                      </a:r>
                      <a:r>
                        <a:rPr lang="en-US" sz="1200" u="none" strike="noStrike" dirty="0" smtClean="0">
                          <a:effectLst/>
                        </a:rPr>
                        <a:t>Andrei </a:t>
                      </a:r>
                      <a:r>
                        <a:rPr lang="en-US" sz="1200" u="none" strike="noStrike" dirty="0">
                          <a:effectLst/>
                        </a:rPr>
                        <a:t>to ask Stuart to ask TJSO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02393081"/>
                  </a:ext>
                </a:extLst>
              </a:tr>
              <a:tr h="25121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Set a date for commissioning "waist-height" beamline  (Run #0)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hard to do without </a:t>
                      </a:r>
                      <a:r>
                        <a:rPr lang="en-US" sz="1200" u="none" strike="noStrike" dirty="0" smtClean="0">
                          <a:effectLst/>
                        </a:rPr>
                        <a:t>having permission </a:t>
                      </a:r>
                      <a:r>
                        <a:rPr lang="en-US" sz="1200" u="none" strike="noStrike" dirty="0">
                          <a:effectLst/>
                        </a:rPr>
                        <a:t>to commission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71965653"/>
                  </a:ext>
                </a:extLst>
              </a:tr>
              <a:tr h="25121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coordinate with </a:t>
                      </a:r>
                      <a:r>
                        <a:rPr lang="en-US" sz="1200" u="none" strike="noStrike" dirty="0" err="1">
                          <a:effectLst/>
                        </a:rPr>
                        <a:t>Cryo</a:t>
                      </a:r>
                      <a:r>
                        <a:rPr lang="en-US" sz="1200" u="none" strike="noStrike" dirty="0">
                          <a:effectLst/>
                        </a:rPr>
                        <a:t> and SRF, u-tube swap at CTF, booster cool down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52866046"/>
                  </a:ext>
                </a:extLst>
              </a:tr>
              <a:tr h="25121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Engineering gets two weeks notice for HCO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04275490"/>
                  </a:ext>
                </a:extLst>
              </a:tr>
              <a:tr h="25121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 err="1">
                          <a:effectLst/>
                        </a:rPr>
                        <a:t>HDIce</a:t>
                      </a:r>
                      <a:r>
                        <a:rPr lang="en-US" sz="1200" u="none" strike="noStrike" dirty="0">
                          <a:effectLst/>
                        </a:rPr>
                        <a:t> completes work inside enclosure: magnet, dump, halo counter installation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now through…..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30766257"/>
                  </a:ext>
                </a:extLst>
              </a:tr>
              <a:tr h="25121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administrative tasks: beam authorization, shift plans, coordinate control room staffing approved operators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66310527"/>
                  </a:ext>
                </a:extLst>
              </a:tr>
              <a:tr h="25121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Commission the Booster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estimate one week of </a:t>
                      </a:r>
                      <a:r>
                        <a:rPr lang="en-US" sz="1200" u="none" strike="noStrike" dirty="0" smtClean="0">
                          <a:effectLst/>
                        </a:rPr>
                        <a:t>beam, no access to the enclosure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83256816"/>
                  </a:ext>
                </a:extLst>
              </a:tr>
              <a:tr h="25121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</a:rPr>
                        <a:t>Obtain permission to operate UITF </a:t>
                      </a:r>
                      <a:r>
                        <a:rPr lang="en-US" sz="1200" b="1" u="none" strike="noStrike" dirty="0" smtClean="0">
                          <a:effectLst/>
                        </a:rPr>
                        <a:t>accelerator to test </a:t>
                      </a:r>
                      <a:r>
                        <a:rPr lang="en-US" sz="1200" b="1" u="none" strike="noStrike" dirty="0" err="1" smtClean="0">
                          <a:effectLst/>
                        </a:rPr>
                        <a:t>HDIce</a:t>
                      </a:r>
                      <a:r>
                        <a:rPr lang="en-US" sz="1200" b="1" u="none" strike="noStrike" dirty="0" smtClean="0">
                          <a:effectLst/>
                        </a:rPr>
                        <a:t>, another </a:t>
                      </a:r>
                      <a:r>
                        <a:rPr lang="en-US" sz="1200" b="1" u="none" strike="noStrike" dirty="0">
                          <a:effectLst/>
                        </a:rPr>
                        <a:t>round of signatures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Is this time consuming?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95040232"/>
                  </a:ext>
                </a:extLst>
              </a:tr>
              <a:tr h="25121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Set a date for commissioning the elevated beamline (Run #1)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81131457"/>
                  </a:ext>
                </a:extLst>
              </a:tr>
              <a:tr h="25121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installation work, </a:t>
                      </a:r>
                      <a:r>
                        <a:rPr lang="en-US" sz="1200" u="none" strike="noStrike" dirty="0" err="1">
                          <a:effectLst/>
                        </a:rPr>
                        <a:t>HDIce</a:t>
                      </a:r>
                      <a:r>
                        <a:rPr lang="en-US" sz="1200" u="none" strike="noStrike" dirty="0">
                          <a:effectLst/>
                        </a:rPr>
                        <a:t> specific controls and diagnostics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6694560"/>
                  </a:ext>
                </a:extLst>
              </a:tr>
              <a:tr h="25121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Engineering gets two weeks notice for HCO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02167764"/>
                  </a:ext>
                </a:extLst>
              </a:tr>
              <a:tr h="25121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accelerator checks: beam size, energy spread, stability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67660199"/>
                  </a:ext>
                </a:extLst>
              </a:tr>
              <a:tr h="25121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 err="1">
                          <a:effectLst/>
                        </a:rPr>
                        <a:t>HDIce</a:t>
                      </a:r>
                      <a:r>
                        <a:rPr lang="en-US" sz="1200" u="none" strike="noStrike" dirty="0">
                          <a:effectLst/>
                        </a:rPr>
                        <a:t> specific checks: </a:t>
                      </a:r>
                      <a:r>
                        <a:rPr lang="en-US" sz="1200" u="none" strike="noStrike" dirty="0" err="1">
                          <a:effectLst/>
                        </a:rPr>
                        <a:t>ragowski</a:t>
                      </a:r>
                      <a:r>
                        <a:rPr lang="en-US" sz="1200" u="none" strike="noStrike" dirty="0">
                          <a:effectLst/>
                        </a:rPr>
                        <a:t> coil BPM calibration, raster magnets, </a:t>
                      </a:r>
                      <a:r>
                        <a:rPr lang="en-US" sz="1200" u="none" strike="noStrike" dirty="0" err="1">
                          <a:effectLst/>
                        </a:rPr>
                        <a:t>fsd</a:t>
                      </a:r>
                      <a:r>
                        <a:rPr lang="en-US" sz="1200" u="none" strike="noStrike" dirty="0">
                          <a:effectLst/>
                        </a:rPr>
                        <a:t> functionality, current calibration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7280767"/>
                  </a:ext>
                </a:extLst>
              </a:tr>
              <a:tr h="251214"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29494924"/>
                  </a:ext>
                </a:extLst>
              </a:tr>
              <a:tr h="251214"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86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21181137"/>
                  </a:ext>
                </a:extLst>
              </a:tr>
              <a:tr h="251214"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90517219"/>
                  </a:ext>
                </a:extLst>
              </a:tr>
              <a:tr h="25121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Remove Booster and install at CEBAF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smtClean="0">
                          <a:effectLst/>
                        </a:rPr>
                        <a:t>May-20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84479597"/>
                  </a:ext>
                </a:extLst>
              </a:tr>
              <a:tr h="25121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Install CEBAF 1/4 CM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3007788"/>
                  </a:ext>
                </a:extLst>
              </a:tr>
            </a:tbl>
          </a:graphicData>
        </a:graphic>
      </p:graphicFrame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/>
          <a:p>
            <a:r>
              <a:rPr lang="en-US" dirty="0"/>
              <a:t>UITF </a:t>
            </a:r>
            <a:r>
              <a:rPr lang="en-US" dirty="0" smtClean="0"/>
              <a:t>“schedule”</a:t>
            </a:r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</p:spPr>
        <p:txBody>
          <a:bodyPr/>
          <a:lstStyle/>
          <a:p>
            <a:r>
              <a:rPr lang="en-US" dirty="0" err="1"/>
              <a:t>HDIce</a:t>
            </a:r>
            <a:r>
              <a:rPr lang="en-US" dirty="0"/>
              <a:t> ERR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r>
              <a:rPr lang="en-US" dirty="0" smtClean="0"/>
              <a:t>November 19, 2019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435847" y="133070"/>
            <a:ext cx="574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Q. 7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08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86023-E48B-B14B-8DBB-49DEC0C635B1}" type="slidenum">
              <a:rPr lang="en-US" smtClean="0">
                <a:solidFill>
                  <a:srgbClr val="000000"/>
                </a:solidFill>
              </a:rPr>
              <a:pPr/>
              <a:t>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/>
          <a:p>
            <a:r>
              <a:rPr lang="en-US" dirty="0" smtClean="0"/>
              <a:t>CTF Schedule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8784" y="1015685"/>
            <a:ext cx="11287125" cy="2252306"/>
          </a:xfrm>
          <a:prstGeom prst="rect">
            <a:avLst/>
          </a:prstGeom>
        </p:spPr>
      </p:pic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</p:spPr>
        <p:txBody>
          <a:bodyPr/>
          <a:lstStyle/>
          <a:p>
            <a:r>
              <a:rPr lang="en-US" dirty="0" err="1"/>
              <a:t>HDIce</a:t>
            </a:r>
            <a:r>
              <a:rPr lang="en-US" dirty="0"/>
              <a:t> ERR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r>
              <a:rPr lang="en-US" dirty="0" smtClean="0"/>
              <a:t>November 19, 2019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207034" y="2061665"/>
            <a:ext cx="11671540" cy="4422092"/>
            <a:chOff x="207034" y="2061665"/>
            <a:chExt cx="11671540" cy="4422092"/>
          </a:xfrm>
        </p:grpSpPr>
        <p:sp>
          <p:nvSpPr>
            <p:cNvPr id="2" name="TextBox 1"/>
            <p:cNvSpPr txBox="1"/>
            <p:nvPr/>
          </p:nvSpPr>
          <p:spPr>
            <a:xfrm>
              <a:off x="2422880" y="4175433"/>
              <a:ext cx="7740196" cy="23083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69863" indent="-169863">
                <a:buFont typeface="Arial" panose="020B0604020202020204" pitchFamily="34" charset="0"/>
                <a:buChar char="•"/>
              </a:pPr>
              <a:r>
                <a:rPr lang="en-US" dirty="0" smtClean="0"/>
                <a:t> December 2019, send </a:t>
              </a:r>
              <a:r>
                <a:rPr lang="en-US" dirty="0"/>
                <a:t>beam through </a:t>
              </a:r>
              <a:r>
                <a:rPr lang="en-US" dirty="0" smtClean="0"/>
                <a:t>warm booster, commission the </a:t>
              </a:r>
              <a:r>
                <a:rPr lang="en-US" dirty="0" err="1" smtClean="0"/>
                <a:t>buncher</a:t>
              </a:r>
              <a:endParaRPr lang="en-US" dirty="0"/>
            </a:p>
            <a:p>
              <a:pPr marL="169863" indent="-169863">
                <a:buFont typeface="Arial" panose="020B0604020202020204" pitchFamily="34" charset="0"/>
                <a:buChar char="•"/>
              </a:pPr>
              <a:r>
                <a:rPr lang="en-US" dirty="0" smtClean="0"/>
                <a:t> Jan </a:t>
              </a:r>
              <a:r>
                <a:rPr lang="en-US" dirty="0"/>
                <a:t>2-9/20 </a:t>
              </a:r>
              <a:r>
                <a:rPr lang="en-US" dirty="0" smtClean="0"/>
                <a:t>commission cold booster and waist height accelerator</a:t>
              </a:r>
            </a:p>
            <a:p>
              <a:pPr marL="169863" indent="-169863"/>
              <a:endParaRPr lang="en-US" dirty="0" smtClean="0"/>
            </a:p>
            <a:p>
              <a:pPr marL="169863" indent="-169863"/>
              <a:r>
                <a:rPr lang="en-US" dirty="0" smtClean="0"/>
                <a:t>Opportunities for </a:t>
              </a:r>
              <a:r>
                <a:rPr lang="en-US" dirty="0" err="1" smtClean="0"/>
                <a:t>LHe</a:t>
              </a:r>
              <a:r>
                <a:rPr lang="en-US" dirty="0" smtClean="0"/>
                <a:t>, per schedule above:</a:t>
              </a:r>
            </a:p>
            <a:p>
              <a:pPr marL="169863" indent="-169863">
                <a:buFont typeface="Arial" panose="020B0604020202020204" pitchFamily="34" charset="0"/>
                <a:buChar char="•"/>
              </a:pPr>
              <a:r>
                <a:rPr lang="en-US" dirty="0" smtClean="0"/>
                <a:t> Jan 31-Feb 16/20  (17 days = 4 d switch-overs + 13 d UITF OPS)</a:t>
              </a:r>
            </a:p>
            <a:p>
              <a:pPr marL="169863" indent="-169863">
                <a:buFont typeface="Arial" panose="020B0604020202020204" pitchFamily="34" charset="0"/>
                <a:buChar char="•"/>
              </a:pPr>
              <a:r>
                <a:rPr lang="en-US" dirty="0"/>
                <a:t> </a:t>
              </a:r>
              <a:r>
                <a:rPr lang="en-US" dirty="0" smtClean="0"/>
                <a:t>Mar </a:t>
              </a:r>
              <a:r>
                <a:rPr lang="en-US" dirty="0"/>
                <a:t>7-16/20          (10 days = </a:t>
              </a:r>
              <a:r>
                <a:rPr lang="en-US" dirty="0" smtClean="0"/>
                <a:t>4 </a:t>
              </a:r>
              <a:r>
                <a:rPr lang="en-US" dirty="0"/>
                <a:t>d switch-overs +   </a:t>
              </a:r>
              <a:r>
                <a:rPr lang="en-US" dirty="0" smtClean="0"/>
                <a:t>6 </a:t>
              </a:r>
              <a:r>
                <a:rPr lang="en-US" dirty="0"/>
                <a:t>d UITF OPS)</a:t>
              </a:r>
            </a:p>
            <a:p>
              <a:pPr marL="169863" indent="-169863">
                <a:buFont typeface="Arial" panose="020B0604020202020204" pitchFamily="34" charset="0"/>
                <a:buChar char="•"/>
              </a:pPr>
              <a:r>
                <a:rPr lang="en-US" dirty="0"/>
                <a:t> </a:t>
              </a:r>
              <a:r>
                <a:rPr lang="en-US" dirty="0" smtClean="0"/>
                <a:t>Apr </a:t>
              </a:r>
              <a:r>
                <a:rPr lang="en-US" dirty="0"/>
                <a:t>11-May 5/20  (25 days = </a:t>
              </a:r>
              <a:r>
                <a:rPr lang="en-US" dirty="0" smtClean="0"/>
                <a:t>4 </a:t>
              </a:r>
              <a:r>
                <a:rPr lang="en-US" dirty="0"/>
                <a:t>d switch-overs + </a:t>
              </a:r>
              <a:r>
                <a:rPr lang="en-US" dirty="0" smtClean="0"/>
                <a:t>21 </a:t>
              </a:r>
              <a:r>
                <a:rPr lang="en-US" dirty="0"/>
                <a:t>d UITF OPS)</a:t>
              </a:r>
            </a:p>
            <a:p>
              <a:endParaRPr lang="en-US" dirty="0"/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207034" y="2061665"/>
              <a:ext cx="11671540" cy="1853131"/>
              <a:chOff x="207034" y="2061665"/>
              <a:chExt cx="11671540" cy="1853131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1606589" y="3545464"/>
                <a:ext cx="88724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CTF is broken now, CM20 moved to LERF for testing, no plans for CMTF tests through 2019</a:t>
                </a:r>
                <a:endParaRPr lang="en-US" dirty="0"/>
              </a:p>
            </p:txBody>
          </p:sp>
          <p:cxnSp>
            <p:nvCxnSpPr>
              <p:cNvPr id="10" name="Straight Connector 9"/>
              <p:cNvCxnSpPr/>
              <p:nvPr/>
            </p:nvCxnSpPr>
            <p:spPr>
              <a:xfrm>
                <a:off x="207034" y="2061665"/>
                <a:ext cx="11671540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207034" y="2211141"/>
                <a:ext cx="11671540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3" name="TextBox 12"/>
          <p:cNvSpPr txBox="1"/>
          <p:nvPr/>
        </p:nvSpPr>
        <p:spPr>
          <a:xfrm>
            <a:off x="11435847" y="133070"/>
            <a:ext cx="574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Q. 7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385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97423" y="1366216"/>
            <a:ext cx="11216671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u="sng" dirty="0" smtClean="0">
                <a:latin typeface="Calibri" panose="020F0502020204030204" pitchFamily="34" charset="0"/>
              </a:rPr>
              <a:t>Gun Group (Center for Injectors and Sources)  </a:t>
            </a:r>
          </a:p>
          <a:p>
            <a:r>
              <a:rPr lang="en-US" sz="2400" dirty="0" smtClean="0">
                <a:latin typeface="Calibri" panose="020F0502020204030204" pitchFamily="34" charset="0"/>
              </a:rPr>
              <a:t>Scientists: </a:t>
            </a:r>
            <a:r>
              <a:rPr lang="en-US" sz="2400" u="sng" dirty="0" smtClean="0">
                <a:latin typeface="Calibri" panose="020F0502020204030204" pitchFamily="34" charset="0"/>
              </a:rPr>
              <a:t>J</a:t>
            </a:r>
            <a:r>
              <a:rPr lang="en-US" sz="2400" u="sng" dirty="0">
                <a:latin typeface="Calibri" panose="020F0502020204030204" pitchFamily="34" charset="0"/>
              </a:rPr>
              <a:t>. </a:t>
            </a:r>
            <a:r>
              <a:rPr lang="en-US" sz="2400" u="sng" dirty="0" err="1">
                <a:latin typeface="Calibri" panose="020F0502020204030204" pitchFamily="34" charset="0"/>
              </a:rPr>
              <a:t>Grames</a:t>
            </a:r>
            <a:r>
              <a:rPr lang="en-US" sz="2400" dirty="0">
                <a:latin typeface="Calibri" panose="020F0502020204030204" pitchFamily="34" charset="0"/>
              </a:rPr>
              <a:t>, </a:t>
            </a:r>
            <a:r>
              <a:rPr lang="en-US" sz="2400" dirty="0" smtClean="0">
                <a:latin typeface="Calibri" panose="020F0502020204030204" pitchFamily="34" charset="0"/>
              </a:rPr>
              <a:t>C</a:t>
            </a:r>
            <a:r>
              <a:rPr lang="en-US" sz="2400" dirty="0">
                <a:latin typeface="Calibri" panose="020F0502020204030204" pitchFamily="34" charset="0"/>
              </a:rPr>
              <a:t>. Hernandez-Garcia, </a:t>
            </a:r>
            <a:r>
              <a:rPr lang="en-US" sz="2400" u="sng" dirty="0" smtClean="0">
                <a:latin typeface="Calibri" panose="020F0502020204030204" pitchFamily="34" charset="0"/>
              </a:rPr>
              <a:t>M</a:t>
            </a:r>
            <a:r>
              <a:rPr lang="en-US" sz="2400" u="sng" dirty="0">
                <a:latin typeface="Calibri" panose="020F0502020204030204" pitchFamily="34" charset="0"/>
              </a:rPr>
              <a:t>. A. </a:t>
            </a:r>
            <a:r>
              <a:rPr lang="en-US" sz="2400" u="sng" dirty="0" err="1" smtClean="0">
                <a:latin typeface="Calibri" panose="020F0502020204030204" pitchFamily="34" charset="0"/>
              </a:rPr>
              <a:t>Mamun</a:t>
            </a:r>
            <a:r>
              <a:rPr lang="en-US" sz="2400" u="sng" dirty="0" smtClean="0">
                <a:latin typeface="Calibri" panose="020F0502020204030204" pitchFamily="34" charset="0"/>
              </a:rPr>
              <a:t>, </a:t>
            </a:r>
            <a:r>
              <a:rPr lang="en-US" sz="2400" u="sng" dirty="0">
                <a:latin typeface="Calibri" panose="020F0502020204030204" pitchFamily="34" charset="0"/>
              </a:rPr>
              <a:t>M. Poelker, R. Suleiman</a:t>
            </a:r>
            <a:r>
              <a:rPr lang="en-US" sz="2400" dirty="0">
                <a:latin typeface="Calibri" panose="020F0502020204030204" pitchFamily="34" charset="0"/>
              </a:rPr>
              <a:t>, M. Stutzman and S. Zhang</a:t>
            </a:r>
          </a:p>
          <a:p>
            <a:r>
              <a:rPr lang="en-US" sz="2400" dirty="0" smtClean="0">
                <a:latin typeface="Calibri" panose="020F0502020204030204" pitchFamily="34" charset="0"/>
              </a:rPr>
              <a:t>Technical staff: P</a:t>
            </a:r>
            <a:r>
              <a:rPr lang="en-US" sz="2400" dirty="0">
                <a:latin typeface="Calibri" panose="020F0502020204030204" pitchFamily="34" charset="0"/>
              </a:rPr>
              <a:t>. Adderley, B. </a:t>
            </a:r>
            <a:r>
              <a:rPr lang="en-US" sz="2400" dirty="0" smtClean="0">
                <a:latin typeface="Calibri" panose="020F0502020204030204" pitchFamily="34" charset="0"/>
              </a:rPr>
              <a:t>Bullard, (plus replacement for John </a:t>
            </a:r>
            <a:r>
              <a:rPr lang="en-US" sz="2400" dirty="0" err="1" smtClean="0">
                <a:latin typeface="Calibri" panose="020F0502020204030204" pitchFamily="34" charset="0"/>
              </a:rPr>
              <a:t>Hansknecht</a:t>
            </a:r>
            <a:r>
              <a:rPr lang="en-US" sz="2400" dirty="0" smtClean="0">
                <a:latin typeface="Calibri" panose="020F0502020204030204" pitchFamily="34" charset="0"/>
              </a:rPr>
              <a:t>)</a:t>
            </a:r>
            <a:endParaRPr lang="en-US" sz="2400" dirty="0">
              <a:latin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</a:rPr>
              <a:t>Graduate Students: G. Palacios, S. </a:t>
            </a:r>
            <a:r>
              <a:rPr lang="en-US" sz="2400" dirty="0" err="1">
                <a:latin typeface="Calibri" panose="020F0502020204030204" pitchFamily="34" charset="0"/>
              </a:rPr>
              <a:t>Wijiethunga</a:t>
            </a:r>
            <a:r>
              <a:rPr lang="en-US" sz="2400" dirty="0">
                <a:latin typeface="Calibri" panose="020F0502020204030204" pitchFamily="34" charset="0"/>
              </a:rPr>
              <a:t>, </a:t>
            </a:r>
            <a:r>
              <a:rPr lang="en-US" sz="2400" dirty="0" smtClean="0">
                <a:latin typeface="Calibri" panose="020F0502020204030204" pitchFamily="34" charset="0"/>
              </a:rPr>
              <a:t>J</a:t>
            </a:r>
            <a:r>
              <a:rPr lang="en-US" sz="2400" dirty="0">
                <a:latin typeface="Calibri" panose="020F0502020204030204" pitchFamily="34" charset="0"/>
              </a:rPr>
              <a:t>. </a:t>
            </a:r>
            <a:r>
              <a:rPr lang="en-US" sz="2400" dirty="0" err="1" smtClean="0">
                <a:latin typeface="Calibri" panose="020F0502020204030204" pitchFamily="34" charset="0"/>
              </a:rPr>
              <a:t>Yoskovitz</a:t>
            </a:r>
            <a:endParaRPr lang="en-US" sz="2400" dirty="0" smtClean="0">
              <a:latin typeface="Calibri" panose="020F0502020204030204" pitchFamily="34" charset="0"/>
            </a:endParaRPr>
          </a:p>
          <a:p>
            <a:endParaRPr lang="en-US" sz="2400" dirty="0" smtClean="0">
              <a:latin typeface="Calibri" panose="020F0502020204030204" pitchFamily="34" charset="0"/>
            </a:endParaRPr>
          </a:p>
          <a:p>
            <a:r>
              <a:rPr lang="en-US" sz="2400" u="sng" dirty="0" smtClean="0">
                <a:latin typeface="Calibri" panose="020F0502020204030204" pitchFamily="34" charset="0"/>
              </a:rPr>
              <a:t>Injector Group</a:t>
            </a:r>
          </a:p>
          <a:p>
            <a:r>
              <a:rPr lang="en-US" sz="2400" dirty="0" smtClean="0">
                <a:latin typeface="Calibri" panose="020F0502020204030204" pitchFamily="34" charset="0"/>
              </a:rPr>
              <a:t>Scientists: </a:t>
            </a:r>
            <a:r>
              <a:rPr lang="en-US" sz="2400" u="sng" dirty="0" smtClean="0">
                <a:latin typeface="Calibri" panose="020F0502020204030204" pitchFamily="34" charset="0"/>
              </a:rPr>
              <a:t>R</a:t>
            </a:r>
            <a:r>
              <a:rPr lang="en-US" sz="2400" u="sng" dirty="0">
                <a:latin typeface="Calibri" panose="020F0502020204030204" pitchFamily="34" charset="0"/>
              </a:rPr>
              <a:t>. </a:t>
            </a:r>
            <a:r>
              <a:rPr lang="en-US" sz="2400" u="sng" dirty="0" err="1">
                <a:latin typeface="Calibri" panose="020F0502020204030204" pitchFamily="34" charset="0"/>
              </a:rPr>
              <a:t>Kazimi</a:t>
            </a:r>
            <a:r>
              <a:rPr lang="en-US" sz="2400" u="sng" dirty="0">
                <a:latin typeface="Calibri" panose="020F0502020204030204" pitchFamily="34" charset="0"/>
              </a:rPr>
              <a:t>, Y. Wang, A. </a:t>
            </a:r>
            <a:r>
              <a:rPr lang="en-US" sz="2400" u="sng" dirty="0" err="1" smtClean="0">
                <a:latin typeface="Calibri" panose="020F0502020204030204" pitchFamily="34" charset="0"/>
              </a:rPr>
              <a:t>Hofler</a:t>
            </a:r>
            <a:endParaRPr lang="en-US" sz="2400" u="sng" dirty="0" smtClean="0">
              <a:latin typeface="Calibri" panose="020F0502020204030204" pitchFamily="34" charset="0"/>
            </a:endParaRPr>
          </a:p>
          <a:p>
            <a:endParaRPr lang="en-US" sz="2400" u="sng" dirty="0">
              <a:latin typeface="Calibri" panose="020F0502020204030204" pitchFamily="34" charset="0"/>
            </a:endParaRPr>
          </a:p>
          <a:p>
            <a:endParaRPr lang="en-US" sz="2400" u="sng" dirty="0" smtClean="0">
              <a:latin typeface="Calibri" panose="020F0502020204030204" pitchFamily="34" charset="0"/>
            </a:endParaRPr>
          </a:p>
          <a:p>
            <a:r>
              <a:rPr lang="en-US" sz="2400" dirty="0" smtClean="0">
                <a:latin typeface="Calibri" panose="020F0502020204030204" pitchFamily="34" charset="0"/>
              </a:rPr>
              <a:t>24/7 operations seems required - there is insufficient staffing to support 24/7 operations  </a:t>
            </a:r>
            <a:endParaRPr lang="en-US" sz="2400" dirty="0">
              <a:latin typeface="Calibri" panose="020F0502020204030204" pitchFamily="34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/>
          <a:p>
            <a:r>
              <a:rPr lang="en-US" dirty="0" smtClean="0"/>
              <a:t>Approved UITF Operators (underlined names)</a:t>
            </a:r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</p:spPr>
        <p:txBody>
          <a:bodyPr/>
          <a:lstStyle/>
          <a:p>
            <a:r>
              <a:rPr lang="en-US" dirty="0" err="1"/>
              <a:t>HDIce</a:t>
            </a:r>
            <a:r>
              <a:rPr lang="en-US" dirty="0"/>
              <a:t> ERR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r>
              <a:rPr lang="en-US" dirty="0" smtClean="0"/>
              <a:t>November 19, 2019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1410631" y="196944"/>
            <a:ext cx="574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Q. 6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661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UITF </a:t>
            </a:r>
            <a:r>
              <a:rPr lang="en-US" dirty="0" smtClean="0"/>
              <a:t>– Summary (a slide presented at JLAAC and P&amp;C Meeting)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sz="2400" dirty="0" smtClean="0"/>
              <a:t>Testing </a:t>
            </a:r>
            <a:r>
              <a:rPr lang="en-US" sz="2400" dirty="0"/>
              <a:t>the </a:t>
            </a:r>
            <a:r>
              <a:rPr lang="en-US" sz="2400" dirty="0" smtClean="0"/>
              <a:t>“booster” </a:t>
            </a:r>
            <a:r>
              <a:rPr lang="en-US" sz="2400" dirty="0"/>
              <a:t>and </a:t>
            </a:r>
            <a:r>
              <a:rPr lang="en-US" sz="2400" dirty="0" err="1"/>
              <a:t>HDIce</a:t>
            </a:r>
            <a:r>
              <a:rPr lang="en-US" sz="2400" dirty="0"/>
              <a:t> target remain high priority tasks, now with “deadline” May 2020</a:t>
            </a:r>
          </a:p>
          <a:p>
            <a:r>
              <a:rPr lang="en-US" sz="2400" dirty="0" smtClean="0"/>
              <a:t>Project started 2014…..now the Accelerator </a:t>
            </a:r>
            <a:r>
              <a:rPr lang="en-US" sz="2400" dirty="0"/>
              <a:t>is built with three </a:t>
            </a:r>
            <a:r>
              <a:rPr lang="en-US" sz="2400" dirty="0" smtClean="0"/>
              <a:t>MeV beam destinations, </a:t>
            </a:r>
            <a:r>
              <a:rPr lang="en-US" sz="2400" dirty="0"/>
              <a:t>waiting for permission to commission</a:t>
            </a:r>
          </a:p>
          <a:p>
            <a:r>
              <a:rPr lang="en-US" sz="2400" dirty="0"/>
              <a:t>Conduct of Operations Review, Shielding Design Package, and Accelerator Readiness Review</a:t>
            </a:r>
          </a:p>
          <a:p>
            <a:r>
              <a:rPr lang="en-US" sz="2400" dirty="0"/>
              <a:t>UOD, ASE and updated FSAD</a:t>
            </a:r>
          </a:p>
          <a:p>
            <a:r>
              <a:rPr lang="en-US" sz="2400" dirty="0"/>
              <a:t>Commissioning Plan and a number of OSPs</a:t>
            </a:r>
          </a:p>
          <a:p>
            <a:r>
              <a:rPr lang="en-US" sz="2400" dirty="0"/>
              <a:t>While working towards MeV operations, we have been using UITF as a Gun Test Stand:</a:t>
            </a:r>
          </a:p>
          <a:p>
            <a:pPr lvl="1"/>
            <a:r>
              <a:rPr lang="en-US" dirty="0"/>
              <a:t>Tested a number of cathode electrodes, and two gun designs</a:t>
            </a:r>
          </a:p>
          <a:p>
            <a:pPr lvl="1"/>
            <a:r>
              <a:rPr lang="en-US" dirty="0"/>
              <a:t>Modified Wien filter to operate at +/-20kV per plate, for 200 </a:t>
            </a:r>
            <a:r>
              <a:rPr lang="en-US" dirty="0" err="1"/>
              <a:t>keV</a:t>
            </a:r>
            <a:r>
              <a:rPr lang="en-US" dirty="0"/>
              <a:t> beam</a:t>
            </a:r>
          </a:p>
          <a:p>
            <a:pPr lvl="1"/>
            <a:r>
              <a:rPr lang="en-US" dirty="0"/>
              <a:t>Assisted visiting scholar Max Herbert, testing LiCsNF3:GaAs, does lithium prolong operating lifetime?</a:t>
            </a:r>
          </a:p>
          <a:p>
            <a:pPr lvl="1"/>
            <a:r>
              <a:rPr lang="en-US" dirty="0"/>
              <a:t>Installed the non-invasive resonant </a:t>
            </a:r>
            <a:r>
              <a:rPr lang="en-US" dirty="0" err="1"/>
              <a:t>polarimeter</a:t>
            </a:r>
            <a:r>
              <a:rPr lang="en-US" dirty="0"/>
              <a:t> from </a:t>
            </a:r>
            <a:r>
              <a:rPr lang="en-US" dirty="0" err="1" smtClean="0"/>
              <a:t>sbir</a:t>
            </a:r>
            <a:r>
              <a:rPr lang="en-US" dirty="0" smtClean="0"/>
              <a:t>-partner Electrodynamic</a:t>
            </a:r>
            <a:r>
              <a:rPr lang="en-US" dirty="0"/>
              <a:t>, </a:t>
            </a:r>
            <a:r>
              <a:rPr lang="en-US" dirty="0" smtClean="0"/>
              <a:t>beam tests </a:t>
            </a:r>
            <a:r>
              <a:rPr lang="en-US" dirty="0"/>
              <a:t>soon</a:t>
            </a:r>
          </a:p>
          <a:p>
            <a:r>
              <a:rPr lang="en-US" sz="2400" dirty="0"/>
              <a:t>When booster leaves UITF for CEBAF May 2020, we will install </a:t>
            </a:r>
            <a:r>
              <a:rPr lang="en-US" sz="2400" dirty="0" smtClean="0"/>
              <a:t>a </a:t>
            </a:r>
            <a:r>
              <a:rPr lang="en-US" sz="2400" dirty="0"/>
              <a:t>traditional ¼ CM, and then we need 350 kV </a:t>
            </a:r>
            <a:r>
              <a:rPr lang="en-US" sz="2400" dirty="0" err="1"/>
              <a:t>photogun</a:t>
            </a:r>
            <a:r>
              <a:rPr lang="en-US" sz="2400" dirty="0"/>
              <a:t> (this is an R&amp;D project for us)</a:t>
            </a:r>
          </a:p>
          <a:p>
            <a:r>
              <a:rPr lang="en-US" sz="2400" dirty="0"/>
              <a:t>Held Workshop on Uses of UITF</a:t>
            </a:r>
          </a:p>
          <a:p>
            <a:r>
              <a:rPr lang="en-US" sz="2400" dirty="0"/>
              <a:t>Nb</a:t>
            </a:r>
            <a:r>
              <a:rPr lang="en-US" sz="2400" baseline="-25000" dirty="0"/>
              <a:t>3</a:t>
            </a:r>
            <a:r>
              <a:rPr lang="en-US" sz="2400" dirty="0"/>
              <a:t>Sn coated </a:t>
            </a:r>
            <a:r>
              <a:rPr lang="en-US" sz="2400" dirty="0" smtClean="0"/>
              <a:t>cavities inside ¼ </a:t>
            </a:r>
            <a:r>
              <a:rPr lang="en-US" sz="2400" dirty="0"/>
              <a:t>CM, waste water treatment, fast </a:t>
            </a:r>
            <a:r>
              <a:rPr lang="en-US" sz="2400" dirty="0" smtClean="0"/>
              <a:t>kicking</a:t>
            </a:r>
            <a:r>
              <a:rPr lang="en-US" sz="2400" dirty="0"/>
              <a:t>, bubble chamber astrophysics experiment, </a:t>
            </a:r>
            <a:r>
              <a:rPr lang="en-US" sz="2400" dirty="0" err="1"/>
              <a:t>PEPPo</a:t>
            </a:r>
            <a:r>
              <a:rPr lang="en-US" sz="2400" dirty="0"/>
              <a:t>….all these </a:t>
            </a:r>
            <a:r>
              <a:rPr lang="en-US" sz="2400" dirty="0" smtClean="0"/>
              <a:t>topics represent </a:t>
            </a:r>
            <a:r>
              <a:rPr lang="en-US" sz="2400" dirty="0"/>
              <a:t>potential R&amp;D for </a:t>
            </a:r>
            <a:r>
              <a:rPr lang="en-US" sz="2400" dirty="0" smtClean="0"/>
              <a:t>UITF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November 19,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HDIce</a:t>
            </a:r>
            <a:r>
              <a:rPr lang="en-US" dirty="0"/>
              <a:t> ERR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538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UITF – Summary </a:t>
            </a:r>
            <a:r>
              <a:rPr lang="en-US" dirty="0" smtClean="0"/>
              <a:t>(~ slide </a:t>
            </a:r>
            <a:r>
              <a:rPr lang="en-US" dirty="0"/>
              <a:t>presented at JLAAC and P&amp;C Meeting)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Future challenges: </a:t>
            </a:r>
          </a:p>
          <a:p>
            <a:pPr marL="798513" lvl="1" indent="-341313"/>
            <a:r>
              <a:rPr lang="en-US" sz="2200" dirty="0" smtClean="0"/>
              <a:t>The Gun and Injector Groups (nominally, the people we originally imagined operating UITF) need to focus on the CEBAF injector upgrade, scheduled to start May 2020, ~ five months from now</a:t>
            </a:r>
          </a:p>
          <a:p>
            <a:pPr marL="798513" lvl="1" indent="-341313"/>
            <a:r>
              <a:rPr lang="en-US" sz="2200" dirty="0" smtClean="0"/>
              <a:t>After </a:t>
            </a:r>
            <a:r>
              <a:rPr lang="en-US" sz="2200" dirty="0"/>
              <a:t>Booster commissioning, </a:t>
            </a:r>
            <a:r>
              <a:rPr lang="en-US" sz="2200" dirty="0" err="1"/>
              <a:t>HDice</a:t>
            </a:r>
            <a:r>
              <a:rPr lang="en-US" sz="2200" dirty="0"/>
              <a:t> needs a minimum of three (preferably four) two-week run periods BEFORE the Booster is removed in May of </a:t>
            </a:r>
            <a:r>
              <a:rPr lang="en-US" sz="2200" dirty="0" smtClean="0"/>
              <a:t>2020</a:t>
            </a:r>
          </a:p>
          <a:p>
            <a:pPr marL="798513" lvl="1" indent="-341313"/>
            <a:r>
              <a:rPr lang="en-US" sz="2200" dirty="0" smtClean="0"/>
              <a:t>Formality of DOE requirements….suggests fulltime Facility Manager and Operations staffing required</a:t>
            </a:r>
          </a:p>
          <a:p>
            <a:pPr marL="798513" lvl="1" indent="-341313"/>
            <a:r>
              <a:rPr lang="en-US" sz="2200" dirty="0" smtClean="0"/>
              <a:t>Liquid helium: the CTF refrigerator at building 58 cannot provide sufficient </a:t>
            </a:r>
            <a:r>
              <a:rPr lang="en-US" sz="2200" dirty="0" err="1" smtClean="0"/>
              <a:t>LHe</a:t>
            </a:r>
            <a:r>
              <a:rPr lang="en-US" sz="2200" dirty="0" smtClean="0"/>
              <a:t> to operate Vertical Test Area, </a:t>
            </a:r>
            <a:r>
              <a:rPr lang="en-US" sz="2200" dirty="0" err="1" smtClean="0"/>
              <a:t>Cryomodule</a:t>
            </a:r>
            <a:r>
              <a:rPr lang="en-US" sz="2200" dirty="0" smtClean="0"/>
              <a:t> Test Facility and UITF simultaneously </a:t>
            </a:r>
            <a:endParaRPr lang="en-US" sz="2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November 19,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HDIce</a:t>
            </a:r>
            <a:r>
              <a:rPr lang="en-US" dirty="0"/>
              <a:t> ERR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1023471" y="122516"/>
            <a:ext cx="1023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 Q.6, Q.7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67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would be a good outcome of this ERR (Poelker opinion)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200" dirty="0" smtClean="0"/>
              <a:t>Recommendation for Operations to become more involved, especially in terms of admin tasks and beam delivery to support 24/7 operations</a:t>
            </a:r>
          </a:p>
          <a:p>
            <a:r>
              <a:rPr lang="en-US" dirty="0" smtClean="0"/>
              <a:t>More help from Physics to push the approval process along</a:t>
            </a:r>
          </a:p>
          <a:p>
            <a:r>
              <a:rPr lang="en-US" sz="2200" dirty="0" smtClean="0"/>
              <a:t>More help from Leadership, Accelerator, Engineering, Facilities and Physics to push for a CTF upgrade, to provide more </a:t>
            </a:r>
            <a:r>
              <a:rPr lang="en-US" sz="2200" dirty="0" err="1" smtClean="0"/>
              <a:t>LHe</a:t>
            </a:r>
            <a:r>
              <a:rPr lang="en-US" sz="2200" dirty="0" smtClean="0"/>
              <a:t> </a:t>
            </a:r>
            <a:r>
              <a:rPr lang="en-US" sz="2200" dirty="0" err="1" smtClean="0"/>
              <a:t>capactiy</a:t>
            </a:r>
            <a:endParaRPr lang="en-US" sz="2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November 19,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HDIce</a:t>
            </a:r>
            <a:r>
              <a:rPr lang="en-US" dirty="0"/>
              <a:t> ERR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6838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 smtClean="0"/>
              <a:t>Back Up Slides</a:t>
            </a:r>
            <a:endParaRPr lang="en-US" sz="5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November 19,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HDIce</a:t>
            </a:r>
            <a:r>
              <a:rPr lang="en-US" dirty="0"/>
              <a:t> ERR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792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Uses of UITF: workshop on </a:t>
            </a:r>
            <a:r>
              <a:rPr lang="en-US" dirty="0"/>
              <a:t>December 12, </a:t>
            </a:r>
            <a:r>
              <a:rPr lang="en-US" dirty="0" smtClean="0"/>
              <a:t>2018</a:t>
            </a: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/>
          </p:nvPr>
        </p:nvGraphicFramePr>
        <p:xfrm>
          <a:off x="600075" y="827387"/>
          <a:ext cx="10943710" cy="54366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71700">
                  <a:extLst>
                    <a:ext uri="{9D8B030D-6E8A-4147-A177-3AD203B41FA5}">
                      <a16:colId xmlns:a16="http://schemas.microsoft.com/office/drawing/2014/main" val="224294260"/>
                    </a:ext>
                  </a:extLst>
                </a:gridCol>
                <a:gridCol w="2187699">
                  <a:extLst>
                    <a:ext uri="{9D8B030D-6E8A-4147-A177-3AD203B41FA5}">
                      <a16:colId xmlns:a16="http://schemas.microsoft.com/office/drawing/2014/main" val="430961387"/>
                    </a:ext>
                  </a:extLst>
                </a:gridCol>
                <a:gridCol w="1772160">
                  <a:extLst>
                    <a:ext uri="{9D8B030D-6E8A-4147-A177-3AD203B41FA5}">
                      <a16:colId xmlns:a16="http://schemas.microsoft.com/office/drawing/2014/main" val="3578632092"/>
                    </a:ext>
                  </a:extLst>
                </a:gridCol>
                <a:gridCol w="1772160">
                  <a:extLst>
                    <a:ext uri="{9D8B030D-6E8A-4147-A177-3AD203B41FA5}">
                      <a16:colId xmlns:a16="http://schemas.microsoft.com/office/drawing/2014/main" val="318879811"/>
                    </a:ext>
                  </a:extLst>
                </a:gridCol>
                <a:gridCol w="2154067">
                  <a:extLst>
                    <a:ext uri="{9D8B030D-6E8A-4147-A177-3AD203B41FA5}">
                      <a16:colId xmlns:a16="http://schemas.microsoft.com/office/drawing/2014/main" val="4068538791"/>
                    </a:ext>
                  </a:extLst>
                </a:gridCol>
                <a:gridCol w="885924">
                  <a:extLst>
                    <a:ext uri="{9D8B030D-6E8A-4147-A177-3AD203B41FA5}">
                      <a16:colId xmlns:a16="http://schemas.microsoft.com/office/drawing/2014/main" val="4103368961"/>
                    </a:ext>
                  </a:extLst>
                </a:gridCol>
              </a:tblGrid>
              <a:tr h="221208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Application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  <a:latin typeface="+mn-lt"/>
                        </a:rPr>
                        <a:t>Beam Energy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Beam Current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  <a:latin typeface="+mn-lt"/>
                        </a:rPr>
                        <a:t>Experiment Duration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Notes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Presenter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6912616"/>
                  </a:ext>
                </a:extLst>
              </a:tr>
              <a:tr h="38628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Commission QCM for CEBAF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  <a:latin typeface="+mn-lt"/>
                        </a:rPr>
                        <a:t>6 MeV, but prefer up to 10 MeV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  <a:latin typeface="+mn-lt"/>
                        </a:rPr>
                        <a:t>up to 100 uA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  <a:latin typeface="+mn-lt"/>
                        </a:rPr>
                        <a:t>three or four 1-week long tests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  <a:latin typeface="+mn-lt"/>
                        </a:rPr>
                        <a:t>tests complete before long shutdown of 2020, when QCM to be installed at CEBAF 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  <a:latin typeface="+mn-lt"/>
                        </a:rPr>
                        <a:t>R. Kazimi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9002887"/>
                  </a:ext>
                </a:extLst>
              </a:tr>
              <a:tr h="38628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Commission </a:t>
                      </a:r>
                      <a:r>
                        <a:rPr lang="en-US" sz="1300" u="none" strike="noStrike" dirty="0" err="1">
                          <a:effectLst/>
                          <a:latin typeface="+mn-lt"/>
                        </a:rPr>
                        <a:t>HDIce</a:t>
                      </a:r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 for CEBAF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~ 8 MeV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up to 100 </a:t>
                      </a:r>
                      <a:r>
                        <a:rPr lang="en-US" sz="1300" u="none" strike="noStrike" dirty="0" err="1">
                          <a:effectLst/>
                          <a:latin typeface="+mn-lt"/>
                        </a:rPr>
                        <a:t>nA</a:t>
                      </a:r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 for tuning, 0.25 to 5 </a:t>
                      </a:r>
                      <a:r>
                        <a:rPr lang="en-US" sz="1300" u="none" strike="noStrike" dirty="0" err="1">
                          <a:effectLst/>
                          <a:latin typeface="+mn-lt"/>
                        </a:rPr>
                        <a:t>nA</a:t>
                      </a:r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 for production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four or five run periods, </a:t>
                      </a:r>
                      <a:r>
                        <a:rPr lang="en-US" sz="1300" u="none" strike="noStrike" dirty="0" smtClean="0">
                          <a:effectLst/>
                          <a:latin typeface="+mn-lt"/>
                        </a:rPr>
                        <a:t>two-weeks </a:t>
                      </a:r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long each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  <a:latin typeface="+mn-lt"/>
                        </a:rPr>
                        <a:t>target provides transverse polarization required for 3 A-rated Hall B experiments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A. </a:t>
                      </a:r>
                      <a:r>
                        <a:rPr lang="en-US" sz="1300" u="none" strike="noStrike" dirty="0" err="1">
                          <a:effectLst/>
                          <a:latin typeface="+mn-lt"/>
                        </a:rPr>
                        <a:t>Sandorfi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123977"/>
                  </a:ext>
                </a:extLst>
              </a:tr>
              <a:tr h="38628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  <a:latin typeface="+mn-lt"/>
                        </a:rPr>
                        <a:t>Manufacturing polarized targets for CEBAF via DNP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10 to 18 MeV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1 to 10 </a:t>
                      </a:r>
                      <a:r>
                        <a:rPr lang="en-US" sz="1300" u="none" strike="noStrike" dirty="0" err="1">
                          <a:effectLst/>
                          <a:latin typeface="+mn-lt"/>
                        </a:rPr>
                        <a:t>uA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hours, days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likely some R&amp;D to determine optimum polarizing conditions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C. Keith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7000047"/>
                  </a:ext>
                </a:extLst>
              </a:tr>
              <a:tr h="38628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Bubble Chamber astrophysics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  <a:latin typeface="+mn-lt"/>
                        </a:rPr>
                        <a:t>4 - 10 MeV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  <a:latin typeface="+mn-lt"/>
                        </a:rPr>
                        <a:t>0.01 to 100 uA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3 weeks, ~ 3 runs/year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UITF better location than CEBAF injector, when CEBAF shutdowns are short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R. Suleiman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0954849"/>
                  </a:ext>
                </a:extLst>
              </a:tr>
              <a:tr h="38628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MeV parity violation experiment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  <a:latin typeface="+mn-lt"/>
                        </a:rPr>
                        <a:t>10 MeV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  <a:latin typeface="+mn-lt"/>
                        </a:rPr>
                        <a:t>milliamps preferred, will reduce experiment duration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months to years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requires polarized electron beam, transmission geometry offers advantages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R. </a:t>
                      </a:r>
                      <a:r>
                        <a:rPr lang="en-US" sz="1300" u="none" strike="noStrike" dirty="0" err="1">
                          <a:effectLst/>
                          <a:latin typeface="+mn-lt"/>
                        </a:rPr>
                        <a:t>Carlini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7078575"/>
                  </a:ext>
                </a:extLst>
              </a:tr>
              <a:tr h="38628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Testing Nb</a:t>
                      </a:r>
                      <a:r>
                        <a:rPr lang="en-US" sz="1300" u="none" strike="noStrike" baseline="-25000" dirty="0">
                          <a:effectLst/>
                          <a:latin typeface="+mn-lt"/>
                        </a:rPr>
                        <a:t>3</a:t>
                      </a:r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Sn-coated cavities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rgbClr val="E8E7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determining the beam energy of test cavity is point of test 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rgbClr val="E8E7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up to 100 </a:t>
                      </a:r>
                      <a:r>
                        <a:rPr lang="en-US" sz="1300" u="none" strike="noStrike" dirty="0" err="1">
                          <a:effectLst/>
                          <a:latin typeface="+mn-lt"/>
                        </a:rPr>
                        <a:t>uA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rgbClr val="E8E7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as many tests as possible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rgbClr val="E8E7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  <a:latin typeface="+mn-lt"/>
                        </a:rPr>
                        <a:t>Nb3Sn cavities require only 4K Helium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rgbClr val="E8E7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  <a:latin typeface="+mn-lt"/>
                        </a:rPr>
                        <a:t>G. Eremeev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rgbClr val="E8E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122291"/>
                  </a:ext>
                </a:extLst>
              </a:tr>
              <a:tr h="38628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Wastewater treatment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rgbClr val="E8E7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2- 10 MeV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rgbClr val="E8E7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100 </a:t>
                      </a:r>
                      <a:r>
                        <a:rPr lang="en-US" sz="1300" u="none" strike="noStrike" dirty="0" err="1">
                          <a:effectLst/>
                          <a:latin typeface="+mn-lt"/>
                        </a:rPr>
                        <a:t>uA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rgbClr val="E8E7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imagine week-long test durations over three years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rgbClr val="E8E7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together with local partners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rgbClr val="E8E7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G. </a:t>
                      </a:r>
                      <a:r>
                        <a:rPr lang="en-US" sz="1300" u="none" strike="noStrike" dirty="0" err="1">
                          <a:effectLst/>
                          <a:latin typeface="+mn-lt"/>
                        </a:rPr>
                        <a:t>Ciovati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rgbClr val="E8E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6010858"/>
                  </a:ext>
                </a:extLst>
              </a:tr>
              <a:tr h="38628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Polarized positron source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rgbClr val="E2FA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  <a:latin typeface="+mn-lt"/>
                        </a:rPr>
                        <a:t>5 - 10 MeV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rgbClr val="E2FA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  <a:latin typeface="+mn-lt"/>
                        </a:rPr>
                        <a:t>up to 100 uA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rgbClr val="E2FA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  <a:latin typeface="+mn-lt"/>
                        </a:rPr>
                        <a:t>staged tests, likely many required, 1-week long duration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rgbClr val="E2FA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  <a:latin typeface="+mn-lt"/>
                        </a:rPr>
                        <a:t>requires polarized electron beam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rgbClr val="E2FA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  <a:latin typeface="+mn-lt"/>
                        </a:rPr>
                        <a:t>J. Grames 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rgbClr val="E2FA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0014016"/>
                  </a:ext>
                </a:extLst>
              </a:tr>
              <a:tr h="38628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EIC: fast kicker tests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rgbClr val="E2FA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5 - 10 MeV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rgbClr val="E2FA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up to 100 </a:t>
                      </a:r>
                      <a:r>
                        <a:rPr lang="en-US" sz="1300" u="none" strike="noStrike" dirty="0" err="1">
                          <a:effectLst/>
                          <a:latin typeface="+mn-lt"/>
                        </a:rPr>
                        <a:t>uA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rgbClr val="E2FA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  <a:latin typeface="+mn-lt"/>
                        </a:rPr>
                        <a:t>two 1-week long tests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rgbClr val="E2FA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  <a:latin typeface="+mn-lt"/>
                        </a:rPr>
                        <a:t>together with sbir-partner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rgbClr val="E2FA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  <a:latin typeface="+mn-lt"/>
                        </a:rPr>
                        <a:t>H. Wang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rgbClr val="E2FA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8615873"/>
                  </a:ext>
                </a:extLst>
              </a:tr>
              <a:tr h="38628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EIC: testing high bunch charge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rgbClr val="E2FA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5 - 10 MeV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rgbClr val="E2FA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  <a:latin typeface="+mn-lt"/>
                        </a:rPr>
                        <a:t>up to 100 uA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rgbClr val="E2FA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two 1-week long tests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rgbClr val="E2FA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requires polarized electron beam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rgbClr val="E2FA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J. </a:t>
                      </a:r>
                      <a:r>
                        <a:rPr lang="en-US" sz="1300" u="none" strike="noStrike" dirty="0" err="1">
                          <a:effectLst/>
                          <a:latin typeface="+mn-lt"/>
                        </a:rPr>
                        <a:t>Grames</a:t>
                      </a:r>
                      <a:r>
                        <a:rPr lang="en-US" sz="1300" u="none" strike="noStrike" dirty="0">
                          <a:effectLst/>
                          <a:latin typeface="+mn-lt"/>
                        </a:rPr>
                        <a:t> and J. </a:t>
                      </a:r>
                      <a:r>
                        <a:rPr lang="en-US" sz="1300" u="none" strike="noStrike" dirty="0" err="1">
                          <a:effectLst/>
                          <a:latin typeface="+mn-lt"/>
                        </a:rPr>
                        <a:t>Guo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254" marR="8254" marT="8254" marB="0" anchor="ctr">
                    <a:solidFill>
                      <a:srgbClr val="E2FA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2041586"/>
                  </a:ext>
                </a:extLst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November 19,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2019 JLAAC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335297" y="6363407"/>
            <a:ext cx="7439025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https://wiki.jlab.org/ciswiki/index.php/UITF_Meeting_-_December_12,_2018</a:t>
            </a:r>
          </a:p>
        </p:txBody>
      </p:sp>
    </p:spTree>
    <p:extLst>
      <p:ext uri="{BB962C8B-B14F-4D97-AF65-F5344CB8AC3E}">
        <p14:creationId xmlns:p14="http://schemas.microsoft.com/office/powerpoint/2010/main" val="363273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024" y="240539"/>
            <a:ext cx="11559706" cy="487490"/>
          </a:xfrm>
        </p:spPr>
        <p:txBody>
          <a:bodyPr>
            <a:normAutofit/>
          </a:bodyPr>
          <a:lstStyle/>
          <a:p>
            <a:r>
              <a:rPr lang="en-US" dirty="0" err="1" smtClean="0"/>
              <a:t>keV</a:t>
            </a:r>
            <a:r>
              <a:rPr lang="en-US" dirty="0" smtClean="0"/>
              <a:t> beamline commissioned*, RF applied to cold “Booster”, no MeV beam yet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6" name="Picture 2" descr="C:\Users\poelker\AppData\Local\Temp\Screenshot - 7_16_2018 , 1_16_43 P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7" y="836991"/>
            <a:ext cx="12136930" cy="356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4954"/>
          <a:stretch/>
        </p:blipFill>
        <p:spPr>
          <a:xfrm>
            <a:off x="262423" y="3863948"/>
            <a:ext cx="7857465" cy="2363897"/>
          </a:xfrm>
          <a:prstGeom prst="rect">
            <a:avLst/>
          </a:prstGeom>
        </p:spPr>
      </p:pic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/>
              <a:t>UITF </a:t>
            </a:r>
            <a:r>
              <a:rPr lang="en-US" dirty="0" smtClean="0"/>
              <a:t>Accelerator Readiness Review</a:t>
            </a:r>
            <a:endParaRPr lang="en-US" dirty="0"/>
          </a:p>
        </p:txBody>
      </p:sp>
      <p:sp>
        <p:nvSpPr>
          <p:cNvPr id="3" name="Right Brace 2"/>
          <p:cNvSpPr/>
          <p:nvPr/>
        </p:nvSpPr>
        <p:spPr>
          <a:xfrm rot="5400000">
            <a:off x="2116787" y="2096559"/>
            <a:ext cx="740421" cy="2794355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884766" y="4807892"/>
            <a:ext cx="30800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863" indent="-169863"/>
            <a:r>
              <a:rPr lang="en-US" dirty="0" smtClean="0"/>
              <a:t>* we are presently restoring operation of the </a:t>
            </a:r>
            <a:r>
              <a:rPr lang="en-US" dirty="0" err="1" smtClean="0"/>
              <a:t>photogun</a:t>
            </a:r>
            <a:r>
              <a:rPr lang="en-US" dirty="0" smtClean="0"/>
              <a:t>, cathode electrode was moved to CEBAF during SAD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357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262" y="224634"/>
            <a:ext cx="11285837" cy="487490"/>
          </a:xfrm>
        </p:spPr>
        <p:txBody>
          <a:bodyPr>
            <a:normAutofit/>
          </a:bodyPr>
          <a:lstStyle/>
          <a:p>
            <a:r>
              <a:rPr lang="en-US" dirty="0" smtClean="0"/>
              <a:t>MeV beam….the accelerator	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487968" y="1505721"/>
            <a:ext cx="11417819" cy="4961615"/>
            <a:chOff x="551579" y="1598212"/>
            <a:chExt cx="11417819" cy="496161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t="2849" b="71191"/>
            <a:stretch/>
          </p:blipFill>
          <p:spPr>
            <a:xfrm>
              <a:off x="551579" y="1598212"/>
              <a:ext cx="11417819" cy="165387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975" t="55125" r="-975" b="-2552"/>
            <a:stretch/>
          </p:blipFill>
          <p:spPr>
            <a:xfrm>
              <a:off x="551579" y="3538331"/>
              <a:ext cx="11417819" cy="3021496"/>
            </a:xfrm>
            <a:prstGeom prst="rect">
              <a:avLst/>
            </a:prstGeom>
          </p:spPr>
        </p:pic>
      </p:grp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/>
              <a:t>UITF </a:t>
            </a:r>
            <a:r>
              <a:rPr lang="en-US" dirty="0" smtClean="0"/>
              <a:t>Accelerator Readiness Review</a:t>
            </a:r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250854" y="1391830"/>
            <a:ext cx="5955738" cy="1767763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4246971" y="3503851"/>
            <a:ext cx="7810558" cy="1052270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35106" y="1607303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Run 0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1258383" y="4129194"/>
            <a:ext cx="72327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Run 1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98614" y="813705"/>
            <a:ext cx="9088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Design, construction, </a:t>
            </a:r>
            <a:r>
              <a:rPr lang="en-US" dirty="0" err="1" smtClean="0"/>
              <a:t>songsheets</a:t>
            </a:r>
            <a:r>
              <a:rPr lang="en-US" dirty="0" smtClean="0"/>
              <a:t>, software, everything is cabled up waiting for hot check out….</a:t>
            </a: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663388" y="1607303"/>
            <a:ext cx="794993" cy="369332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11213558" y="4141604"/>
            <a:ext cx="794993" cy="369332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301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UITF Accelerator Readiness Review - Status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42900" y="221218"/>
            <a:ext cx="6612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“Standard” tools available at UITF, just like at CEBAF</a:t>
            </a:r>
            <a:endParaRPr lang="en-US" sz="24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Low duty factor modes of operation: Viewer Limited and Tune Mode</a:t>
            </a:r>
          </a:p>
          <a:p>
            <a:r>
              <a:rPr lang="en-US" dirty="0" smtClean="0"/>
              <a:t>Viewers, BPMs, harps, current monitoring</a:t>
            </a:r>
          </a:p>
          <a:p>
            <a:r>
              <a:rPr lang="en-US" dirty="0" smtClean="0"/>
              <a:t>Spectrometers, Yao cavity, and Brock </a:t>
            </a:r>
            <a:r>
              <a:rPr lang="en-US" dirty="0" err="1" smtClean="0"/>
              <a:t>bunchlength</a:t>
            </a:r>
            <a:r>
              <a:rPr lang="en-US" dirty="0" smtClean="0"/>
              <a:t> monitor</a:t>
            </a:r>
          </a:p>
          <a:p>
            <a:r>
              <a:rPr lang="en-US" dirty="0" smtClean="0"/>
              <a:t>Ditherer to center beam in solenoids and quads</a:t>
            </a:r>
          </a:p>
          <a:p>
            <a:r>
              <a:rPr lang="en-US" dirty="0" smtClean="0"/>
              <a:t>Elegant to predict device settings</a:t>
            </a:r>
          </a:p>
          <a:p>
            <a:r>
              <a:rPr lang="en-US" dirty="0" smtClean="0"/>
              <a:t>Archiver, save/restore, twiddle save</a:t>
            </a:r>
          </a:p>
          <a:p>
            <a:r>
              <a:rPr lang="en-US" dirty="0" smtClean="0"/>
              <a:t>Frame grabber, viewer image </a:t>
            </a:r>
            <a:r>
              <a:rPr lang="en-US" dirty="0"/>
              <a:t>fitting </a:t>
            </a:r>
            <a:r>
              <a:rPr lang="en-US" dirty="0" smtClean="0"/>
              <a:t>tool, </a:t>
            </a:r>
            <a:r>
              <a:rPr lang="en-US" dirty="0" err="1" smtClean="0"/>
              <a:t>StepNGraph</a:t>
            </a:r>
            <a:r>
              <a:rPr lang="en-US" dirty="0" smtClean="0"/>
              <a:t> </a:t>
            </a:r>
          </a:p>
          <a:p>
            <a:r>
              <a:rPr lang="en-US" dirty="0" smtClean="0"/>
              <a:t>Machine protection (FSD), chime</a:t>
            </a:r>
          </a:p>
          <a:p>
            <a:r>
              <a:rPr lang="en-US" dirty="0" smtClean="0"/>
              <a:t>…</a:t>
            </a:r>
          </a:p>
          <a:p>
            <a:r>
              <a:rPr lang="en-US" dirty="0" smtClean="0"/>
              <a:t>The elevated beamline is “normal”, no anticipated problems putting beam on the viewer and Faraday Cup upstream of the IBC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5483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Unique aspect of </a:t>
            </a:r>
            <a:r>
              <a:rPr lang="en-US" dirty="0" err="1" smtClean="0"/>
              <a:t>HDIce</a:t>
            </a:r>
            <a:r>
              <a:rPr lang="en-US" dirty="0" smtClean="0"/>
              <a:t> testing:  low current CW, ~ 1 </a:t>
            </a:r>
            <a:r>
              <a:rPr lang="en-US" dirty="0" err="1" smtClean="0"/>
              <a:t>nA</a:t>
            </a: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</a:t>
            </a:r>
            <a:r>
              <a:rPr lang="en-US" dirty="0" smtClean="0"/>
              <a:t>fter </a:t>
            </a:r>
            <a:r>
              <a:rPr lang="en-US" dirty="0"/>
              <a:t>threading normal </a:t>
            </a:r>
            <a:r>
              <a:rPr lang="en-US" dirty="0" smtClean="0"/>
              <a:t>viewer-limited and tune-mode </a:t>
            </a:r>
            <a:r>
              <a:rPr lang="en-US" dirty="0"/>
              <a:t>beam </a:t>
            </a:r>
            <a:r>
              <a:rPr lang="en-US" dirty="0" smtClean="0"/>
              <a:t>(100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ave</a:t>
            </a:r>
            <a:r>
              <a:rPr lang="en-US" dirty="0" smtClean="0"/>
              <a:t> current) to </a:t>
            </a:r>
            <a:r>
              <a:rPr lang="en-US" dirty="0"/>
              <a:t>last </a:t>
            </a:r>
            <a:r>
              <a:rPr lang="en-US" dirty="0" smtClean="0"/>
              <a:t>viewer, </a:t>
            </a:r>
            <a:r>
              <a:rPr lang="en-US" dirty="0"/>
              <a:t>we will:</a:t>
            </a:r>
          </a:p>
          <a:p>
            <a:r>
              <a:rPr lang="en-US" dirty="0"/>
              <a:t>insert the chopper slit to obtain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smtClean="0"/>
              <a:t>CW beam </a:t>
            </a:r>
            <a:r>
              <a:rPr lang="en-US" dirty="0"/>
              <a:t>at Faraday cup in front of </a:t>
            </a:r>
            <a:r>
              <a:rPr lang="en-US" dirty="0" smtClean="0"/>
              <a:t>IBC</a:t>
            </a:r>
            <a:r>
              <a:rPr lang="en-US" dirty="0"/>
              <a:t>. </a:t>
            </a:r>
            <a:r>
              <a:rPr lang="en-US" dirty="0" smtClean="0"/>
              <a:t>Chopper </a:t>
            </a:r>
            <a:r>
              <a:rPr lang="en-US" dirty="0"/>
              <a:t>slit current (i.e., beam that is dumped) serves as good gun current </a:t>
            </a:r>
            <a:r>
              <a:rPr lang="en-US" dirty="0" smtClean="0"/>
              <a:t>monitor</a:t>
            </a:r>
            <a:endParaRPr lang="en-US" dirty="0"/>
          </a:p>
          <a:p>
            <a:r>
              <a:rPr lang="en-US" dirty="0" smtClean="0"/>
              <a:t>use </a:t>
            </a:r>
            <a:r>
              <a:rPr lang="en-US" dirty="0"/>
              <a:t>viewers in CW mode as current monitors, one viewer in front, </a:t>
            </a:r>
            <a:r>
              <a:rPr lang="en-US" dirty="0" smtClean="0"/>
              <a:t>two dump viewers </a:t>
            </a:r>
            <a:r>
              <a:rPr lang="en-US" dirty="0"/>
              <a:t>behind IBC.  Viewer image intensity </a:t>
            </a:r>
            <a:r>
              <a:rPr lang="en-US" dirty="0" smtClean="0"/>
              <a:t>cross-calibrated </a:t>
            </a:r>
            <a:r>
              <a:rPr lang="en-US" dirty="0"/>
              <a:t>against </a:t>
            </a:r>
            <a:r>
              <a:rPr lang="en-US" dirty="0" smtClean="0"/>
              <a:t>Faraday cup. Downstream viewer provides real-time current and position monitoring</a:t>
            </a:r>
            <a:endParaRPr lang="en-US" dirty="0"/>
          </a:p>
          <a:p>
            <a:r>
              <a:rPr lang="en-US" dirty="0"/>
              <a:t>apertures with proper holes prevent dumping beam on cell walls</a:t>
            </a:r>
          </a:p>
          <a:p>
            <a:r>
              <a:rPr lang="en-US" dirty="0"/>
              <a:t>if there's </a:t>
            </a:r>
            <a:r>
              <a:rPr lang="en-US" dirty="0" smtClean="0"/>
              <a:t>an earth’s-field bucking magnet between </a:t>
            </a:r>
            <a:r>
              <a:rPr lang="en-US" dirty="0"/>
              <a:t>apertures, it will be interlocked </a:t>
            </a:r>
            <a:endParaRPr lang="en-US" dirty="0" smtClean="0"/>
          </a:p>
          <a:p>
            <a:r>
              <a:rPr lang="en-US" dirty="0" smtClean="0"/>
              <a:t>radiation monitors at apertures </a:t>
            </a:r>
            <a:r>
              <a:rPr lang="en-US" dirty="0"/>
              <a:t>in front of </a:t>
            </a:r>
            <a:r>
              <a:rPr lang="en-US" dirty="0" smtClean="0"/>
              <a:t>IBC, and </a:t>
            </a:r>
            <a:r>
              <a:rPr lang="en-US" dirty="0"/>
              <a:t>behind IBC.  Beam trips OFF </a:t>
            </a:r>
            <a:r>
              <a:rPr lang="en-US" dirty="0" smtClean="0"/>
              <a:t>when radiation </a:t>
            </a:r>
            <a:r>
              <a:rPr lang="en-US" dirty="0"/>
              <a:t>levels exceed nominal good readings</a:t>
            </a:r>
          </a:p>
          <a:p>
            <a:r>
              <a:rPr lang="en-US" dirty="0" err="1" smtClean="0"/>
              <a:t>Rogowski</a:t>
            </a:r>
            <a:r>
              <a:rPr lang="en-US" dirty="0" smtClean="0"/>
              <a:t> </a:t>
            </a:r>
            <a:r>
              <a:rPr lang="en-US" dirty="0"/>
              <a:t>coil (we hope) </a:t>
            </a:r>
            <a:r>
              <a:rPr lang="en-US" dirty="0" smtClean="0"/>
              <a:t>provides real-time </a:t>
            </a:r>
            <a:r>
              <a:rPr lang="en-US" dirty="0"/>
              <a:t>beam position and </a:t>
            </a:r>
            <a:r>
              <a:rPr lang="en-US" dirty="0" smtClean="0"/>
              <a:t>current monitoring at </a:t>
            </a:r>
            <a:r>
              <a:rPr lang="en-US" dirty="0" err="1" smtClean="0"/>
              <a:t>nA</a:t>
            </a:r>
            <a:r>
              <a:rPr lang="en-US" dirty="0" smtClean="0"/>
              <a:t> current, </a:t>
            </a:r>
            <a:r>
              <a:rPr lang="en-US" dirty="0"/>
              <a:t>it will serve as go/no go indicator, with </a:t>
            </a:r>
            <a:r>
              <a:rPr lang="en-US" dirty="0" err="1"/>
              <a:t>fsd</a:t>
            </a:r>
            <a:r>
              <a:rPr lang="en-US" dirty="0"/>
              <a:t> </a:t>
            </a:r>
            <a:r>
              <a:rPr lang="en-US" dirty="0" smtClean="0"/>
              <a:t>interlock to </a:t>
            </a:r>
            <a:r>
              <a:rPr lang="en-US" dirty="0"/>
              <a:t>trip OFF </a:t>
            </a:r>
            <a:r>
              <a:rPr lang="en-US" dirty="0" smtClean="0"/>
              <a:t>beam</a:t>
            </a:r>
            <a:endParaRPr lang="en-US" dirty="0"/>
          </a:p>
          <a:p>
            <a:r>
              <a:rPr lang="en-US" dirty="0"/>
              <a:t>solenoid magnet will also be interlocked via </a:t>
            </a:r>
            <a:r>
              <a:rPr lang="en-US" dirty="0" err="1"/>
              <a:t>fsd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November 19,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HDIce</a:t>
            </a:r>
            <a:r>
              <a:rPr lang="en-US" dirty="0"/>
              <a:t> ERR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1415341" y="133070"/>
            <a:ext cx="574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Q. 5</a:t>
            </a:r>
            <a:endParaRPr lang="en-US" b="1" dirty="0">
              <a:solidFill>
                <a:srgbClr val="FF0000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34470" y="1753195"/>
            <a:ext cx="8296351" cy="4594554"/>
            <a:chOff x="134470" y="1753195"/>
            <a:chExt cx="8296351" cy="4594554"/>
          </a:xfrm>
        </p:grpSpPr>
        <p:sp>
          <p:nvSpPr>
            <p:cNvPr id="8" name="5-Point Star 7"/>
            <p:cNvSpPr/>
            <p:nvPr/>
          </p:nvSpPr>
          <p:spPr>
            <a:xfrm>
              <a:off x="134471" y="1753195"/>
              <a:ext cx="277421" cy="251012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5-Point Star 8"/>
            <p:cNvSpPr/>
            <p:nvPr/>
          </p:nvSpPr>
          <p:spPr>
            <a:xfrm>
              <a:off x="134471" y="3531396"/>
              <a:ext cx="277421" cy="251012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5-Point Star 9"/>
            <p:cNvSpPr/>
            <p:nvPr/>
          </p:nvSpPr>
          <p:spPr>
            <a:xfrm>
              <a:off x="134471" y="4382345"/>
              <a:ext cx="277421" cy="251012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5-Point Star 10"/>
            <p:cNvSpPr/>
            <p:nvPr/>
          </p:nvSpPr>
          <p:spPr>
            <a:xfrm>
              <a:off x="134470" y="5107788"/>
              <a:ext cx="277421" cy="251012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5-Point Star 12"/>
            <p:cNvSpPr/>
            <p:nvPr/>
          </p:nvSpPr>
          <p:spPr>
            <a:xfrm>
              <a:off x="8153400" y="6096737"/>
              <a:ext cx="277421" cy="251012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8430821" y="6037577"/>
            <a:ext cx="2777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Features that protect </a:t>
            </a:r>
            <a:r>
              <a:rPr lang="en-US" dirty="0" err="1" smtClean="0"/>
              <a:t>HDIce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39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Test the Booster before installing at CEBAF in 2020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November 19,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HDIce</a:t>
            </a:r>
            <a:r>
              <a:rPr lang="en-US" dirty="0"/>
              <a:t> ERR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3E54FA4-F03A-1041-82C3-79C7B37871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8281" b="1447"/>
          <a:stretch/>
        </p:blipFill>
        <p:spPr>
          <a:xfrm>
            <a:off x="315913" y="988484"/>
            <a:ext cx="11287125" cy="183277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042860A-71CD-1C48-BB3F-480B561ACBD5}"/>
              </a:ext>
            </a:extLst>
          </p:cNvPr>
          <p:cNvGrpSpPr/>
          <p:nvPr/>
        </p:nvGrpSpPr>
        <p:grpSpPr>
          <a:xfrm>
            <a:off x="7518381" y="2921284"/>
            <a:ext cx="4127572" cy="3499110"/>
            <a:chOff x="4965571" y="2873659"/>
            <a:chExt cx="4127572" cy="3499110"/>
          </a:xfrm>
        </p:grpSpPr>
        <p:pic>
          <p:nvPicPr>
            <p:cNvPr id="9" name="Picture 8" descr="C:\Users\jhenry\Desktop\print_screen\ScreenShot728.bmp">
              <a:extLst>
                <a:ext uri="{FF2B5EF4-FFF2-40B4-BE49-F238E27FC236}">
                  <a16:creationId xmlns:a16="http://schemas.microsoft.com/office/drawing/2014/main" id="{BC5A5B68-618A-DF4A-9295-F78BE4312C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5571" y="2873659"/>
              <a:ext cx="3967685" cy="19382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50A1486-6026-F747-AA54-F8A67F8FA7B4}"/>
                </a:ext>
              </a:extLst>
            </p:cNvPr>
            <p:cNvSpPr txBox="1"/>
            <p:nvPr/>
          </p:nvSpPr>
          <p:spPr>
            <a:xfrm>
              <a:off x="4965571" y="4895441"/>
              <a:ext cx="4127572" cy="1477328"/>
            </a:xfrm>
            <a:prstGeom prst="rect">
              <a:avLst/>
            </a:prstGeom>
            <a:solidFill>
              <a:schemeClr val="accent3">
                <a:lumMod val="85000"/>
              </a:schemeClr>
            </a:solidFill>
            <a:ln w="28575">
              <a:solidFill>
                <a:srgbClr val="0066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Our new </a:t>
              </a:r>
              <a:r>
                <a:rPr lang="en-US" dirty="0" smtClean="0"/>
                <a:t>“booster”:</a:t>
              </a:r>
              <a:endParaRPr lang="en-US" dirty="0"/>
            </a:p>
            <a:p>
              <a:pPr algn="ctr"/>
              <a:r>
                <a:rPr lang="en-US" dirty="0"/>
                <a:t>2 cell capture section + 7 cell cavity,</a:t>
              </a:r>
            </a:p>
            <a:p>
              <a:pPr algn="ctr"/>
              <a:r>
                <a:rPr lang="en-US" dirty="0"/>
                <a:t>should provide 10 MeV beam and introduce no x/y coupling, allow better matching, more adiabatic damping 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E226520-D580-C242-B2B2-1662B76BA67B}"/>
              </a:ext>
            </a:extLst>
          </p:cNvPr>
          <p:cNvSpPr txBox="1"/>
          <p:nvPr/>
        </p:nvSpPr>
        <p:spPr>
          <a:xfrm>
            <a:off x="31432" y="2894894"/>
            <a:ext cx="736599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q"/>
            </a:pPr>
            <a:r>
              <a:rPr lang="en-US" sz="2000" b="1" dirty="0"/>
              <a:t>Increase gun voltage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dirty="0"/>
              <a:t>and Wien filters for </a:t>
            </a:r>
            <a:r>
              <a:rPr lang="en-US" sz="2000" b="1" dirty="0"/>
              <a:t>200 kV operation </a:t>
            </a:r>
            <a:r>
              <a:rPr lang="en-US" sz="2000" dirty="0"/>
              <a:t>to suppress space-charge effects and improve parity quality beam</a:t>
            </a:r>
          </a:p>
          <a:p>
            <a:pPr marL="457200" indent="-457200">
              <a:buFont typeface="Wingdings" pitchFamily="2" charset="2"/>
              <a:buChar char="q"/>
            </a:pPr>
            <a:endParaRPr lang="en-US" sz="2000" dirty="0"/>
          </a:p>
          <a:p>
            <a:pPr marL="457200" indent="-457200">
              <a:buFont typeface="Wingdings" pitchFamily="2" charset="2"/>
              <a:buChar char="q"/>
            </a:pPr>
            <a:r>
              <a:rPr lang="en-US" sz="2000" b="1" dirty="0"/>
              <a:t>Locate Wien filters</a:t>
            </a:r>
            <a:r>
              <a:rPr lang="en-US" sz="2000" dirty="0"/>
              <a:t> (energy filters) upstream of pre-</a:t>
            </a:r>
            <a:r>
              <a:rPr lang="en-US" sz="2000" dirty="0" err="1"/>
              <a:t>buncher</a:t>
            </a:r>
            <a:r>
              <a:rPr lang="en-US" sz="2000" dirty="0"/>
              <a:t> cavity and install quadrupoles to better compensate astigmatism </a:t>
            </a:r>
          </a:p>
          <a:p>
            <a:pPr marL="457200" indent="-457200">
              <a:buFont typeface="Wingdings" pitchFamily="2" charset="2"/>
              <a:buChar char="q"/>
            </a:pPr>
            <a:endParaRPr lang="en-US" sz="2000" dirty="0"/>
          </a:p>
          <a:p>
            <a:pPr marL="457200" indent="-457200">
              <a:buFont typeface="Wingdings" pitchFamily="2" charset="2"/>
              <a:buChar char="q"/>
            </a:pPr>
            <a:r>
              <a:rPr lang="en-US" sz="2000" b="1" dirty="0"/>
              <a:t>Increase aperture of chopper and beam line solenoids</a:t>
            </a:r>
            <a:r>
              <a:rPr lang="en-US" sz="2000" dirty="0"/>
              <a:t> to suppress existing astigmatism and improve parity quality beam</a:t>
            </a:r>
          </a:p>
          <a:p>
            <a:pPr marL="457200" indent="-457200">
              <a:buFont typeface="Wingdings" pitchFamily="2" charset="2"/>
              <a:buChar char="q"/>
            </a:pPr>
            <a:endParaRPr lang="en-US" sz="2000" dirty="0"/>
          </a:p>
          <a:p>
            <a:pPr marL="457200" indent="-457200">
              <a:buFont typeface="Wingdings" pitchFamily="2" charset="2"/>
              <a:buChar char="q"/>
            </a:pPr>
            <a:r>
              <a:rPr lang="en-US" sz="2000" b="1" dirty="0"/>
              <a:t>Install new SRF booster</a:t>
            </a:r>
            <a:r>
              <a:rPr lang="en-US" sz="2000" dirty="0"/>
              <a:t> that eliminates warm-</a:t>
            </a:r>
            <a:r>
              <a:rPr lang="en-US" sz="2000" dirty="0" err="1"/>
              <a:t>rf</a:t>
            </a:r>
            <a:r>
              <a:rPr lang="en-US" sz="2000" dirty="0"/>
              <a:t> capture cavity, RF deflection and x/y coupling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292708" y="919859"/>
            <a:ext cx="4419030" cy="36933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“Booster” - sometimes we say QCM, or ¼ CM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606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Test the spin-polarized target “</a:t>
            </a:r>
            <a:r>
              <a:rPr lang="en-US" dirty="0" err="1" smtClean="0"/>
              <a:t>HDIce</a:t>
            </a:r>
            <a:r>
              <a:rPr lang="en-US" dirty="0" smtClean="0"/>
              <a:t>”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25" y="863084"/>
            <a:ext cx="9398301" cy="5381625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November 19,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HDIce</a:t>
            </a:r>
            <a:r>
              <a:rPr lang="en-US" dirty="0"/>
              <a:t> ERR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4793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Past Reviews of UITF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Review #1: UITF Operations Review, aka “will it work?” </a:t>
            </a:r>
            <a:r>
              <a:rPr lang="en-US" dirty="0"/>
              <a:t>March 18, 2016</a:t>
            </a:r>
          </a:p>
          <a:p>
            <a:pPr lvl="1"/>
            <a:r>
              <a:rPr lang="en-US" dirty="0">
                <a:hlinkClick r:id="rId2"/>
              </a:rPr>
              <a:t>https://wiki.jlab.org/ciswiki/index.php/UITF_Meeting_-_March_18,_</a:t>
            </a:r>
            <a:r>
              <a:rPr lang="en-US" dirty="0" smtClean="0">
                <a:hlinkClick r:id="rId2"/>
              </a:rPr>
              <a:t>2016</a:t>
            </a:r>
            <a:endParaRPr lang="en-US" dirty="0" smtClean="0"/>
          </a:p>
          <a:p>
            <a:r>
              <a:rPr lang="en-US" dirty="0" smtClean="0"/>
              <a:t>Review #2: UITF Safety Review, </a:t>
            </a:r>
            <a:r>
              <a:rPr lang="en-US" dirty="0"/>
              <a:t>May 10, </a:t>
            </a:r>
            <a:r>
              <a:rPr lang="en-US" dirty="0" smtClean="0"/>
              <a:t>2016</a:t>
            </a:r>
          </a:p>
          <a:p>
            <a:pPr lvl="1"/>
            <a:r>
              <a:rPr lang="en-US" dirty="0">
                <a:hlinkClick r:id="rId3"/>
              </a:rPr>
              <a:t>https://wiki.jlab.org/ciswiki/index.php/UITF_Meeting_-_May_10,_</a:t>
            </a:r>
            <a:r>
              <a:rPr lang="en-US" dirty="0" smtClean="0">
                <a:hlinkClick r:id="rId3"/>
              </a:rPr>
              <a:t>2016</a:t>
            </a:r>
            <a:endParaRPr lang="en-US" dirty="0" smtClean="0"/>
          </a:p>
          <a:p>
            <a:r>
              <a:rPr lang="en-US" dirty="0" smtClean="0"/>
              <a:t>Review #2.5: PSS BCM </a:t>
            </a:r>
            <a:r>
              <a:rPr lang="en-US" dirty="0"/>
              <a:t>review *, </a:t>
            </a:r>
            <a:r>
              <a:rPr lang="en-US" dirty="0" smtClean="0"/>
              <a:t>October 21, 2016</a:t>
            </a:r>
          </a:p>
          <a:p>
            <a:pPr lvl="1"/>
            <a:r>
              <a:rPr lang="en-US" dirty="0">
                <a:hlinkClick r:id="rId4"/>
              </a:rPr>
              <a:t>https://wiki.jlab.org/ciswiki/index.php/UITF_Meeting_-_October_21,_</a:t>
            </a:r>
            <a:r>
              <a:rPr lang="en-US" dirty="0" smtClean="0">
                <a:hlinkClick r:id="rId4"/>
              </a:rPr>
              <a:t>2016</a:t>
            </a:r>
            <a:endParaRPr lang="en-US" dirty="0" smtClean="0"/>
          </a:p>
          <a:p>
            <a:r>
              <a:rPr lang="en-US" dirty="0" smtClean="0"/>
              <a:t>Review #3: Conduct of Operations Review, April 24, 2019</a:t>
            </a:r>
          </a:p>
          <a:p>
            <a:pPr lvl="1"/>
            <a:r>
              <a:rPr lang="en-US" dirty="0">
                <a:hlinkClick r:id="rId5"/>
              </a:rPr>
              <a:t>https://wiki.jlab.org/ciswiki/index.php/UITF_Meeting_-_April_24,_</a:t>
            </a:r>
            <a:r>
              <a:rPr lang="en-US" dirty="0" smtClean="0">
                <a:hlinkClick r:id="rId5"/>
              </a:rPr>
              <a:t>2019</a:t>
            </a:r>
            <a:endParaRPr lang="en-US" dirty="0" smtClean="0"/>
          </a:p>
          <a:p>
            <a:r>
              <a:rPr lang="en-US" dirty="0" smtClean="0"/>
              <a:t>Shielding Design Package, June 2019, JLAB-TN-18-020</a:t>
            </a:r>
          </a:p>
          <a:p>
            <a:r>
              <a:rPr lang="en-US" dirty="0" smtClean="0"/>
              <a:t>Accelerator Readiness Review</a:t>
            </a:r>
            <a:r>
              <a:rPr lang="en-US" dirty="0"/>
              <a:t>:  June 26-28, </a:t>
            </a:r>
            <a:r>
              <a:rPr lang="en-US" dirty="0" smtClean="0"/>
              <a:t>2019</a:t>
            </a:r>
          </a:p>
          <a:p>
            <a:pPr lvl="1"/>
            <a:r>
              <a:rPr lang="en-US" dirty="0" smtClean="0">
                <a:hlinkClick r:id="rId6"/>
              </a:rPr>
              <a:t>https</a:t>
            </a:r>
            <a:r>
              <a:rPr lang="en-US" dirty="0">
                <a:hlinkClick r:id="rId6"/>
              </a:rPr>
              <a:t>://www.jlab.org/indico/event/322/timetable/#</a:t>
            </a:r>
            <a:r>
              <a:rPr lang="en-US" dirty="0" smtClean="0">
                <a:hlinkClick r:id="rId6"/>
              </a:rPr>
              <a:t>20190626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HDIce</a:t>
            </a:r>
            <a:r>
              <a:rPr lang="en-US" dirty="0"/>
              <a:t> ERR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11892" y="5705475"/>
            <a:ext cx="9806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 the PSS BCM, once deemed necessary now deemed optional, following detailed shielding assessment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1415341" y="133070"/>
            <a:ext cx="574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Q. 1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621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1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2B5FDA33-0725-481D-A9BF-32E6FB1CA958}" vid="{825910BA-ECA8-437E-BE28-9A14A03687B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JLab Widescreen Template</Template>
  <TotalTime>17204</TotalTime>
  <Words>2208</Words>
  <Application>Microsoft Office PowerPoint</Application>
  <PresentationFormat>Widescreen</PresentationFormat>
  <Paragraphs>361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.PingFangSC-Regular</vt:lpstr>
      <vt:lpstr>Arial</vt:lpstr>
      <vt:lpstr>Calibri</vt:lpstr>
      <vt:lpstr>PingFangSC-Regular</vt:lpstr>
      <vt:lpstr>Wingdings</vt:lpstr>
      <vt:lpstr>Theme1</vt:lpstr>
      <vt:lpstr>Status of Upgraded Injector Test Facility (UITF)</vt:lpstr>
      <vt:lpstr>UITF is a 10 MeV spin-polarized electron accelerator</vt:lpstr>
      <vt:lpstr>keV beamline commissioned*, RF applied to cold “Booster”, no MeV beam yet</vt:lpstr>
      <vt:lpstr>MeV beam….the accelerator </vt:lpstr>
      <vt:lpstr>PowerPoint Presentation</vt:lpstr>
      <vt:lpstr>Unique aspect of HDIce testing:  low current CW, ~ 1 nA  </vt:lpstr>
      <vt:lpstr>Test the Booster before installing at CEBAF in 2020</vt:lpstr>
      <vt:lpstr>Test the spin-polarized target “HDIce”</vt:lpstr>
      <vt:lpstr>Past Reviews of UITF</vt:lpstr>
      <vt:lpstr>Official Documentation</vt:lpstr>
      <vt:lpstr>CATS items following ARR</vt:lpstr>
      <vt:lpstr>Post Start Findings of ARR – these should not impact timely HDIce testing</vt:lpstr>
      <vt:lpstr>Official Documentation</vt:lpstr>
      <vt:lpstr>Augmenting Cave2 Shielding</vt:lpstr>
      <vt:lpstr>Radiation Shielding Assessment and Commissioning Plan</vt:lpstr>
      <vt:lpstr>PowerPoint Presentation</vt:lpstr>
      <vt:lpstr>PowerPoint Presentation</vt:lpstr>
      <vt:lpstr>MeV beam….the accelerator </vt:lpstr>
      <vt:lpstr>Note, we already tested Booster with RF at UITF (no beam acceleration) </vt:lpstr>
      <vt:lpstr>UITF “schedule”</vt:lpstr>
      <vt:lpstr>UITF “schedule”</vt:lpstr>
      <vt:lpstr>CTF Schedule</vt:lpstr>
      <vt:lpstr>Approved UITF Operators (underlined names)</vt:lpstr>
      <vt:lpstr>UITF – Summary (a slide presented at JLAAC and P&amp;C Meeting)</vt:lpstr>
      <vt:lpstr>UITF – Summary (~ slide presented at JLAAC and P&amp;C Meeting)</vt:lpstr>
      <vt:lpstr>What would be a good outcome of this ERR (Poelker opinion)</vt:lpstr>
      <vt:lpstr>PowerPoint Presentation</vt:lpstr>
      <vt:lpstr>Uses of UITF: workshop on December 12, 2018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Talk</dc:title>
  <dc:creator>Erin Clifton</dc:creator>
  <cp:lastModifiedBy>Matthew Poelker</cp:lastModifiedBy>
  <cp:revision>107</cp:revision>
  <dcterms:created xsi:type="dcterms:W3CDTF">2018-09-06T13:32:58Z</dcterms:created>
  <dcterms:modified xsi:type="dcterms:W3CDTF">2019-11-18T23:28:14Z</dcterms:modified>
</cp:coreProperties>
</file>