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7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B0627-14AD-46A6-8EA7-C00DC5E3193D}" type="datetimeFigureOut">
              <a:rPr lang="en-US"/>
              <a:t>7/20/2016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4FEB9-9046-424D-9AD5-2ED5F12E360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4FEB9-9046-424D-9AD5-2ED5F12E360B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1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236390"/>
            <a:ext cx="9448800" cy="1825096"/>
          </a:xfrm>
        </p:spPr>
        <p:txBody>
          <a:bodyPr>
            <a:normAutofit/>
          </a:bodyPr>
          <a:lstStyle/>
          <a:p>
            <a:r>
              <a:rPr lang="en-US" sz="4000" dirty="0"/>
              <a:t>Magneto-Optic Kerr Effect in a Magnetized Electron Gun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12054"/>
            <a:ext cx="9448800" cy="685800"/>
          </a:xfrm>
        </p:spPr>
        <p:txBody>
          <a:bodyPr/>
          <a:lstStyle/>
          <a:p>
            <a:r>
              <a:rPr lang="en-US" dirty="0" smtClean="0"/>
              <a:t>A Jefferson Lab summer project by Benjamin Hardy, overseen by Joseph </a:t>
            </a:r>
            <a:r>
              <a:rPr lang="en-US" dirty="0" err="1" smtClean="0"/>
              <a:t>Grames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media.licdn.com/media/p/8/000/1b0/285/155a4a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05" y="3970086"/>
            <a:ext cx="2250167" cy="5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th.mit.edu/projects/traffic/fig_logo_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3711936"/>
            <a:ext cx="1077686" cy="10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nl.gov/common/templates/images/DOElogo/DOE-SC-logo-19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9" y="3869098"/>
            <a:ext cx="1809750" cy="7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arm4.static.flickr.com/3649/3579726206_a698c8e4a5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72" y="4789623"/>
            <a:ext cx="1376101" cy="8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.bp.blogspot.com/_75Xi1RTxG3k/TJt2Ym35VGI/AAAAAAAAER8/Kd9KCLHDhtE/s1600/Bowling_green_text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74" y="4948069"/>
            <a:ext cx="2525826" cy="70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r>
              <a:rPr lang="en-US" sz="1600" dirty="0" smtClean="0"/>
              <a:t>- figures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1 – Courtesy of </a:t>
            </a:r>
            <a:r>
              <a:rPr lang="en-US" dirty="0" err="1" smtClean="0"/>
              <a:t>Riad</a:t>
            </a:r>
            <a:r>
              <a:rPr lang="en-US" dirty="0" smtClean="0"/>
              <a:t> Suleiman; LDRD proposal “Generation </a:t>
            </a:r>
            <a:r>
              <a:rPr lang="en-US" dirty="0"/>
              <a:t>and Characterization of Magnetized Bunched Electron Beam from DC </a:t>
            </a:r>
            <a:r>
              <a:rPr lang="en-US" dirty="0" err="1"/>
              <a:t>Photogun</a:t>
            </a:r>
            <a:r>
              <a:rPr lang="en-US" dirty="0"/>
              <a:t> for</a:t>
            </a:r>
            <a:br>
              <a:rPr lang="en-US" dirty="0"/>
            </a:br>
            <a:r>
              <a:rPr lang="en-US" dirty="0"/>
              <a:t> JLEIC </a:t>
            </a:r>
            <a:r>
              <a:rPr lang="en-US" dirty="0" smtClean="0"/>
              <a:t>Cooler”</a:t>
            </a:r>
          </a:p>
          <a:p>
            <a:pPr marL="0" indent="0">
              <a:buNone/>
            </a:pPr>
            <a:r>
              <a:rPr lang="en-US" dirty="0" smtClean="0"/>
              <a:t>2 –  Captured by myself</a:t>
            </a:r>
          </a:p>
          <a:p>
            <a:pPr marL="0" indent="0">
              <a:buNone/>
            </a:pPr>
            <a:r>
              <a:rPr lang="en-US" dirty="0" smtClean="0"/>
              <a:t>3 – </a:t>
            </a:r>
            <a:r>
              <a:rPr lang="en-US" dirty="0"/>
              <a:t>Robinson, Stephan. "Kerr Measurements of Electron Polarization." </a:t>
            </a:r>
            <a:r>
              <a:rPr lang="en-US" i="1" dirty="0"/>
              <a:t>Inaugural-Dissertation</a:t>
            </a:r>
            <a:r>
              <a:rPr lang="en-US" dirty="0"/>
              <a:t> (1994): 14.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 </a:t>
            </a:r>
            <a:r>
              <a:rPr lang="en-US" dirty="0"/>
              <a:t>- Captured by </a:t>
            </a:r>
            <a:r>
              <a:rPr lang="en-US" dirty="0" smtClean="0"/>
              <a:t>myself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5 - </a:t>
            </a:r>
            <a:r>
              <a:rPr lang="en-US" dirty="0"/>
              <a:t>Captured by </a:t>
            </a:r>
            <a:r>
              <a:rPr lang="en-US" dirty="0" smtClean="0"/>
              <a:t>myself</a:t>
            </a:r>
          </a:p>
          <a:p>
            <a:pPr marL="0" indent="0">
              <a:buNone/>
            </a:pPr>
            <a:r>
              <a:rPr lang="en-US" dirty="0" smtClean="0"/>
              <a:t>6 </a:t>
            </a:r>
            <a:r>
              <a:rPr lang="en-US" dirty="0"/>
              <a:t>- Captured by </a:t>
            </a:r>
            <a:r>
              <a:rPr lang="en-US" dirty="0" smtClean="0"/>
              <a:t>myself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7(</a:t>
            </a:r>
            <a:r>
              <a:rPr lang="en-US" dirty="0" err="1" smtClean="0"/>
              <a:t>a,b</a:t>
            </a:r>
            <a:r>
              <a:rPr lang="en-US" dirty="0" smtClean="0"/>
              <a:t>) </a:t>
            </a:r>
            <a:r>
              <a:rPr lang="en-US" dirty="0"/>
              <a:t>- </a:t>
            </a:r>
            <a:r>
              <a:rPr lang="en-US" dirty="0" err="1"/>
              <a:t>Kliger</a:t>
            </a:r>
            <a:r>
              <a:rPr lang="en-US" dirty="0"/>
              <a:t>, Lewis and Randall, Polarized Light in Optics and Spectroscopy, Academic Press, 1990.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8 – Compiled by myself</a:t>
            </a:r>
          </a:p>
          <a:p>
            <a:pPr marL="0" indent="0">
              <a:buNone/>
            </a:pPr>
            <a:r>
              <a:rPr lang="en-US" dirty="0" smtClean="0"/>
              <a:t>9 – Compiled by myself</a:t>
            </a:r>
          </a:p>
          <a:p>
            <a:pPr marL="0" indent="0">
              <a:buNone/>
            </a:pPr>
            <a:r>
              <a:rPr lang="en-US" dirty="0" smtClean="0"/>
              <a:t>10 – Captured by myself</a:t>
            </a:r>
          </a:p>
          <a:p>
            <a:pPr marL="0" indent="0">
              <a:buNone/>
            </a:pPr>
            <a:r>
              <a:rPr lang="en-US" dirty="0" smtClean="0"/>
              <a:t>11 - </a:t>
            </a:r>
            <a:r>
              <a:rPr lang="en-US" dirty="0" err="1"/>
              <a:t>Burov</a:t>
            </a:r>
            <a:r>
              <a:rPr lang="en-US" dirty="0"/>
              <a:t>, A., S. </a:t>
            </a:r>
            <a:r>
              <a:rPr lang="en-US" dirty="0" err="1"/>
              <a:t>Nagaitsev</a:t>
            </a:r>
            <a:r>
              <a:rPr lang="en-US" dirty="0"/>
              <a:t>, A. </a:t>
            </a:r>
            <a:r>
              <a:rPr lang="en-US" dirty="0" err="1"/>
              <a:t>Shemyakin</a:t>
            </a:r>
            <a:r>
              <a:rPr lang="en-US" dirty="0"/>
              <a:t>, and </a:t>
            </a:r>
            <a:r>
              <a:rPr lang="en-US" dirty="0" err="1"/>
              <a:t>Ya</a:t>
            </a:r>
            <a:r>
              <a:rPr lang="en-US" dirty="0"/>
              <a:t>. </a:t>
            </a:r>
            <a:r>
              <a:rPr lang="en-US" dirty="0" err="1"/>
              <a:t>Derbenev</a:t>
            </a:r>
            <a:r>
              <a:rPr lang="en-US" dirty="0"/>
              <a:t>. "Optical Principles of Beam Transport for Relativistic Electron Cooling." </a:t>
            </a:r>
            <a:r>
              <a:rPr lang="en-US" i="1" dirty="0"/>
              <a:t>Phys. Rev. ST </a:t>
            </a:r>
            <a:r>
              <a:rPr lang="en-US" i="1" dirty="0" err="1"/>
              <a:t>Accel</a:t>
            </a:r>
            <a:r>
              <a:rPr lang="en-US" i="1" dirty="0"/>
              <a:t>. Beams Physical Review Special Topics - Accelerators and Beams</a:t>
            </a:r>
            <a:r>
              <a:rPr lang="en-US" dirty="0"/>
              <a:t> 3.9 (2000): 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12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9" y="2381955"/>
            <a:ext cx="7303912" cy="1967090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/>
              <a:t>Th</a:t>
            </a:r>
            <a:r>
              <a:rPr lang="en-US" sz="6000" dirty="0" err="1"/>
              <a:t>A</a:t>
            </a:r>
            <a:r>
              <a:rPr lang="en-US" sz="6000" dirty="0" err="1" smtClean="0"/>
              <a:t>nk</a:t>
            </a:r>
            <a:r>
              <a:rPr lang="en-US" sz="6000" dirty="0" smtClean="0"/>
              <a:t> Y</a:t>
            </a:r>
            <a:r>
              <a:rPr lang="az-Cyrl-AZ" sz="6000" dirty="0" smtClean="0">
                <a:latin typeface="Calibri" panose="020F0502020204030204" pitchFamily="34" charset="0"/>
              </a:rPr>
              <a:t>Ө</a:t>
            </a:r>
            <a:r>
              <a:rPr lang="en-US" sz="6000" dirty="0" smtClean="0"/>
              <a:t>U!!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92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266" y="2615751"/>
            <a:ext cx="8610600" cy="1293028"/>
          </a:xfrm>
        </p:spPr>
        <p:txBody>
          <a:bodyPr/>
          <a:lstStyle/>
          <a:p>
            <a:pPr algn="ctr"/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2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r>
              <a:rPr lang="en-US" sz="1600" dirty="0" smtClean="0"/>
              <a:t>- Magnetized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638800" cy="4024125"/>
          </a:xfrm>
        </p:spPr>
        <p:txBody>
          <a:bodyPr/>
          <a:lstStyle/>
          <a:p>
            <a:r>
              <a:rPr lang="en-US" dirty="0" smtClean="0"/>
              <a:t>Magnetized electron Ion cooling (MEIC) techniques are used in Colliders</a:t>
            </a:r>
          </a:p>
          <a:p>
            <a:r>
              <a:rPr lang="en-US" dirty="0" smtClean="0"/>
              <a:t>Helps extend Luminosity lifetime and ion beam emittance</a:t>
            </a:r>
          </a:p>
          <a:p>
            <a:r>
              <a:rPr lang="en-US" dirty="0" smtClean="0"/>
              <a:t>MEIC requires a  bunched magnetized electron beam</a:t>
            </a:r>
          </a:p>
          <a:p>
            <a:r>
              <a:rPr lang="en-US" dirty="0" smtClean="0"/>
              <a:t>Electron beam produced by </a:t>
            </a:r>
            <a:r>
              <a:rPr lang="en-US" altLang="ja-JP" dirty="0" smtClean="0">
                <a:sym typeface="Wingdings" pitchFamily="2" charset="2"/>
              </a:rPr>
              <a:t>K</a:t>
            </a:r>
            <a:r>
              <a:rPr lang="en-US" altLang="ja-JP" baseline="-25000" dirty="0" smtClean="0">
                <a:sym typeface="Wingdings" pitchFamily="2" charset="2"/>
              </a:rPr>
              <a:t>2</a:t>
            </a:r>
            <a:r>
              <a:rPr lang="en-US" altLang="ja-JP" dirty="0" smtClean="0">
                <a:sym typeface="Wingdings" pitchFamily="2" charset="2"/>
              </a:rPr>
              <a:t>CsSb Photocathode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47" y="2194560"/>
            <a:ext cx="4983969" cy="2513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8547" y="4708313"/>
            <a:ext cx="4937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11 </a:t>
            </a:r>
            <a:r>
              <a:rPr lang="en-US" dirty="0"/>
              <a:t>– Electron Ion cooling explained in a picture of the NAP-M cooler at Fermi National Accelerator Lab. A Bunched Electron beam helps prevent intra-beam scattering of the </a:t>
            </a:r>
            <a:r>
              <a:rPr lang="en-US" dirty="0" smtClean="0"/>
              <a:t>ions </a:t>
            </a:r>
            <a:r>
              <a:rPr lang="en-US" dirty="0"/>
              <a:t>in our case.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979" y="795715"/>
            <a:ext cx="8610600" cy="1293028"/>
          </a:xfrm>
        </p:spPr>
        <p:txBody>
          <a:bodyPr/>
          <a:lstStyle/>
          <a:p>
            <a:r>
              <a:rPr lang="en-US" dirty="0" smtClean="0"/>
              <a:t>Results</a:t>
            </a:r>
            <a:r>
              <a:rPr lang="en-US" sz="1600" dirty="0" smtClean="0"/>
              <a:t>- First measurement of Kerr </a:t>
            </a:r>
            <a:r>
              <a:rPr lang="az-Cyrl-AZ" sz="1600" dirty="0" smtClean="0">
                <a:latin typeface="Calibri" panose="020F0502020204030204" pitchFamily="34" charset="0"/>
              </a:rPr>
              <a:t>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42" y="2248930"/>
            <a:ext cx="4466968" cy="3946358"/>
          </a:xfrm>
        </p:spPr>
        <p:txBody>
          <a:bodyPr/>
          <a:lstStyle/>
          <a:p>
            <a:r>
              <a:rPr lang="en-US" dirty="0" smtClean="0"/>
              <a:t>Simple test involved linear polarized light</a:t>
            </a:r>
          </a:p>
          <a:p>
            <a:r>
              <a:rPr lang="en-US" dirty="0" smtClean="0"/>
              <a:t>Path… Linear polarizer – foil – analyzer – power meter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Theory, as B field increases, so should the Kerr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/>
              <a:t>R</a:t>
            </a:r>
            <a:r>
              <a:rPr lang="en-US" dirty="0" smtClean="0"/>
              <a:t>eversed magnet polarities, should reflect power increase and decrease</a:t>
            </a:r>
          </a:p>
          <a:p>
            <a:endParaRPr lang="en-US" dirty="0"/>
          </a:p>
        </p:txBody>
      </p:sp>
      <p:pic>
        <p:nvPicPr>
          <p:cNvPr id="3074" name="Picture 2" descr="File:Leftrightminanglecorrection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4147" r="2725" b="5694"/>
          <a:stretch/>
        </p:blipFill>
        <p:spPr bwMode="auto">
          <a:xfrm>
            <a:off x="5066270" y="1943187"/>
            <a:ext cx="6903309" cy="45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709719" y="3669957"/>
            <a:ext cx="1062681" cy="113682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292281" y="3414584"/>
            <a:ext cx="1062681" cy="113682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76735" y="5016842"/>
            <a:ext cx="0" cy="383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15648" y="3816513"/>
            <a:ext cx="1322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In theory, perfectly crossed polarizers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6216" y="2541941"/>
            <a:ext cx="3150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Different cross polarization points with an increase and decrease for the + and - polarities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241059" y="3414584"/>
            <a:ext cx="345990" cy="778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230497" y="3371762"/>
            <a:ext cx="593124" cy="5848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3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9688" y="1791730"/>
            <a:ext cx="6516511" cy="442695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Motivation</a:t>
            </a:r>
            <a:r>
              <a:rPr lang="en-US" sz="2400" dirty="0"/>
              <a:t> </a:t>
            </a:r>
            <a:r>
              <a:rPr lang="en-US" sz="2400" dirty="0" smtClean="0"/>
              <a:t>– measuring magnetic field in </a:t>
            </a:r>
            <a:r>
              <a:rPr lang="en-US" sz="2400" dirty="0" smtClean="0"/>
              <a:t>vacuum</a:t>
            </a:r>
            <a:endParaRPr lang="en-US" sz="2400" dirty="0" smtClean="0"/>
          </a:p>
          <a:p>
            <a:r>
              <a:rPr lang="en-US" sz="2400" dirty="0" smtClean="0"/>
              <a:t>Method – </a:t>
            </a:r>
            <a:r>
              <a:rPr lang="en-US" sz="2400" dirty="0" smtClean="0"/>
              <a:t>Magneto-Optic Kerr Effect </a:t>
            </a:r>
            <a:r>
              <a:rPr lang="en-US" sz="2400" dirty="0" smtClean="0"/>
              <a:t>as a diagnostic</a:t>
            </a:r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 smtClean="0"/>
              <a:t>Results – Lock-in amplifier technique</a:t>
            </a:r>
          </a:p>
          <a:p>
            <a:endParaRPr lang="en-US" sz="2400" dirty="0"/>
          </a:p>
          <a:p>
            <a:r>
              <a:rPr lang="en-US" sz="2400" dirty="0" smtClean="0"/>
              <a:t>Next Steps – Calibration with Magnetic Field</a:t>
            </a:r>
            <a:endParaRPr lang="en-US" sz="2400" dirty="0" smtClean="0"/>
          </a:p>
          <a:p>
            <a:r>
              <a:rPr lang="en-US" sz="2400" dirty="0" smtClean="0"/>
              <a:t>Overview </a:t>
            </a:r>
            <a:r>
              <a:rPr lang="en-US" sz="2400" dirty="0" smtClean="0"/>
              <a:t>– the experiment’s accomplishments</a:t>
            </a:r>
          </a:p>
        </p:txBody>
      </p:sp>
      <p:pic>
        <p:nvPicPr>
          <p:cNvPr id="1026" name="Picture 2" descr="https://wiki.jlab.org/ciswiki/images/a/a6/Titlepagepi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63" r="-186" b="12751"/>
          <a:stretch/>
        </p:blipFill>
        <p:spPr bwMode="auto">
          <a:xfrm rot="5400000">
            <a:off x="365338" y="2481583"/>
            <a:ext cx="4612307" cy="28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r>
              <a:rPr lang="en-US" sz="1600" dirty="0" smtClean="0">
                <a:latin typeface="Gadugi" panose="020B0502040204020203" pitchFamily="34" charset="0"/>
              </a:rPr>
              <a:t> – Solenoid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715000" cy="4024125"/>
          </a:xfrm>
        </p:spPr>
        <p:txBody>
          <a:bodyPr>
            <a:normAutofit/>
          </a:bodyPr>
          <a:lstStyle/>
          <a:p>
            <a:r>
              <a:rPr lang="en-US" dirty="0" smtClean="0"/>
              <a:t>Magnetization of beam induced by Solenoid just off-center of photocathode</a:t>
            </a:r>
          </a:p>
          <a:p>
            <a:r>
              <a:rPr lang="en-US" dirty="0" smtClean="0"/>
              <a:t>Photocathode operates in Vacuum chamber</a:t>
            </a:r>
          </a:p>
          <a:p>
            <a:r>
              <a:rPr lang="en-US" dirty="0" smtClean="0"/>
              <a:t>Conventional methods of measuring magnetization would require breaking vacuum</a:t>
            </a:r>
          </a:p>
          <a:p>
            <a:r>
              <a:rPr lang="en-US" dirty="0" smtClean="0"/>
              <a:t> </a:t>
            </a:r>
            <a:r>
              <a:rPr lang="en-US" dirty="0"/>
              <a:t>in-situ diagnostic of the magnetic field </a:t>
            </a:r>
            <a:r>
              <a:rPr lang="en-US" dirty="0" smtClean="0"/>
              <a:t>strength/uniformity would be very practical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194560"/>
            <a:ext cx="4676037" cy="343844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976533" y="3251200"/>
            <a:ext cx="1569156" cy="2935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2790875"/>
            <a:ext cx="159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Vacuum Chamber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659511" y="3694851"/>
            <a:ext cx="1213556" cy="1292837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47930" y="4614331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Solenoid Magnet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329333" y="2686756"/>
            <a:ext cx="33867" cy="95211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95556" y="2364931"/>
            <a:ext cx="124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Beamline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5674838"/>
            <a:ext cx="4667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 smtClean="0"/>
              <a:t>1 </a:t>
            </a:r>
            <a:r>
              <a:rPr lang="en-US" dirty="0" smtClean="0"/>
              <a:t>– depicts basic Electron beam source in relation to solenoid position.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9" y="684425"/>
            <a:ext cx="8610600" cy="1293028"/>
          </a:xfrm>
        </p:spPr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The Magneto-Optic Kerr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509" y="2187301"/>
            <a:ext cx="4933701" cy="3655453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Magneto-Optic Kerr Effect (MOKE) </a:t>
            </a:r>
          </a:p>
          <a:p>
            <a:pPr algn="r"/>
            <a:r>
              <a:rPr lang="en-US" dirty="0" smtClean="0"/>
              <a:t>Polarized laser light reflects off of magnetized surface</a:t>
            </a:r>
          </a:p>
          <a:p>
            <a:pPr algn="r"/>
            <a:r>
              <a:rPr lang="en-US" dirty="0" smtClean="0"/>
              <a:t>Induces rotation of plane of polarization (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 smtClean="0"/>
          </a:p>
          <a:p>
            <a:pPr algn="r"/>
            <a:r>
              <a:rPr lang="en-US" dirty="0" smtClean="0"/>
              <a:t>Changes degree of </a:t>
            </a:r>
            <a:r>
              <a:rPr lang="en-US" dirty="0" err="1" smtClean="0"/>
              <a:t>ellipticity</a:t>
            </a:r>
            <a:r>
              <a:rPr lang="en-US" dirty="0" smtClean="0"/>
              <a:t> (</a:t>
            </a:r>
            <a:r>
              <a:rPr lang="el-GR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 smtClean="0"/>
          </a:p>
          <a:p>
            <a:pPr algn="r"/>
            <a:r>
              <a:rPr lang="en-US" dirty="0" smtClean="0"/>
              <a:t>Kerr </a:t>
            </a:r>
            <a:r>
              <a:rPr lang="en-US" b="1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/>
              <a:t>and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+mj-lt"/>
              </a:rPr>
              <a:t>are linearly related to magnetization of sample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90" y="4095078"/>
            <a:ext cx="3307137" cy="24866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73981" y="5781432"/>
            <a:ext cx="276577" cy="2596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2860" y="5696004"/>
            <a:ext cx="41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00372" y="5480753"/>
            <a:ext cx="328103" cy="4305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36465" y="5473423"/>
            <a:ext cx="4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Ө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981" y="1211971"/>
            <a:ext cx="3629519" cy="249245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471351" y="3089189"/>
            <a:ext cx="2607276" cy="12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545033" y="2743200"/>
            <a:ext cx="1545951" cy="3459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6562" y="1442537"/>
            <a:ext cx="15162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Figure </a:t>
            </a:r>
            <a:r>
              <a:rPr lang="en-US" dirty="0" smtClean="0"/>
              <a:t>2 </a:t>
            </a:r>
            <a:r>
              <a:rPr lang="en-US" dirty="0" smtClean="0"/>
              <a:t>(right) – early optics table setup beam reflection path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55154" y="4599762"/>
            <a:ext cx="1754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 smtClean="0"/>
              <a:t>3 </a:t>
            </a:r>
            <a:r>
              <a:rPr lang="en-US" dirty="0" smtClean="0"/>
              <a:t>(left) – Principle behind the Kerr measurement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reflection and initial bench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122094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Permanent magnets are mounted on micrometer and used to magnetize foil</a:t>
            </a:r>
          </a:p>
          <a:p>
            <a:r>
              <a:rPr lang="en-US" dirty="0" smtClean="0"/>
              <a:t>Gives a linear relation of B field with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+mj-lt"/>
              </a:rPr>
              <a:t>and </a:t>
            </a:r>
            <a:r>
              <a:rPr lang="el-GR" dirty="0" smtClean="0">
                <a:latin typeface="Calibri" panose="020F0502020204030204" pitchFamily="34" charset="0"/>
              </a:rPr>
              <a:t>ε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+mj-lt"/>
              </a:rPr>
              <a:t>Serves as bench test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30" t="26781" r="3945" b="18645"/>
          <a:stretch/>
        </p:blipFill>
        <p:spPr>
          <a:xfrm>
            <a:off x="685800" y="3278342"/>
            <a:ext cx="4386649" cy="3287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622" r="847" b="30486"/>
          <a:stretch/>
        </p:blipFill>
        <p:spPr>
          <a:xfrm>
            <a:off x="7200900" y="3278342"/>
            <a:ext cx="4305300" cy="32878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95416" y="4238368"/>
            <a:ext cx="2335427" cy="49427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85800" y="3867665"/>
            <a:ext cx="2057400" cy="284205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45863" y="4332932"/>
            <a:ext cx="172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CC"/>
                </a:solidFill>
              </a:rPr>
              <a:t>Permanent Magnets</a:t>
            </a:r>
            <a:endParaRPr lang="en-US" b="1" dirty="0">
              <a:solidFill>
                <a:srgbClr val="FF33C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823754" y="4332932"/>
            <a:ext cx="1059592" cy="81554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8106032" y="3867665"/>
            <a:ext cx="872896" cy="584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3315" y="3239638"/>
            <a:ext cx="2302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99.9% Iron Foil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9168" y="3294500"/>
            <a:ext cx="1902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Figures </a:t>
            </a:r>
            <a:r>
              <a:rPr lang="en-US" b="1" dirty="0" smtClean="0"/>
              <a:t>4,5 </a:t>
            </a:r>
            <a:r>
              <a:rPr lang="en-US" b="1" dirty="0" smtClean="0"/>
              <a:t>– further demonstrating bench test. Pure polished Iron foil, and permanent magnets.</a:t>
            </a:r>
          </a:p>
        </p:txBody>
      </p:sp>
    </p:spTree>
    <p:extLst>
      <p:ext uri="{BB962C8B-B14F-4D97-AF65-F5344CB8AC3E}">
        <p14:creationId xmlns:p14="http://schemas.microsoft.com/office/powerpoint/2010/main" val="34259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Implementing the Photo-elastic modulator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919" y="2057402"/>
            <a:ext cx="6625281" cy="4161284"/>
          </a:xfrm>
        </p:spPr>
        <p:txBody>
          <a:bodyPr/>
          <a:lstStyle/>
          <a:p>
            <a:r>
              <a:rPr lang="en-US" dirty="0" smtClean="0"/>
              <a:t>Photo-Elastic Modulator (PEM) modulates polarization of light at a resonant frequency 1</a:t>
            </a:r>
            <a:r>
              <a:rPr lang="en-US" i="1" dirty="0" smtClean="0"/>
              <a:t>f</a:t>
            </a:r>
            <a:r>
              <a:rPr lang="en-US" dirty="0" smtClean="0"/>
              <a:t> (</a:t>
            </a:r>
            <a:r>
              <a:rPr lang="en-US" dirty="0" smtClean="0">
                <a:latin typeface="Calibri" panose="020F0502020204030204" pitchFamily="34" charset="0"/>
              </a:rPr>
              <a:t>≈</a:t>
            </a:r>
            <a:r>
              <a:rPr lang="en-US" dirty="0" smtClean="0"/>
              <a:t>42. kHz)</a:t>
            </a:r>
          </a:p>
          <a:p>
            <a:r>
              <a:rPr lang="en-US" dirty="0" smtClean="0"/>
              <a:t>Photo-elastic effect changes the birefringence of the silica crystal</a:t>
            </a:r>
          </a:p>
          <a:p>
            <a:r>
              <a:rPr lang="en-US" dirty="0" smtClean="0"/>
              <a:t>1</a:t>
            </a:r>
            <a:r>
              <a:rPr lang="en-US" i="1" dirty="0" smtClean="0"/>
              <a:t>f </a:t>
            </a:r>
            <a:r>
              <a:rPr lang="en-US" dirty="0" smtClean="0"/>
              <a:t>and 2</a:t>
            </a:r>
            <a:r>
              <a:rPr lang="en-US" i="1" dirty="0" smtClean="0"/>
              <a:t>f</a:t>
            </a:r>
            <a:r>
              <a:rPr lang="en-US" dirty="0" smtClean="0"/>
              <a:t> are proportional to </a:t>
            </a:r>
            <a:r>
              <a:rPr lang="el-GR" b="1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/>
              <a:t>and </a:t>
            </a:r>
            <a:r>
              <a:rPr lang="az-Cyrl-AZ" b="1" dirty="0" smtClean="0">
                <a:latin typeface="Calibri" panose="020F0502020204030204" pitchFamily="34" charset="0"/>
              </a:rPr>
              <a:t>Ө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+mj-lt"/>
              </a:rPr>
              <a:t>in certain bench set ups.</a:t>
            </a:r>
          </a:p>
          <a:p>
            <a:r>
              <a:rPr lang="en-US" dirty="0" smtClean="0">
                <a:latin typeface="+mj-lt"/>
              </a:rPr>
              <a:t>Lock-in Amplifiers lock on to 1</a:t>
            </a:r>
            <a:r>
              <a:rPr lang="en-US" i="1" dirty="0" smtClean="0">
                <a:latin typeface="+mj-lt"/>
              </a:rPr>
              <a:t>f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and 2</a:t>
            </a:r>
            <a:r>
              <a:rPr lang="en-US" i="1" dirty="0" smtClean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 and report their amplitudes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6" y="1445741"/>
            <a:ext cx="3579342" cy="477294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865870" y="3373396"/>
            <a:ext cx="729049" cy="12233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309816" y="3175686"/>
            <a:ext cx="1322173" cy="12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691" y="5490864"/>
            <a:ext cx="302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</a:rPr>
              <a:t>Fused Silica Bar</a:t>
            </a:r>
            <a:endParaRPr lang="en-US" sz="2800" b="1" dirty="0">
              <a:solidFill>
                <a:srgbClr val="FF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4678" y="5552419"/>
            <a:ext cx="359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 smtClean="0"/>
              <a:t>6 </a:t>
            </a:r>
            <a:r>
              <a:rPr lang="en-US" dirty="0" smtClean="0"/>
              <a:t>– a view of the foil from the perspective of the PEM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52100" y="1971403"/>
            <a:ext cx="255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Analyzer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075038" y="2396864"/>
            <a:ext cx="895864" cy="5440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7951411">
            <a:off x="1509198" y="3482027"/>
            <a:ext cx="124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Laser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4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sz="1600" dirty="0" smtClean="0"/>
              <a:t>– Lock-in Amplifier signal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15" y="366714"/>
            <a:ext cx="2590800" cy="1322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377" y="366714"/>
            <a:ext cx="2590800" cy="1322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10" t="2172" r="1460" b="4732"/>
          <a:stretch/>
        </p:blipFill>
        <p:spPr>
          <a:xfrm>
            <a:off x="6114177" y="2057401"/>
            <a:ext cx="5634681" cy="3286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03" t="3013" r="584" b="5515"/>
          <a:stretch/>
        </p:blipFill>
        <p:spPr>
          <a:xfrm>
            <a:off x="410035" y="2086761"/>
            <a:ext cx="5328760" cy="32575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22808" y="569386"/>
            <a:ext cx="711200" cy="86924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77" y="549816"/>
            <a:ext cx="749873" cy="9083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0035" y="5418791"/>
            <a:ext cx="483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 smtClean="0"/>
              <a:t>– Literature reports</a:t>
            </a:r>
            <a:r>
              <a:rPr lang="en-US" b="1" dirty="0" smtClean="0"/>
              <a:t> </a:t>
            </a:r>
            <a:r>
              <a:rPr lang="el-GR" b="1" dirty="0" smtClean="0">
                <a:latin typeface="Calibri" panose="020F0502020204030204" pitchFamily="34" charset="0"/>
              </a:rPr>
              <a:t>ε </a:t>
            </a:r>
            <a:r>
              <a:rPr lang="en-US" dirty="0" smtClean="0">
                <a:latin typeface="+mj-lt"/>
              </a:rPr>
              <a:t>to be more sensitive to magnetic field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97600" y="5486400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 </a:t>
            </a:r>
            <a:r>
              <a:rPr lang="en-US" dirty="0" smtClean="0"/>
              <a:t>– This was the </a:t>
            </a:r>
            <a:r>
              <a:rPr lang="en-US" dirty="0" err="1" smtClean="0"/>
              <a:t>intitial</a:t>
            </a:r>
            <a:r>
              <a:rPr lang="en-US" dirty="0" smtClean="0"/>
              <a:t> measurement. The system can be optimized to produce a more linear progression of data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97600" y="381577"/>
            <a:ext cx="226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7(</a:t>
            </a:r>
            <a:r>
              <a:rPr lang="en-US" dirty="0" err="1" smtClean="0"/>
              <a:t>a,b</a:t>
            </a:r>
            <a:r>
              <a:rPr lang="en-US" dirty="0" smtClean="0"/>
              <a:t>) – Equations for </a:t>
            </a:r>
            <a:r>
              <a:rPr lang="el-GR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r>
              <a:rPr lang="en-US" sz="1600" dirty="0"/>
              <a:t> </a:t>
            </a:r>
            <a:r>
              <a:rPr lang="en-US" sz="1600" dirty="0" smtClean="0"/>
              <a:t>– Calibration of bench tests with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4699000" cy="4024125"/>
          </a:xfrm>
        </p:spPr>
        <p:txBody>
          <a:bodyPr/>
          <a:lstStyle/>
          <a:p>
            <a:r>
              <a:rPr lang="en-US" dirty="0" smtClean="0"/>
              <a:t>Calibration of field in relation to position with respect to solenoid in the Magnet Measurement Facility (MMF)</a:t>
            </a:r>
          </a:p>
          <a:p>
            <a:r>
              <a:rPr lang="en-US" dirty="0" smtClean="0"/>
              <a:t>Implementation of “</a:t>
            </a:r>
            <a:r>
              <a:rPr lang="en-US" dirty="0" err="1" smtClean="0"/>
              <a:t>Kerrmometer</a:t>
            </a:r>
            <a:r>
              <a:rPr lang="en-US" dirty="0" smtClean="0"/>
              <a:t>” onto portable bread board</a:t>
            </a:r>
          </a:p>
          <a:p>
            <a:r>
              <a:rPr lang="en-US" dirty="0" smtClean="0"/>
              <a:t>Further optimization of Lock-In technique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89" y="2194559"/>
            <a:ext cx="5123126" cy="40241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066845" y="2797952"/>
            <a:ext cx="800496" cy="6112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67341" y="2382454"/>
            <a:ext cx="1569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Joe </a:t>
            </a:r>
            <a:r>
              <a:rPr lang="en-US" sz="2400" b="1" dirty="0" err="1" smtClean="0">
                <a:solidFill>
                  <a:srgbClr val="002060"/>
                </a:solidFill>
              </a:rPr>
              <a:t>Grames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60445" y="5328357"/>
            <a:ext cx="1377244" cy="1580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37689" y="5163234"/>
            <a:ext cx="1569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Riad</a:t>
            </a:r>
            <a:r>
              <a:rPr lang="en-US" sz="2000" b="1" dirty="0" smtClean="0"/>
              <a:t> Suleiman</a:t>
            </a:r>
            <a:endParaRPr lang="en-US" sz="20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822268" y="3103598"/>
            <a:ext cx="1021643" cy="9152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606844" y="2087935"/>
            <a:ext cx="1682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Solenoid Magnet in MMF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9689" y="5328357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Figure 10 – </a:t>
            </a:r>
            <a:r>
              <a:rPr lang="en-US" dirty="0" err="1" smtClean="0"/>
              <a:t>Riad</a:t>
            </a:r>
            <a:r>
              <a:rPr lang="en-US" dirty="0" smtClean="0"/>
              <a:t> Suleiman and Joe </a:t>
            </a:r>
            <a:r>
              <a:rPr lang="en-US" dirty="0" err="1" smtClean="0"/>
              <a:t>Grames</a:t>
            </a:r>
            <a:r>
              <a:rPr lang="en-US" dirty="0" smtClean="0"/>
              <a:t> discuss mapping of solenoid 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r>
              <a:rPr lang="en-US" sz="1600" dirty="0" smtClean="0"/>
              <a:t>- our </a:t>
            </a:r>
            <a:r>
              <a:rPr lang="en-US" sz="1600" dirty="0" err="1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1422" y="2194560"/>
            <a:ext cx="4924778" cy="4024125"/>
          </a:xfrm>
        </p:spPr>
        <p:txBody>
          <a:bodyPr/>
          <a:lstStyle/>
          <a:p>
            <a:r>
              <a:rPr lang="en-US" dirty="0" smtClean="0"/>
              <a:t>Correlate change in </a:t>
            </a:r>
            <a:r>
              <a:rPr lang="el-GR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+mj-lt"/>
              </a:rPr>
              <a:t>and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+mj-lt"/>
              </a:rPr>
              <a:t>directly to magnetization</a:t>
            </a:r>
          </a:p>
          <a:p>
            <a:r>
              <a:rPr lang="en-US" dirty="0" smtClean="0">
                <a:latin typeface="+mj-lt"/>
              </a:rPr>
              <a:t>Measure magnetic field at photocathode</a:t>
            </a:r>
          </a:p>
          <a:p>
            <a:r>
              <a:rPr lang="en-US" dirty="0" smtClean="0">
                <a:latin typeface="+mj-lt"/>
              </a:rPr>
              <a:t>Monitor its uniformity across </a:t>
            </a:r>
            <a:r>
              <a:rPr lang="en-US" dirty="0" smtClean="0">
                <a:latin typeface="+mj-lt"/>
              </a:rPr>
              <a:t>photocathode surface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Give </a:t>
            </a:r>
            <a:r>
              <a:rPr lang="en-US" dirty="0" smtClean="0">
                <a:latin typeface="+mj-lt"/>
              </a:rPr>
              <a:t>freedom to </a:t>
            </a:r>
            <a:r>
              <a:rPr lang="en-US" dirty="0" smtClean="0">
                <a:latin typeface="+mj-lt"/>
              </a:rPr>
              <a:t>the experiment, allow the solenoid to be moved if needed, without losing ability to measure </a:t>
            </a:r>
            <a:r>
              <a:rPr lang="en-US" dirty="0" smtClean="0">
                <a:latin typeface="+mj-lt"/>
              </a:rPr>
              <a:t>magnetic field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65" y="847228"/>
            <a:ext cx="4169270" cy="55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9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478</TotalTime>
  <Words>633</Words>
  <Application>Microsoft Office PowerPoint</Application>
  <PresentationFormat>Widescreen</PresentationFormat>
  <Paragraphs>93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Century Gothic</vt:lpstr>
      <vt:lpstr>Gadugi</vt:lpstr>
      <vt:lpstr>Wingdings</vt:lpstr>
      <vt:lpstr>Vapor Trail</vt:lpstr>
      <vt:lpstr>Magneto-Optic Kerr Effect in a Magnetized Electron Gun</vt:lpstr>
      <vt:lpstr>Outline</vt:lpstr>
      <vt:lpstr>Motivation – Solenoid Magnetic Field</vt:lpstr>
      <vt:lpstr>Method- The Magneto-Optic Kerr Effect</vt:lpstr>
      <vt:lpstr>Method- reflection and initial bench tests</vt:lpstr>
      <vt:lpstr>Method- Implementing the Photo-elastic modulator</vt:lpstr>
      <vt:lpstr>Results – Lock-in Amplifier signal</vt:lpstr>
      <vt:lpstr>What’s next? – Calibration of bench tests with Solenoid</vt:lpstr>
      <vt:lpstr>Overview- our GOals</vt:lpstr>
      <vt:lpstr>References- figures</vt:lpstr>
      <vt:lpstr>ThAnk YӨU!!</vt:lpstr>
      <vt:lpstr>Back up slides</vt:lpstr>
      <vt:lpstr>Motivation- Magnetized cooling</vt:lpstr>
      <vt:lpstr>Results- First measurement of Kerr Ө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Hardy</dc:creator>
  <cp:lastModifiedBy>Ben Hardy</cp:lastModifiedBy>
  <cp:revision>45</cp:revision>
  <dcterms:created xsi:type="dcterms:W3CDTF">2013-07-15T20:26:09Z</dcterms:created>
  <dcterms:modified xsi:type="dcterms:W3CDTF">2016-07-20T15:00:16Z</dcterms:modified>
</cp:coreProperties>
</file>