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398" r:id="rId3"/>
    <p:sldId id="397" r:id="rId4"/>
    <p:sldId id="399" r:id="rId5"/>
    <p:sldId id="400" r:id="rId6"/>
    <p:sldId id="401" r:id="rId7"/>
    <p:sldId id="402" r:id="rId8"/>
    <p:sldId id="403" r:id="rId9"/>
    <p:sldId id="4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Palacios-Serrano" initials="GP" lastIdx="1" clrIdx="0">
    <p:extLst>
      <p:ext uri="{19B8F6BF-5375-455C-9EA6-DF929625EA0E}">
        <p15:presenceInfo xmlns:p15="http://schemas.microsoft.com/office/powerpoint/2012/main" userId="Gabriel Palacios-Serrano" providerId="None"/>
      </p:ext>
    </p:extLst>
  </p:cmAuthor>
  <p:cmAuthor id="2" name="Carlos H.G." initials="CHG" lastIdx="5" clrIdx="1">
    <p:extLst>
      <p:ext uri="{19B8F6BF-5375-455C-9EA6-DF929625EA0E}">
        <p15:presenceInfo xmlns:p15="http://schemas.microsoft.com/office/powerpoint/2012/main" userId="Carlos H.G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8" y="6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9062B98-6AB6-48E6-98CC-21BBBF935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679" y="405751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4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Page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336ADC-6677-4543-9B74-CDDC926809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316" y="1347444"/>
            <a:ext cx="8461095" cy="45942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438A9-A84E-7B4E-B3CB-C46A7AF17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FE68F1-7434-4606-8714-62B4CE9435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322" t="4" b="-4"/>
          <a:stretch/>
        </p:blipFill>
        <p:spPr>
          <a:xfrm flipV="1">
            <a:off x="-3049" y="1304907"/>
            <a:ext cx="4645378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43" y="6336792"/>
            <a:ext cx="1654722" cy="5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5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8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6CD7-8FB7-4856-A146-6CAB8CA9C13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WIEN-FILTER SPIN ROTATOR </a:t>
            </a:r>
            <a:r>
              <a:rPr lang="en-US" dirty="0" smtClean="0"/>
              <a:t>IN THE CONTEXT OF </a:t>
            </a:r>
            <a:r>
              <a:rPr lang="en-US" dirty="0" err="1" smtClean="0"/>
              <a:t>pEDM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G. </a:t>
            </a:r>
            <a:r>
              <a:rPr lang="en-US" dirty="0" smtClean="0"/>
              <a:t>Palacios-Serrano, </a:t>
            </a:r>
            <a:r>
              <a:rPr lang="en-US" dirty="0"/>
              <a:t>C. Hernández-</a:t>
            </a:r>
            <a:r>
              <a:rPr lang="en-US" dirty="0" err="1"/>
              <a:t>García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/>
              <a:t>Thomas Jefferson National Accelerator Facility, Newport News, VA 23606, USA</a:t>
            </a:r>
          </a:p>
        </p:txBody>
      </p:sp>
    </p:spTree>
    <p:extLst>
      <p:ext uri="{BB962C8B-B14F-4D97-AF65-F5344CB8AC3E}">
        <p14:creationId xmlns:p14="http://schemas.microsoft.com/office/powerpoint/2010/main" val="29410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643282" cy="45124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proton-electron dipole moment (</a:t>
            </a:r>
            <a:r>
              <a:rPr lang="en-US" dirty="0" err="1" smtClean="0"/>
              <a:t>pEDM</a:t>
            </a:r>
            <a:r>
              <a:rPr lang="en-US" dirty="0" smtClean="0"/>
              <a:t>) experiment </a:t>
            </a:r>
            <a:r>
              <a:rPr lang="en-US" dirty="0" smtClean="0"/>
              <a:t>requires*:</a:t>
            </a:r>
            <a:endParaRPr lang="en-US" dirty="0" smtClean="0"/>
          </a:p>
          <a:p>
            <a:pPr lvl="1"/>
            <a:r>
              <a:rPr lang="en-US" dirty="0"/>
              <a:t>Study the optimum material, height, and shape of </a:t>
            </a:r>
            <a:r>
              <a:rPr lang="en-US" dirty="0" smtClean="0"/>
              <a:t>electric field </a:t>
            </a:r>
            <a:r>
              <a:rPr lang="en-US" dirty="0"/>
              <a:t>plates with a </a:t>
            </a:r>
            <a:r>
              <a:rPr lang="en-US" dirty="0" smtClean="0"/>
              <a:t>field </a:t>
            </a:r>
            <a:r>
              <a:rPr lang="en-US" dirty="0"/>
              <a:t>strength </a:t>
            </a:r>
            <a:r>
              <a:rPr lang="en-US" dirty="0" smtClean="0"/>
              <a:t>of 4.4 MV/m </a:t>
            </a:r>
            <a:r>
              <a:rPr lang="en-US" dirty="0"/>
              <a:t>for 4 cm plate separation, in order to minimize the highest </a:t>
            </a:r>
            <a:r>
              <a:rPr lang="en-US" dirty="0" smtClean="0"/>
              <a:t>E-field </a:t>
            </a:r>
            <a:r>
              <a:rPr lang="en-US" dirty="0"/>
              <a:t>value. </a:t>
            </a:r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/>
              <a:t>surface area </a:t>
            </a:r>
            <a:r>
              <a:rPr lang="en-US" dirty="0" smtClean="0"/>
              <a:t>E-field </a:t>
            </a:r>
            <a:r>
              <a:rPr lang="en-US" dirty="0"/>
              <a:t>plates made of aluminum and coated with </a:t>
            </a:r>
            <a:r>
              <a:rPr lang="en-US" dirty="0" err="1"/>
              <a:t>TiN</a:t>
            </a:r>
            <a:r>
              <a:rPr lang="en-US" dirty="0"/>
              <a:t> have been </a:t>
            </a:r>
            <a:r>
              <a:rPr lang="en-US" dirty="0" smtClean="0"/>
              <a:t>developed and </a:t>
            </a:r>
            <a:r>
              <a:rPr lang="en-US" dirty="0"/>
              <a:t>used at </a:t>
            </a:r>
            <a:r>
              <a:rPr lang="en-US" dirty="0" smtClean="0"/>
              <a:t>JLab; </a:t>
            </a:r>
            <a:r>
              <a:rPr lang="en-US" dirty="0"/>
              <a:t>rather cheap and </a:t>
            </a:r>
            <a:r>
              <a:rPr lang="en-US" dirty="0" smtClean="0"/>
              <a:t>robust. </a:t>
            </a:r>
            <a:r>
              <a:rPr lang="en-US" dirty="0"/>
              <a:t>Need to expand this technology to </a:t>
            </a:r>
            <a:r>
              <a:rPr lang="en-US" dirty="0" smtClean="0"/>
              <a:t>large-area, about </a:t>
            </a:r>
            <a:r>
              <a:rPr lang="en-US" dirty="0"/>
              <a:t>20 cm high and 2m long.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4" y="732947"/>
            <a:ext cx="4961964" cy="399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36859" y="5094381"/>
            <a:ext cx="28821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Diagram of the storage ring EDM </a:t>
            </a:r>
            <a:r>
              <a:rPr lang="en-US" sz="1500" dirty="0" smtClean="0"/>
              <a:t>concept</a:t>
            </a:r>
            <a:r>
              <a:rPr lang="en-US" sz="1500" dirty="0"/>
              <a:t>. Jim </a:t>
            </a:r>
            <a:r>
              <a:rPr lang="en-US" sz="1500" dirty="0" smtClean="0"/>
              <a:t>Alexander et al, 2022. 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322730" y="6288318"/>
            <a:ext cx="6537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The </a:t>
            </a:r>
            <a:r>
              <a:rPr lang="en-US" dirty="0"/>
              <a:t>storage ring proton EDM </a:t>
            </a:r>
            <a:r>
              <a:rPr lang="en-US" dirty="0" smtClean="0"/>
              <a:t>experiment. J. </a:t>
            </a:r>
            <a:r>
              <a:rPr lang="en-US" dirty="0"/>
              <a:t>Alexander </a:t>
            </a:r>
            <a:r>
              <a:rPr lang="en-US" i="1" dirty="0"/>
              <a:t>et al</a:t>
            </a:r>
            <a:r>
              <a:rPr lang="en-US" dirty="0"/>
              <a:t>, 2022.</a:t>
            </a:r>
          </a:p>
        </p:txBody>
      </p:sp>
    </p:spTree>
    <p:extLst>
      <p:ext uri="{BB962C8B-B14F-4D97-AF65-F5344CB8AC3E}">
        <p14:creationId xmlns:p14="http://schemas.microsoft.com/office/powerpoint/2010/main" val="14780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experience!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13765"/>
            <a:ext cx="5930900" cy="47378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have built four Wien filters at JLab:</a:t>
            </a:r>
          </a:p>
          <a:p>
            <a:pPr lvl="1"/>
            <a:r>
              <a:rPr lang="en-US" dirty="0" smtClean="0"/>
              <a:t>Two </a:t>
            </a:r>
            <a:r>
              <a:rPr lang="en-US" b="1" dirty="0" smtClean="0"/>
              <a:t>200 keV </a:t>
            </a:r>
            <a:r>
              <a:rPr lang="en-US" dirty="0" smtClean="0"/>
              <a:t>at </a:t>
            </a:r>
            <a:r>
              <a:rPr lang="en-US" dirty="0" smtClean="0"/>
              <a:t>CEBAF</a:t>
            </a:r>
          </a:p>
          <a:p>
            <a:pPr lvl="2"/>
            <a:r>
              <a:rPr lang="en-US" dirty="0"/>
              <a:t>In operation since </a:t>
            </a:r>
            <a:r>
              <a:rPr lang="en-US" dirty="0" smtClean="0"/>
              <a:t>February 2021</a:t>
            </a:r>
            <a:endParaRPr lang="en-US" dirty="0"/>
          </a:p>
          <a:p>
            <a:pPr lvl="2"/>
            <a:r>
              <a:rPr lang="en-US" b="1" dirty="0" smtClean="0"/>
              <a:t>32 cm </a:t>
            </a:r>
            <a:r>
              <a:rPr lang="en-US" dirty="0" smtClean="0"/>
              <a:t>electrode plate</a:t>
            </a:r>
          </a:p>
          <a:p>
            <a:pPr lvl="2"/>
            <a:r>
              <a:rPr lang="en-US" b="1" dirty="0" smtClean="0"/>
              <a:t>1.5 cm </a:t>
            </a:r>
            <a:r>
              <a:rPr lang="en-US" dirty="0" smtClean="0"/>
              <a:t>gap </a:t>
            </a:r>
            <a:endParaRPr lang="en-US" dirty="0" smtClean="0"/>
          </a:p>
          <a:p>
            <a:pPr lvl="2"/>
            <a:r>
              <a:rPr lang="en-US" b="1" dirty="0" smtClean="0"/>
              <a:t>20 kV </a:t>
            </a:r>
            <a:r>
              <a:rPr lang="en-US" dirty="0" smtClean="0"/>
              <a:t>m</a:t>
            </a:r>
            <a:r>
              <a:rPr lang="en-US" dirty="0" smtClean="0"/>
              <a:t>ax </a:t>
            </a:r>
            <a:r>
              <a:rPr lang="en-US" dirty="0" smtClean="0"/>
              <a:t>achieved voltage per plate</a:t>
            </a:r>
          </a:p>
          <a:p>
            <a:pPr lvl="2"/>
            <a:r>
              <a:rPr lang="en-US" b="1" dirty="0" smtClean="0"/>
              <a:t>2.7 MV/m </a:t>
            </a:r>
            <a:r>
              <a:rPr lang="en-US" dirty="0" smtClean="0"/>
              <a:t>max gap electric field  </a:t>
            </a:r>
          </a:p>
          <a:p>
            <a:pPr lvl="2"/>
            <a:r>
              <a:rPr lang="en-US" dirty="0" smtClean="0"/>
              <a:t>Undergoing </a:t>
            </a:r>
            <a:r>
              <a:rPr lang="en-US" dirty="0" smtClean="0"/>
              <a:t>optics matching studies.</a:t>
            </a:r>
          </a:p>
          <a:p>
            <a:pPr lvl="1"/>
            <a:r>
              <a:rPr lang="en-US" dirty="0" smtClean="0"/>
              <a:t>A shorter-gap </a:t>
            </a:r>
            <a:r>
              <a:rPr lang="en-US" b="1" dirty="0" smtClean="0"/>
              <a:t>300 </a:t>
            </a:r>
            <a:r>
              <a:rPr lang="en-US" b="1" dirty="0" smtClean="0"/>
              <a:t>keV </a:t>
            </a:r>
            <a:r>
              <a:rPr lang="en-US" dirty="0" smtClean="0"/>
              <a:t>at UITF</a:t>
            </a:r>
          </a:p>
          <a:p>
            <a:pPr lvl="2"/>
            <a:r>
              <a:rPr lang="en-US" dirty="0" smtClean="0"/>
              <a:t>In operation since July </a:t>
            </a:r>
            <a:r>
              <a:rPr lang="en-US" dirty="0" smtClean="0"/>
              <a:t>2022</a:t>
            </a:r>
          </a:p>
          <a:p>
            <a:pPr lvl="2"/>
            <a:r>
              <a:rPr lang="en-US" b="1" dirty="0"/>
              <a:t>32 cm </a:t>
            </a:r>
            <a:r>
              <a:rPr lang="en-US" dirty="0"/>
              <a:t>electrode plate</a:t>
            </a:r>
          </a:p>
          <a:p>
            <a:pPr lvl="2"/>
            <a:r>
              <a:rPr lang="en-US" b="1" dirty="0" smtClean="0"/>
              <a:t>1.3 cm </a:t>
            </a:r>
            <a:r>
              <a:rPr lang="en-US" dirty="0" smtClean="0"/>
              <a:t>gap </a:t>
            </a:r>
          </a:p>
          <a:p>
            <a:pPr lvl="2"/>
            <a:r>
              <a:rPr lang="en-US" b="1" dirty="0" smtClean="0"/>
              <a:t>26 </a:t>
            </a:r>
            <a:r>
              <a:rPr lang="en-US" b="1" dirty="0"/>
              <a:t>kV </a:t>
            </a:r>
            <a:r>
              <a:rPr lang="en-US" dirty="0"/>
              <a:t>max achieved voltage per plate</a:t>
            </a:r>
          </a:p>
          <a:p>
            <a:pPr lvl="2"/>
            <a:r>
              <a:rPr lang="en-US" b="1" dirty="0" smtClean="0"/>
              <a:t>3.9 </a:t>
            </a:r>
            <a:r>
              <a:rPr lang="en-US" b="1" dirty="0"/>
              <a:t>MV/m </a:t>
            </a:r>
            <a:r>
              <a:rPr lang="en-US" dirty="0"/>
              <a:t>max gap electric field  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with integrated ion pump at test lab</a:t>
            </a:r>
          </a:p>
          <a:p>
            <a:pPr lvl="2"/>
            <a:r>
              <a:rPr lang="en-US" dirty="0" smtClean="0"/>
              <a:t>Patent!</a:t>
            </a:r>
          </a:p>
          <a:p>
            <a:pPr lvl="2"/>
            <a:r>
              <a:rPr lang="en-US" dirty="0" smtClean="0"/>
              <a:t>Still on the works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20788" r="3441" b="21003"/>
          <a:stretch/>
        </p:blipFill>
        <p:spPr>
          <a:xfrm>
            <a:off x="6655045" y="800836"/>
            <a:ext cx="4342910" cy="2132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64"/>
          <a:stretch/>
        </p:blipFill>
        <p:spPr>
          <a:xfrm>
            <a:off x="6096000" y="3437054"/>
            <a:ext cx="6083633" cy="321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439259"/>
            <a:ext cx="4523508" cy="4425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4804064" cy="398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30582" b="15316"/>
          <a:stretch/>
        </p:blipFill>
        <p:spPr>
          <a:xfrm>
            <a:off x="6248400" y="1508810"/>
            <a:ext cx="4807639" cy="261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but, what have we actually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753"/>
            <a:ext cx="5410200" cy="4590210"/>
          </a:xfrm>
        </p:spPr>
        <p:txBody>
          <a:bodyPr>
            <a:normAutofit/>
          </a:bodyPr>
          <a:lstStyle/>
          <a:p>
            <a:r>
              <a:rPr lang="en-US" dirty="0" smtClean="0"/>
              <a:t>3D modeling</a:t>
            </a:r>
          </a:p>
          <a:p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E and B field maps</a:t>
            </a:r>
          </a:p>
          <a:p>
            <a:pPr lvl="1"/>
            <a:r>
              <a:rPr lang="en-US" dirty="0" smtClean="0"/>
              <a:t>Particle tracking</a:t>
            </a:r>
          </a:p>
          <a:p>
            <a:pPr lvl="1"/>
            <a:r>
              <a:rPr lang="en-US" dirty="0" smtClean="0"/>
              <a:t>Optimization</a:t>
            </a:r>
          </a:p>
          <a:p>
            <a:r>
              <a:rPr lang="en-US" dirty="0" smtClean="0"/>
              <a:t>Assembled</a:t>
            </a:r>
          </a:p>
          <a:p>
            <a:pPr lvl="1"/>
            <a:r>
              <a:rPr lang="en-US" dirty="0" smtClean="0"/>
              <a:t>Polished</a:t>
            </a:r>
          </a:p>
          <a:p>
            <a:pPr lvl="1"/>
            <a:r>
              <a:rPr lang="en-US" dirty="0" smtClean="0"/>
              <a:t>Surveyed</a:t>
            </a:r>
          </a:p>
          <a:p>
            <a:pPr lvl="1"/>
            <a:r>
              <a:rPr lang="en-US" dirty="0" smtClean="0"/>
              <a:t>HV tested</a:t>
            </a:r>
          </a:p>
          <a:p>
            <a:pPr lvl="1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081" y="4802850"/>
            <a:ext cx="8488167" cy="2071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0" t="34485" r="19191" b="21385"/>
          <a:stretch/>
        </p:blipFill>
        <p:spPr>
          <a:xfrm>
            <a:off x="4292216" y="2469962"/>
            <a:ext cx="4286766" cy="257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Content Placeholder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35" y="1287829"/>
            <a:ext cx="3190761" cy="2645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84" y="4189509"/>
            <a:ext cx="3028862" cy="2511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9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the </a:t>
            </a:r>
            <a:r>
              <a:rPr lang="en-US" dirty="0" err="1" smtClean="0"/>
              <a:t>pEDM</a:t>
            </a:r>
            <a:r>
              <a:rPr lang="en-US" dirty="0" smtClean="0"/>
              <a:t> electrodes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7298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Significant engineering concept and design!</a:t>
            </a:r>
          </a:p>
          <a:p>
            <a:r>
              <a:rPr lang="en-US" dirty="0" smtClean="0"/>
              <a:t>176 kV gap voltage (88 kV per plate)</a:t>
            </a:r>
          </a:p>
          <a:p>
            <a:r>
              <a:rPr lang="en-US" dirty="0" err="1" smtClean="0"/>
              <a:t>TiN</a:t>
            </a:r>
            <a:r>
              <a:rPr lang="en-US" dirty="0" smtClean="0"/>
              <a:t>-coated aluminum electrodes</a:t>
            </a:r>
          </a:p>
          <a:p>
            <a:pPr lvl="1"/>
            <a:r>
              <a:rPr lang="en-US" dirty="0" smtClean="0"/>
              <a:t>JLab has done this before on a smaller scale. </a:t>
            </a:r>
          </a:p>
          <a:p>
            <a:r>
              <a:rPr lang="en-US" dirty="0" smtClean="0"/>
              <a:t>Tolerances</a:t>
            </a:r>
          </a:p>
          <a:p>
            <a:r>
              <a:rPr lang="en-US" dirty="0" smtClean="0"/>
              <a:t>R28 alumina insulators</a:t>
            </a:r>
          </a:p>
          <a:p>
            <a:pPr lvl="1"/>
            <a:r>
              <a:rPr lang="en-US" dirty="0" smtClean="0"/>
              <a:t>Structural</a:t>
            </a:r>
          </a:p>
          <a:p>
            <a:pPr lvl="1"/>
            <a:r>
              <a:rPr lang="en-US" dirty="0" smtClean="0"/>
              <a:t>HV</a:t>
            </a:r>
          </a:p>
          <a:p>
            <a:pPr lvl="1"/>
            <a:r>
              <a:rPr lang="en-US" dirty="0" smtClean="0"/>
              <a:t>Ripple </a:t>
            </a:r>
          </a:p>
          <a:p>
            <a:r>
              <a:rPr lang="en-US" dirty="0"/>
              <a:t>Field homogeneity </a:t>
            </a:r>
          </a:p>
          <a:p>
            <a:r>
              <a:rPr lang="en-US" dirty="0"/>
              <a:t>Fringe fields </a:t>
            </a:r>
          </a:p>
          <a:p>
            <a:r>
              <a:rPr lang="en-US" dirty="0" smtClean="0"/>
              <a:t>Spin dynamics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98" y="1825625"/>
            <a:ext cx="5950530" cy="3892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1161" y="5715298"/>
            <a:ext cx="6279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storage ring proton EDM experiment. J. Alexander </a:t>
            </a:r>
            <a:r>
              <a:rPr lang="en-US" i="1" dirty="0"/>
              <a:t>et al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6915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start: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72" y="2286536"/>
            <a:ext cx="5248602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599"/>
          <a:stretch/>
        </p:blipFill>
        <p:spPr>
          <a:xfrm>
            <a:off x="5777346" y="2493128"/>
            <a:ext cx="6216625" cy="3938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395" y="135800"/>
            <a:ext cx="3356263" cy="3446972"/>
          </a:xfrm>
          <a:prstGeom prst="rect">
            <a:avLst/>
          </a:prstGeom>
          <a:ln w="38100" cap="sq">
            <a:solidFill>
              <a:srgbClr val="FF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794500" y="5956300"/>
            <a:ext cx="609600" cy="474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529395" y="3582772"/>
            <a:ext cx="1239705" cy="23862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404100" y="3582772"/>
            <a:ext cx="1506958" cy="23862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93700" y="3759200"/>
            <a:ext cx="1244600" cy="3683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4.4 MV/m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1016000" y="4127500"/>
            <a:ext cx="1143000" cy="444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3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2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474" y="1768937"/>
            <a:ext cx="4640982" cy="3894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49" y="1734499"/>
            <a:ext cx="4625741" cy="3939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209" y="1730833"/>
            <a:ext cx="4633362" cy="39703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525" y="1721379"/>
            <a:ext cx="4602879" cy="39551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624" y="1746075"/>
            <a:ext cx="4610500" cy="39398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368" y="1747608"/>
            <a:ext cx="4602879" cy="39322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260" y="1756104"/>
            <a:ext cx="4602879" cy="3924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2833" y="1727651"/>
            <a:ext cx="4618120" cy="394750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4672" y="1768937"/>
            <a:ext cx="5238071" cy="4146954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latin typeface="Arial Unicode MS"/>
              </a:rPr>
              <a:t>Modelling</a:t>
            </a:r>
            <a:endParaRPr lang="en-US" altLang="en-US" b="1" dirty="0">
              <a:latin typeface="Arial Unicode MS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/>
              </a:rPr>
              <a:t>The </a:t>
            </a:r>
            <a:r>
              <a:rPr lang="en-US" altLang="en-US" b="1" dirty="0">
                <a:solidFill>
                  <a:srgbClr val="FF0000"/>
                </a:solidFill>
                <a:latin typeface="Arial Unicode MS"/>
              </a:rPr>
              <a:t>Wien filter</a:t>
            </a:r>
            <a:r>
              <a:rPr lang="en-US" altLang="en-US" dirty="0">
                <a:solidFill>
                  <a:srgbClr val="FF0000"/>
                </a:solidFill>
                <a:latin typeface="Arial Unicode MS"/>
              </a:rPr>
              <a:t> </a:t>
            </a:r>
            <a:r>
              <a:rPr lang="en-US" altLang="en-US" dirty="0">
                <a:latin typeface="Arial Unicode MS"/>
              </a:rPr>
              <a:t>is composed of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/>
              </a:rPr>
              <a:t>HV electrode plates with mounting tabs and Rogowski profile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/>
              </a:rPr>
              <a:t>HV spring guide contacts with spring coils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/>
              </a:rPr>
              <a:t>HV </a:t>
            </a:r>
            <a:r>
              <a:rPr lang="en-US" altLang="en-US" dirty="0">
                <a:latin typeface="Arial Unicode MS"/>
              </a:rPr>
              <a:t>electrical feedthroughs </a:t>
            </a:r>
            <a:r>
              <a:rPr lang="en-US" altLang="en-US" dirty="0" smtClean="0">
                <a:latin typeface="Arial Unicode MS"/>
              </a:rPr>
              <a:t>with </a:t>
            </a:r>
            <a:r>
              <a:rPr lang="en-US" altLang="en-US" dirty="0">
                <a:latin typeface="Arial Unicode MS"/>
              </a:rPr>
              <a:t>alumina insulators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/>
              </a:rPr>
              <a:t>MACOR </a:t>
            </a:r>
            <a:r>
              <a:rPr lang="en-US" altLang="en-US" dirty="0">
                <a:latin typeface="Arial Unicode MS"/>
              </a:rPr>
              <a:t>mounting insulators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/>
              </a:rPr>
              <a:t>Vacuum </a:t>
            </a:r>
            <a:r>
              <a:rPr lang="en-US" altLang="en-US" dirty="0">
                <a:latin typeface="Arial Unicode MS"/>
              </a:rPr>
              <a:t>chamber </a:t>
            </a:r>
            <a:r>
              <a:rPr lang="en-US" altLang="en-US" dirty="0" smtClean="0">
                <a:latin typeface="Arial Unicode MS"/>
              </a:rPr>
              <a:t>with electrode </a:t>
            </a:r>
            <a:r>
              <a:rPr lang="en-US" altLang="en-US" dirty="0">
                <a:latin typeface="Arial Unicode MS"/>
              </a:rPr>
              <a:t>mounting springs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 Unicode MS"/>
              </a:rPr>
              <a:t>Magnet coils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 Unicode MS"/>
              </a:rPr>
              <a:t>Magnet mirrors, pole </a:t>
            </a:r>
            <a:r>
              <a:rPr lang="en-US" altLang="en-US" dirty="0">
                <a:latin typeface="Arial Unicode MS"/>
              </a:rPr>
              <a:t>plates and return yokes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 Unicode MS"/>
            </a:endParaRP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 Unicode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0808" y="601625"/>
            <a:ext cx="4962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Isometric view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3D model of the existing CEBAF 130 keV Wien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filter based on SLAC’s original design.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19907" y="1714154"/>
            <a:ext cx="4597097" cy="39991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623455" y="2421082"/>
            <a:ext cx="488372" cy="4156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3.75E-6 0.0682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6829 L -3.75E-6 0.107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10718 L -3.75E-6 0.1773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17732 L 0.00052 0.2106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1065 L -3.75E-6 0.2868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2868 L -0.00013 0.3180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46091</TotalTime>
  <Words>402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Times New Roman</vt:lpstr>
      <vt:lpstr>Office Theme</vt:lpstr>
      <vt:lpstr>WIEN-FILTER SPIN ROTATOR IN THE CONTEXT OF pEDM</vt:lpstr>
      <vt:lpstr>Introduction</vt:lpstr>
      <vt:lpstr>We have experience!</vt:lpstr>
      <vt:lpstr>Ok but, what have we actually done?</vt:lpstr>
      <vt:lpstr>Challenges for the pEDM electrodes</vt:lpstr>
      <vt:lpstr>A start:</vt:lpstr>
      <vt:lpstr>Thanks!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QE heat maps</dc:title>
  <dc:creator>Gabriel Palacios-Serrano</dc:creator>
  <cp:lastModifiedBy>Gabriel Palacios-Serrano</cp:lastModifiedBy>
  <cp:revision>558</cp:revision>
  <dcterms:created xsi:type="dcterms:W3CDTF">2019-02-08T02:44:25Z</dcterms:created>
  <dcterms:modified xsi:type="dcterms:W3CDTF">2022-11-29T19:11:08Z</dcterms:modified>
</cp:coreProperties>
</file>