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536" r:id="rId2"/>
    <p:sldId id="529" r:id="rId3"/>
    <p:sldId id="535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43" r:id="rId16"/>
    <p:sldId id="544" r:id="rId17"/>
    <p:sldId id="537" r:id="rId18"/>
    <p:sldId id="539" r:id="rId19"/>
    <p:sldId id="541" r:id="rId20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D5D7DD"/>
    <a:srgbClr val="CC9900"/>
    <a:srgbClr val="99FF99"/>
    <a:srgbClr val="CCFF66"/>
    <a:srgbClr val="CCFF99"/>
    <a:srgbClr val="F8CAF8"/>
    <a:srgbClr val="F0D2F0"/>
    <a:srgbClr val="FF7C8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69" d="100"/>
          <a:sy n="69" d="100"/>
        </p:scale>
        <p:origin x="456" y="7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March 9,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5"/>
          <a:stretch/>
        </p:blipFill>
        <p:spPr>
          <a:xfrm>
            <a:off x="1510145" y="966787"/>
            <a:ext cx="5624945" cy="492442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00 A</a:t>
            </a:r>
          </a:p>
        </p:txBody>
      </p:sp>
    </p:spTree>
    <p:extLst>
      <p:ext uri="{BB962C8B-B14F-4D97-AF65-F5344CB8AC3E}">
        <p14:creationId xmlns:p14="http://schemas.microsoft.com/office/powerpoint/2010/main" val="275745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881062"/>
            <a:ext cx="6200775" cy="50958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 A</a:t>
            </a:r>
          </a:p>
        </p:txBody>
      </p:sp>
    </p:spTree>
    <p:extLst>
      <p:ext uri="{BB962C8B-B14F-4D97-AF65-F5344CB8AC3E}">
        <p14:creationId xmlns:p14="http://schemas.microsoft.com/office/powerpoint/2010/main" val="326433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933450"/>
            <a:ext cx="6200775" cy="49911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00 A</a:t>
            </a:r>
          </a:p>
        </p:txBody>
      </p:sp>
    </p:spTree>
    <p:extLst>
      <p:ext uri="{BB962C8B-B14F-4D97-AF65-F5344CB8AC3E}">
        <p14:creationId xmlns:p14="http://schemas.microsoft.com/office/powerpoint/2010/main" val="113999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04186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hard work of: Yan,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Bubba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Phil, John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Carlos, Fay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Shukui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Geoff,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Sajini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3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85800" y="1019909"/>
            <a:ext cx="7772400" cy="25805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Measuring Magnetization with RF Cavity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415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45128" y="0"/>
            <a:ext cx="74676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Magnetized Beam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cs typeface="Arial" panose="020B0604020202020204" pitchFamily="34" charset="0"/>
              </a:rPr>
              <a:t> I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55305"/>
              </p:ext>
            </p:extLst>
          </p:nvPr>
        </p:nvGraphicFramePr>
        <p:xfrm>
          <a:off x="4467688" y="484050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688" y="484050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2344024" y="1512780"/>
            <a:ext cx="4963795" cy="274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" y="400223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900546" y="0"/>
            <a:ext cx="7564582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Magnetized Beam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II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non-invasive technique to measure beam magnetization is very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e-cooler. An RF cavity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right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device. 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avities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e-cooler will monitor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 installed inside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will ensure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completely removed during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process. Once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exists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solenoid, 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avities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whether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magnetization is fully restored.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field will be excited by rotating bunched beam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an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detectable signal –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will deposit energy into cavity, but not angular momentum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to both electric and magnetic fields – expect main contribution to signal from electric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TE011 Mode in Pill-box Cavity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6" b="3393"/>
          <a:stretch/>
        </p:blipFill>
        <p:spPr>
          <a:xfrm>
            <a:off x="1505879" y="900545"/>
            <a:ext cx="4724400" cy="3574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925" y="5018568"/>
            <a:ext cx="3589958" cy="1649974"/>
            <a:chOff x="5455802" y="1390305"/>
            <a:chExt cx="3370877" cy="1649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483378" y="1390305"/>
                  <a:ext cx="135025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378" y="1390305"/>
                  <a:ext cx="135025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25752" y="1812975"/>
                  <a:ext cx="3200927" cy="1153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752" y="1812975"/>
                  <a:ext cx="3200927" cy="1153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455802" y="2670947"/>
                  <a:ext cx="140540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802" y="2670947"/>
                  <a:ext cx="140540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169688" y="4827586"/>
            <a:ext cx="3685839" cy="1835570"/>
            <a:chOff x="5399708" y="2620540"/>
            <a:chExt cx="3290985" cy="1835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455126" y="3408727"/>
                  <a:ext cx="1237004" cy="4022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26" y="3408727"/>
                  <a:ext cx="1237004" cy="402226"/>
                </a:xfrm>
                <a:prstGeom prst="rect">
                  <a:avLst/>
                </a:prstGeom>
                <a:blipFill>
                  <a:blip r:embed="rId6"/>
                  <a:stretch>
                    <a:fillRect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17477" y="2620540"/>
                  <a:ext cx="3173216" cy="11120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477" y="2620540"/>
                  <a:ext cx="3173216" cy="11120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99708" y="4074852"/>
                  <a:ext cx="2993109" cy="381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708" y="4074852"/>
                  <a:ext cx="2993109" cy="381258"/>
                </a:xfrm>
                <a:prstGeom prst="rect">
                  <a:avLst/>
                </a:prstGeom>
                <a:blipFill>
                  <a:blip r:embed="rId8"/>
                  <a:stretch>
                    <a:fillRect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327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>
                <a:cs typeface="Arial" panose="020B0604020202020204" pitchFamily="34" charset="0"/>
              </a:rPr>
              <a:t>Magnetic Moment </a:t>
            </a:r>
            <a:r>
              <a:rPr lang="en-US" dirty="0" smtClean="0">
                <a:cs typeface="Arial" panose="020B0604020202020204" pitchFamily="34" charset="0"/>
              </a:rPr>
              <a:t>of Magnetized Beam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moment along beam axis: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60"/>
            <a:ext cx="3657600" cy="3438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1575058"/>
                <a:ext cx="2445854" cy="949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575058"/>
                <a:ext cx="2445854" cy="949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4946" y="2749561"/>
                <a:ext cx="244585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946" y="2749561"/>
                <a:ext cx="2445854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6698146" y="3180037"/>
            <a:ext cx="2369125" cy="612648"/>
          </a:xfrm>
          <a:prstGeom prst="wedgeRoundRectCallout">
            <a:avLst>
              <a:gd name="adj1" fmla="val -56192"/>
              <a:gd name="adj2" fmla="val -23435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 photocathode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7346" y="4022432"/>
                <a:ext cx="244585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46" y="4022432"/>
                <a:ext cx="244585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 bwMode="auto">
          <a:xfrm>
            <a:off x="6698146" y="3987276"/>
            <a:ext cx="1482435" cy="612648"/>
          </a:xfrm>
          <a:prstGeom prst="wedgeRoundRectCallout">
            <a:avLst>
              <a:gd name="adj1" fmla="val -59116"/>
              <a:gd name="adj2" fmla="val -23434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 </a:t>
            </a: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7927" y="5210659"/>
                <a:ext cx="8285018" cy="124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For cylindrically symmetric 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Gaussian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beam with sigma of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and 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average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canonical angular momentum for 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electron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beam 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2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00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neV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s) at the photocathode 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2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00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neV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s) </a:t>
                </a:r>
                <a:r>
                  <a:rPr lang="en-US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:r>
                  <a:rPr lang="en-US" smtClean="0"/>
                  <a:t>3x10</a:t>
                </a:r>
                <a:r>
                  <a:rPr lang="en-US" baseline="30000" smtClean="0"/>
                  <a:t>8 </a:t>
                </a:r>
                <a:r>
                  <a:rPr lang="en-US" dirty="0" smtClean="0"/>
                  <a:t>ħ 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after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existing </a:t>
                </a:r>
                <a:r>
                  <a:rPr lang="en-US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solenoid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7" y="5210659"/>
                <a:ext cx="8285018" cy="1247521"/>
              </a:xfrm>
              <a:prstGeom prst="rect">
                <a:avLst/>
              </a:prstGeom>
              <a:blipFill>
                <a:blip r:embed="rId6"/>
                <a:stretch>
                  <a:fillRect l="-662" t="-245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346363" y="0"/>
            <a:ext cx="8506691" cy="123305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Can We </a:t>
            </a:r>
            <a:r>
              <a:rPr lang="en-US" dirty="0">
                <a:cs typeface="Arial" panose="020B0604020202020204" pitchFamily="34" charset="0"/>
              </a:rPr>
              <a:t>G</a:t>
            </a:r>
            <a:r>
              <a:rPr lang="en-US" dirty="0" smtClean="0">
                <a:cs typeface="Arial" panose="020B0604020202020204" pitchFamily="34" charset="0"/>
              </a:rPr>
              <a:t>enerate Magnetized </a:t>
            </a: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en-US" dirty="0" smtClean="0">
                <a:cs typeface="Arial" panose="020B0604020202020204" pitchFamily="34" charset="0"/>
              </a:rPr>
              <a:t>eam with TE011 </a:t>
            </a:r>
            <a:r>
              <a:rPr lang="en-US" dirty="0">
                <a:cs typeface="Arial" panose="020B0604020202020204" pitchFamily="34" charset="0"/>
              </a:rPr>
              <a:t>C</a:t>
            </a:r>
            <a:r>
              <a:rPr lang="en-US" dirty="0" smtClean="0">
                <a:cs typeface="Arial" panose="020B0604020202020204" pitchFamily="34" charset="0"/>
              </a:rPr>
              <a:t>avity?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708" y="158219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Axially-symmetric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field mode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 angular momentum for a passing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e-beam – one must take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 presence 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magnetic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– due to </a:t>
            </a:r>
            <a:r>
              <a:rPr lang="en-US" sz="2400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of canonical angular momentum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and after cavity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build and install a cavity at GTS  to measure beam magnetization in collaboration with Brock and SRF Institute – good project for a student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388225" y="0"/>
            <a:ext cx="599347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Magnetized Beam at GTS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CsSb photocathode was made – QE ~ 4%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 HV operating at 300 kV with magnet at 400 A (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=1.4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standard molybdenum photocathode holder and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=2.0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steel holder)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under vacuum with slits installed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magnetized beam on March 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Sajini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Wijethunga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student from ODU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(advisor: Jean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funded by 75%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+ 25% ODU) started her Ph.D. thesis on magnetized beam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submit LDRD proposal for 3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3509" r="2754" b="21025"/>
          <a:stretch/>
        </p:blipFill>
        <p:spPr>
          <a:xfrm>
            <a:off x="2142277" y="3283058"/>
            <a:ext cx="6241764" cy="347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" y="838392"/>
            <a:ext cx="4279392" cy="31963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 bwMode="auto">
          <a:xfrm flipH="1">
            <a:off x="5693909" y="2963894"/>
            <a:ext cx="2116898" cy="19118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7573" y="259456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 bwMode="auto">
          <a:xfrm flipH="1">
            <a:off x="4461899" y="3148322"/>
            <a:ext cx="1608316" cy="17728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9041" y="250199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Solenoid</a:t>
            </a:r>
            <a:endParaRPr lang="en-US" dirty="0"/>
          </a:p>
          <a:p>
            <a:pPr algn="ctr"/>
            <a:r>
              <a:rPr lang="en-US" dirty="0" smtClean="0"/>
              <a:t>Magnet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3"/>
          </p:cNvCxnSpPr>
          <p:nvPr/>
        </p:nvCxnSpPr>
        <p:spPr bwMode="auto">
          <a:xfrm flipV="1">
            <a:off x="1839518" y="5694218"/>
            <a:ext cx="1610264" cy="5020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1385" y="5734579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 bwMode="auto">
          <a:xfrm>
            <a:off x="1881361" y="4875753"/>
            <a:ext cx="1895318" cy="2685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2997" y="46910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HV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838200"/>
            <a:ext cx="6219825" cy="5181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 A</a:t>
            </a:r>
          </a:p>
        </p:txBody>
      </p:sp>
    </p:spTree>
    <p:extLst>
      <p:ext uri="{BB962C8B-B14F-4D97-AF65-F5344CB8AC3E}">
        <p14:creationId xmlns:p14="http://schemas.microsoft.com/office/powerpoint/2010/main" val="138092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800100"/>
            <a:ext cx="5962650" cy="5257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 A</a:t>
            </a:r>
          </a:p>
        </p:txBody>
      </p:sp>
    </p:spTree>
    <p:extLst>
      <p:ext uri="{BB962C8B-B14F-4D97-AF65-F5344CB8AC3E}">
        <p14:creationId xmlns:p14="http://schemas.microsoft.com/office/powerpoint/2010/main" val="324838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800100"/>
            <a:ext cx="6115050" cy="5257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100 A</a:t>
            </a:r>
          </a:p>
        </p:txBody>
      </p:sp>
    </p:spTree>
    <p:extLst>
      <p:ext uri="{BB962C8B-B14F-4D97-AF65-F5344CB8AC3E}">
        <p14:creationId xmlns:p14="http://schemas.microsoft.com/office/powerpoint/2010/main" val="32815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842962"/>
            <a:ext cx="6076950" cy="51720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150 A</a:t>
            </a:r>
          </a:p>
        </p:txBody>
      </p:sp>
    </p:spTree>
    <p:extLst>
      <p:ext uri="{BB962C8B-B14F-4D97-AF65-F5344CB8AC3E}">
        <p14:creationId xmlns:p14="http://schemas.microsoft.com/office/powerpoint/2010/main" val="24197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785812"/>
            <a:ext cx="6181725" cy="5286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00 A</a:t>
            </a:r>
          </a:p>
        </p:txBody>
      </p:sp>
    </p:spTree>
    <p:extLst>
      <p:ext uri="{BB962C8B-B14F-4D97-AF65-F5344CB8AC3E}">
        <p14:creationId xmlns:p14="http://schemas.microsoft.com/office/powerpoint/2010/main" val="93975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838200"/>
            <a:ext cx="6076950" cy="5181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193964" y="1705633"/>
            <a:ext cx="1025236" cy="612648"/>
          </a:xfrm>
          <a:prstGeom prst="wedgeRoundRectCallout">
            <a:avLst>
              <a:gd name="adj1" fmla="val 65531"/>
              <a:gd name="adj2" fmla="val -121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8" charset="0"/>
              </a:rPr>
              <a:t>25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 A</a:t>
            </a:r>
          </a:p>
        </p:txBody>
      </p:sp>
    </p:spTree>
    <p:extLst>
      <p:ext uri="{BB962C8B-B14F-4D97-AF65-F5344CB8AC3E}">
        <p14:creationId xmlns:p14="http://schemas.microsoft.com/office/powerpoint/2010/main" val="81063871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31119</TotalTime>
  <Words>411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Times</vt:lpstr>
      <vt:lpstr>Times New Roman</vt:lpstr>
      <vt:lpstr>Wingdings</vt:lpstr>
      <vt:lpstr>Ops Review 2010</vt:lpstr>
      <vt:lpstr>Equation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TE011 Mode in Pill-box Cavity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1728</cp:revision>
  <cp:lastPrinted>2017-01-16T18:42:36Z</cp:lastPrinted>
  <dcterms:created xsi:type="dcterms:W3CDTF">2010-09-20T13:48:43Z</dcterms:created>
  <dcterms:modified xsi:type="dcterms:W3CDTF">2017-03-09T14:12:42Z</dcterms:modified>
</cp:coreProperties>
</file>