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  <p:sldMasterId id="2147483844" r:id="rId20"/>
  </p:sldMasterIdLst>
  <p:notesMasterIdLst>
    <p:notesMasterId r:id="rId25"/>
  </p:notesMasterIdLst>
  <p:handoutMasterIdLst>
    <p:handoutMasterId r:id="rId26"/>
  </p:handoutMasterIdLst>
  <p:sldIdLst>
    <p:sldId id="612" r:id="rId21"/>
    <p:sldId id="614" r:id="rId22"/>
    <p:sldId id="613" r:id="rId23"/>
    <p:sldId id="617" r:id="rId24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00"/>
    <a:srgbClr val="A0D565"/>
    <a:srgbClr val="0000FF"/>
    <a:srgbClr val="3399FF"/>
    <a:srgbClr val="F9907B"/>
    <a:srgbClr val="FDE6D9"/>
    <a:srgbClr val="F5E9D9"/>
    <a:srgbClr val="DDF1E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47" autoAdjust="0"/>
    <p:restoredTop sz="97761" autoAdjust="0"/>
  </p:normalViewPr>
  <p:slideViewPr>
    <p:cSldViewPr snapToGrid="0" snapToObjects="1">
      <p:cViewPr varScale="1">
        <p:scale>
          <a:sx n="80" d="100"/>
          <a:sy n="80" d="100"/>
        </p:scale>
        <p:origin x="8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57488-3539-8349-95E7-E0E3D7B2EDB0}" type="datetime2">
              <a:rPr lang="en-US" smtClean="0">
                <a:solidFill>
                  <a:srgbClr val="000000"/>
                </a:solidFill>
              </a:rPr>
              <a:pPr>
                <a:defRPr/>
              </a:pPr>
              <a:t>Wednesday, December 2, 2020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9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982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0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1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9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7.xml"/><Relationship Id="rId9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5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3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1.xml"/><Relationship Id="rId9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6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9.xml"/><Relationship Id="rId9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5.xml"/><Relationship Id="rId1" Type="http://schemas.openxmlformats.org/officeDocument/2006/relationships/slideLayout" Target="../slideLayouts/slideLayout164.xml"/><Relationship Id="rId5" Type="http://schemas.openxmlformats.org/officeDocument/2006/relationships/theme" Target="../theme/theme20.xml"/><Relationship Id="rId4" Type="http://schemas.openxmlformats.org/officeDocument/2006/relationships/slideLayout" Target="../slideLayouts/slideLayout1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BDC57488-3539-8349-95E7-E0E3D7B2EDB0}" type="datetime2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Wednesday, December 2, 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Talk Title Here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7E1C93C-5050-FC42-8F10-D22D4F119D1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4192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Noteworthy </a:t>
            </a:r>
            <a:r>
              <a:rPr lang="en-US" sz="2400" dirty="0" smtClean="0"/>
              <a:t>Developments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/>
              <a:t>12/4/2020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 smtClean="0">
                <a:latin typeface="Arial" panose="020B0604020202020204" pitchFamily="34" charset="0"/>
              </a:rPr>
              <a:t>HDIce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</a:rPr>
              <a:t>Run3, we are halfway through it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Run2 ended successfully November 9, 2020, tests with </a:t>
            </a:r>
            <a:r>
              <a:rPr lang="en-US" dirty="0" err="1" smtClean="0"/>
              <a:t>unpolarized</a:t>
            </a:r>
            <a:r>
              <a:rPr lang="en-US" dirty="0" smtClean="0"/>
              <a:t> HD target, currents up to 3.5nA, raster working well, Andy’s summary of Run2 can </a:t>
            </a:r>
            <a:r>
              <a:rPr lang="en-US" dirty="0"/>
              <a:t>be found: https://wiki.jlab.org/ciswiki/images/a/a3/HDIce_summary_of_run2.pdf </a:t>
            </a:r>
            <a:endParaRPr lang="en-US" dirty="0" smtClean="0"/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Run3, with polarized HD target started Nov. 23 – two days late due to field emission from the </a:t>
            </a:r>
            <a:r>
              <a:rPr lang="en-US" dirty="0" err="1" smtClean="0"/>
              <a:t>photogun</a:t>
            </a:r>
            <a:endParaRPr lang="en-US" dirty="0" smtClean="0"/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Finished tests with polarized target #1 Monday November 30</a:t>
            </a:r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Recall the Goal</a:t>
            </a:r>
            <a:r>
              <a:rPr lang="en-US" dirty="0"/>
              <a:t>: target stays polarized for 7 straight days with 1.5 </a:t>
            </a:r>
            <a:r>
              <a:rPr lang="en-US" dirty="0" err="1"/>
              <a:t>nA</a:t>
            </a:r>
            <a:r>
              <a:rPr lang="en-US" dirty="0"/>
              <a:t> beam </a:t>
            </a:r>
            <a:r>
              <a:rPr lang="en-US" dirty="0" smtClean="0"/>
              <a:t>current</a:t>
            </a:r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Polarization maintained at 0.125 </a:t>
            </a:r>
            <a:r>
              <a:rPr lang="en-US" dirty="0" err="1" smtClean="0"/>
              <a:t>nA</a:t>
            </a:r>
            <a:r>
              <a:rPr lang="en-US" dirty="0"/>
              <a:t> </a:t>
            </a:r>
            <a:r>
              <a:rPr lang="en-US" dirty="0" smtClean="0"/>
              <a:t>but depolarized with 0.25 </a:t>
            </a:r>
            <a:r>
              <a:rPr lang="en-US" dirty="0" err="1" smtClean="0"/>
              <a:t>nA</a:t>
            </a:r>
            <a:endParaRPr lang="en-US" dirty="0" smtClean="0"/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Team </a:t>
            </a:r>
            <a:r>
              <a:rPr lang="en-US" dirty="0" err="1" smtClean="0"/>
              <a:t>HDIce</a:t>
            </a:r>
            <a:r>
              <a:rPr lang="en-US" dirty="0" smtClean="0"/>
              <a:t> is now installing polarized target #2, expect to resume beam delivery Monday Dec. 7 and finish Run3 Dec.18</a:t>
            </a:r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Accelerator is performing well (at least with some booster faults “masked”)</a:t>
            </a:r>
          </a:p>
          <a:p>
            <a:pPr marL="746125" lvl="1" indent="-288925">
              <a:lnSpc>
                <a:spcPct val="100000"/>
              </a:lnSpc>
            </a:pPr>
            <a:r>
              <a:rPr lang="en-US" dirty="0" smtClean="0"/>
              <a:t>Sufficient number of CEBAF Operators now trained, we can support three-shift operations if Andy requests 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153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12/4/2020</a:t>
            </a:r>
            <a:r>
              <a:rPr lang="en-US" dirty="0"/>
              <a:t>)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8120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What work remains at UITF?</a:t>
            </a:r>
            <a:endParaRPr lang="en-US" sz="1600" dirty="0"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 smtClean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6" y="1404254"/>
            <a:ext cx="9048421" cy="450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5866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UITF/</a:t>
            </a:r>
            <a:r>
              <a:rPr lang="en-US" sz="2400" dirty="0" err="1" smtClean="0"/>
              <a:t>HDIce</a:t>
            </a:r>
            <a:r>
              <a:rPr lang="en-US" sz="2400" dirty="0" smtClean="0"/>
              <a:t> Program </a:t>
            </a:r>
            <a:r>
              <a:rPr lang="en-US" sz="2400" dirty="0" smtClean="0"/>
              <a:t>Overview (for reference)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(10/27/2020)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 marL="176213" indent="-176213"/>
            <a:r>
              <a:rPr lang="en-US" sz="2000" dirty="0"/>
              <a:t>Finished </a:t>
            </a:r>
            <a:r>
              <a:rPr lang="en-US" sz="2000" dirty="0" smtClean="0"/>
              <a:t>Run0, </a:t>
            </a:r>
            <a:r>
              <a:rPr lang="en-US" sz="2000" dirty="0"/>
              <a:t>accelerator </a:t>
            </a:r>
            <a:r>
              <a:rPr lang="en-US" sz="2000" dirty="0" smtClean="0"/>
              <a:t>commissioning (July 20 – August 19, CTF goes down for repairs)</a:t>
            </a:r>
            <a:endParaRPr lang="en-US" sz="2000" dirty="0"/>
          </a:p>
          <a:p>
            <a:pPr marL="176213" indent="-176213"/>
            <a:r>
              <a:rPr lang="en-US" sz="2000" dirty="0"/>
              <a:t>Finished Run1, </a:t>
            </a:r>
            <a:r>
              <a:rPr lang="en-US" sz="2000" dirty="0" err="1" smtClean="0"/>
              <a:t>HDIce</a:t>
            </a:r>
            <a:r>
              <a:rPr lang="en-US" sz="2000" dirty="0" smtClean="0"/>
              <a:t> </a:t>
            </a:r>
            <a:r>
              <a:rPr lang="en-US" sz="2000" dirty="0"/>
              <a:t>tests with alignment </a:t>
            </a:r>
            <a:r>
              <a:rPr lang="en-US" sz="2000" dirty="0" smtClean="0"/>
              <a:t>target, Cu </a:t>
            </a:r>
            <a:r>
              <a:rPr lang="en-US" sz="2000" dirty="0"/>
              <a:t>with a hole </a:t>
            </a:r>
            <a:r>
              <a:rPr lang="en-US" sz="2000" dirty="0" smtClean="0"/>
              <a:t>pattern </a:t>
            </a:r>
            <a:r>
              <a:rPr lang="en-US" sz="2000" dirty="0"/>
              <a:t>(August 31 – October </a:t>
            </a:r>
            <a:r>
              <a:rPr lang="en-US" sz="2000" dirty="0" smtClean="0"/>
              <a:t>6, CMTF gets </a:t>
            </a:r>
            <a:r>
              <a:rPr lang="en-US" sz="2000" dirty="0" err="1" smtClean="0"/>
              <a:t>LHe</a:t>
            </a:r>
            <a:r>
              <a:rPr lang="en-US" sz="2000" dirty="0" smtClean="0"/>
              <a:t>)</a:t>
            </a:r>
            <a:endParaRPr lang="en-US" sz="2000" dirty="0"/>
          </a:p>
          <a:p>
            <a:pPr marL="176213" indent="-176213"/>
            <a:r>
              <a:rPr lang="en-US" sz="2000" dirty="0"/>
              <a:t>We just finished a 3 week UITF </a:t>
            </a:r>
            <a:r>
              <a:rPr lang="en-US" sz="2000" dirty="0" smtClean="0"/>
              <a:t>accelerator down</a:t>
            </a:r>
            <a:r>
              <a:rPr lang="en-US" sz="2000" dirty="0"/>
              <a:t> </a:t>
            </a:r>
            <a:r>
              <a:rPr lang="en-US" sz="2000" dirty="0" smtClean="0"/>
              <a:t>while </a:t>
            </a:r>
            <a:r>
              <a:rPr lang="en-US" sz="2000" dirty="0"/>
              <a:t>CM11 was tested at </a:t>
            </a:r>
            <a:r>
              <a:rPr lang="en-US" sz="2000" dirty="0" smtClean="0"/>
              <a:t>CMTF</a:t>
            </a:r>
            <a:endParaRPr lang="en-US" sz="2000" dirty="0"/>
          </a:p>
          <a:p>
            <a:pPr marL="176213" indent="-176213"/>
            <a:r>
              <a:rPr lang="en-US" sz="2000" dirty="0"/>
              <a:t>Un-polarized HD target loaded into IBC on October 17</a:t>
            </a:r>
          </a:p>
          <a:p>
            <a:pPr marL="176213" indent="-176213"/>
            <a:r>
              <a:rPr lang="en-US" sz="2000" dirty="0"/>
              <a:t>Run2: starts today, October 27, with un-polarized target</a:t>
            </a:r>
          </a:p>
          <a:p>
            <a:pPr marL="176213" indent="-176213"/>
            <a:r>
              <a:rPr lang="en-US" sz="2000" dirty="0"/>
              <a:t>Run3: begins ~ 4 days after Run2 (~ November 16 or sooner) and ends December 18, 2020, with polarized targets</a:t>
            </a:r>
          </a:p>
          <a:p>
            <a:pPr marL="176213" indent="-176213"/>
            <a:r>
              <a:rPr lang="en-US" sz="2000" dirty="0"/>
              <a:t>Goal: target stays polarized for 7 straight days with 1.5 </a:t>
            </a:r>
            <a:r>
              <a:rPr lang="en-US" sz="2000" dirty="0" err="1"/>
              <a:t>nA</a:t>
            </a:r>
            <a:r>
              <a:rPr lang="en-US" sz="2000" dirty="0"/>
              <a:t> beam current</a:t>
            </a:r>
          </a:p>
        </p:txBody>
      </p:sp>
    </p:spTree>
    <p:extLst>
      <p:ext uri="{BB962C8B-B14F-4D97-AF65-F5344CB8AC3E}">
        <p14:creationId xmlns:p14="http://schemas.microsoft.com/office/powerpoint/2010/main" val="33509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455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HDIce</a:t>
            </a:r>
            <a:r>
              <a:rPr lang="en-US" sz="2400" dirty="0" smtClean="0"/>
              <a:t> SAD </a:t>
            </a:r>
            <a:r>
              <a:rPr lang="en-US" sz="2400" dirty="0" smtClean="0"/>
              <a:t>activities (for reference)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/>
              <a:t>12/4/2020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/>
              <a:t>Loading a </a:t>
            </a:r>
            <a:r>
              <a:rPr lang="en-US" sz="2400" b="1" dirty="0"/>
              <a:t>target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Roof off </a:t>
            </a:r>
            <a:r>
              <a:rPr lang="en-US" sz="2000" dirty="0" smtClean="0"/>
              <a:t>– Mon or Tues morning, 10/12–10/13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Purify Al-J1 HD gas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9%, D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:1.5%, air: 0.1%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Prep </a:t>
            </a:r>
            <a:r>
              <a:rPr lang="en-US" sz="2000" dirty="0"/>
              <a:t>target on </a:t>
            </a:r>
            <a:r>
              <a:rPr lang="en-US" sz="2000" dirty="0" err="1"/>
              <a:t>Inj</a:t>
            </a:r>
            <a:r>
              <a:rPr lang="en-US" sz="2000" dirty="0"/>
              <a:t> Tool &amp; bake – Tues evening, 10/13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Cold test of Target cell on </a:t>
            </a:r>
            <a:r>
              <a:rPr lang="en-US" sz="2000" dirty="0" err="1"/>
              <a:t>inj</a:t>
            </a:r>
            <a:r>
              <a:rPr lang="en-US" sz="2000" dirty="0"/>
              <a:t> tool – Wed, 10/14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Condense </a:t>
            </a:r>
            <a:r>
              <a:rPr lang="en-US" sz="2000" dirty="0" err="1"/>
              <a:t>unpolarized</a:t>
            </a:r>
            <a:r>
              <a:rPr lang="en-US" sz="2000" dirty="0"/>
              <a:t> HD into </a:t>
            </a:r>
            <a:r>
              <a:rPr lang="en-US" sz="2000" dirty="0" smtClean="0"/>
              <a:t>production </a:t>
            </a:r>
            <a:r>
              <a:rPr lang="en-US" sz="2000" dirty="0" err="1" smtClean="0"/>
              <a:t>dewar</a:t>
            </a:r>
            <a:r>
              <a:rPr lang="en-US" sz="2000" dirty="0" smtClean="0"/>
              <a:t> </a:t>
            </a:r>
            <a:r>
              <a:rPr lang="en-US" sz="2000" dirty="0"/>
              <a:t>–</a:t>
            </a:r>
            <a:r>
              <a:rPr lang="en-US" sz="2000" dirty="0" err="1"/>
              <a:t>Thur</a:t>
            </a:r>
            <a:r>
              <a:rPr lang="en-US" sz="2000" dirty="0"/>
              <a:t>, 10/15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Remove Aperture target from transfer cryostat (</a:t>
            </a:r>
            <a:r>
              <a:rPr lang="en-US" sz="2000" dirty="0" err="1"/>
              <a:t>RadCon</a:t>
            </a:r>
            <a:r>
              <a:rPr lang="en-US" sz="2000" dirty="0"/>
              <a:t>) –</a:t>
            </a:r>
            <a:r>
              <a:rPr lang="en-US" sz="2000" dirty="0" err="1"/>
              <a:t>Thur</a:t>
            </a:r>
            <a:r>
              <a:rPr lang="en-US" sz="2000" dirty="0"/>
              <a:t> –10/15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NMR check in production </a:t>
            </a:r>
            <a:r>
              <a:rPr lang="en-US" sz="2000" dirty="0" err="1"/>
              <a:t>dewar</a:t>
            </a:r>
            <a:r>
              <a:rPr lang="en-US" sz="2000" dirty="0" smtClean="0"/>
              <a:t> </a:t>
            </a:r>
            <a:r>
              <a:rPr lang="en-US" sz="2000" dirty="0"/>
              <a:t>(with exchange gas) – Fri, 10/16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rotate IBC vertical </a:t>
            </a:r>
            <a:r>
              <a:rPr lang="en-US" sz="2000" dirty="0" smtClean="0"/>
              <a:t>– Fri</a:t>
            </a:r>
            <a:r>
              <a:rPr lang="en-US" sz="2000" dirty="0"/>
              <a:t>, 10/16, 15:00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pump exchange gas from production </a:t>
            </a:r>
            <a:r>
              <a:rPr lang="en-US" sz="2000" dirty="0" err="1"/>
              <a:t>dewar</a:t>
            </a:r>
            <a:r>
              <a:rPr lang="en-US" sz="2000" dirty="0" smtClean="0"/>
              <a:t> – Fri</a:t>
            </a:r>
            <a:r>
              <a:rPr lang="en-US" sz="2000" dirty="0"/>
              <a:t>, 10/16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NMR in </a:t>
            </a:r>
            <a:r>
              <a:rPr lang="en-US" sz="2000" dirty="0" smtClean="0"/>
              <a:t>production </a:t>
            </a:r>
            <a:r>
              <a:rPr lang="en-US" sz="2000" dirty="0" err="1" smtClean="0"/>
              <a:t>dewar</a:t>
            </a:r>
            <a:r>
              <a:rPr lang="en-US" sz="2000" dirty="0" smtClean="0"/>
              <a:t> </a:t>
            </a:r>
            <a:r>
              <a:rPr lang="en-US" sz="2000" dirty="0"/>
              <a:t>(no exchange gas</a:t>
            </a:r>
            <a:r>
              <a:rPr lang="en-US" sz="2000" dirty="0" smtClean="0"/>
              <a:t>) – Fri</a:t>
            </a:r>
            <a:r>
              <a:rPr lang="en-US" sz="2000" dirty="0"/>
              <a:t>, 10/16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Transfer target to IBC, rotate horizontal – Sat, 10/17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NMR study in IBC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Roof </a:t>
            </a:r>
            <a:r>
              <a:rPr lang="en-US" sz="2000" dirty="0"/>
              <a:t>back on – Mon,10/26</a:t>
            </a:r>
            <a:endParaRPr 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LabStandardPPTTemplate" id="{A76DDB89-9485-FD4D-98A9-DF1C06249F3D}" vid="{808B238C-84FF-B441-8654-84F07F73F6B9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44175</TotalTime>
  <Words>444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4</vt:i4>
      </vt:variant>
    </vt:vector>
  </HeadingPairs>
  <TitlesOfParts>
    <vt:vector size="29" baseType="lpstr">
      <vt:lpstr>ＭＳ Ｐゴシック</vt:lpstr>
      <vt:lpstr>Arial</vt:lpstr>
      <vt:lpstr>Calibri</vt:lpstr>
      <vt:lpstr>PingFangSC-Regular</vt:lpstr>
      <vt:lpstr>Times</vt:lpstr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Matthew Poelker</cp:lastModifiedBy>
  <cp:revision>833</cp:revision>
  <cp:lastPrinted>2014-10-24T18:30:21Z</cp:lastPrinted>
  <dcterms:created xsi:type="dcterms:W3CDTF">2013-07-05T14:18:22Z</dcterms:created>
  <dcterms:modified xsi:type="dcterms:W3CDTF">2020-12-02T14:35:37Z</dcterms:modified>
</cp:coreProperties>
</file>