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4636"/>
  </p:normalViewPr>
  <p:slideViewPr>
    <p:cSldViewPr snapToGrid="0" snapToObjects="1">
      <p:cViewPr varScale="1">
        <p:scale>
          <a:sx n="128" d="100"/>
          <a:sy n="128" d="100"/>
        </p:scale>
        <p:origin x="192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702F5-5A76-2043-B90F-8A51EF710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5F4087-C278-1D40-B906-493D67D6E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C9F54-57CB-114C-8DB0-5BFFCAA38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508E-BE12-C849-9DE8-671FAE82EC40}" type="datetimeFigureOut">
              <a:rPr lang="en-US" smtClean="0"/>
              <a:t>7/14/23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A2AEF-A2C5-3046-8A73-A60F68191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21EC1-B724-7540-8585-17783D35E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1AEF7-3088-2041-8ACA-9CC6CC0C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7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46B6E-1D26-4A40-A8E7-4F9FB5294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B4A159-3C2E-894A-9FAC-894E10F5B5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0C23F-0A96-B74A-9F0E-85D69F0A8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508E-BE12-C849-9DE8-671FAE82EC40}" type="datetimeFigureOut">
              <a:rPr lang="en-US" smtClean="0"/>
              <a:t>7/14/23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79DD7-1939-F946-B181-CFA6DE512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74114-2679-EA47-B1D4-075404BFC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1AEF7-3088-2041-8ACA-9CC6CC0C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1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304DA7-1FDD-2C42-9568-51B31AF940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BFDD93-E4D5-9340-A6F8-D94E88245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B8CD7-2B65-E54C-8A5E-6B9EC3371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508E-BE12-C849-9DE8-671FAE82EC40}" type="datetimeFigureOut">
              <a:rPr lang="en-US" smtClean="0"/>
              <a:t>7/14/23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5C005-692F-5B4A-9762-5DDF8D69A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9A6D3-6025-1949-9788-EEE46AD4D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1AEF7-3088-2041-8ACA-9CC6CC0C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66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C67CF-09D7-614A-B836-C9C691048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AAB6F-3BF9-9A45-9596-55A14ADD2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33877-C81B-1641-B5F5-85752CF72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508E-BE12-C849-9DE8-671FAE82EC40}" type="datetimeFigureOut">
              <a:rPr lang="en-US" smtClean="0"/>
              <a:t>7/14/23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F91CE-FB82-AD44-B846-4F81157E6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E6315-5B61-654F-9094-B21D27126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1AEF7-3088-2041-8ACA-9CC6CC0C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5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92E6E-E36C-154E-9038-7B54415A7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331B9-75F7-1D4A-A14C-F8F265B29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DC611-F135-9844-9D1E-0C1286AA7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508E-BE12-C849-9DE8-671FAE82EC40}" type="datetimeFigureOut">
              <a:rPr lang="en-US" smtClean="0"/>
              <a:t>7/14/23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BC4C7-0D67-B246-A669-DF7F2F14F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A88DD-7E62-124B-BB43-7C8AE0DE7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1AEF7-3088-2041-8ACA-9CC6CC0C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8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1689D-23D4-0842-81BA-9C6EEEB14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88D22-1471-3148-A2B1-87FA5E58E8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547EFE-C952-5D4F-9B61-45B80E2D2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02FAB-D75F-4746-B446-1FDCF194F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508E-BE12-C849-9DE8-671FAE82EC40}" type="datetimeFigureOut">
              <a:rPr lang="en-US" smtClean="0"/>
              <a:t>7/14/23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D87B9-A9CF-7844-873D-8D14D57AD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58B81-0E19-3349-B581-6CA7C0C4F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1AEF7-3088-2041-8ACA-9CC6CC0C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98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9D5D9-DA85-6F44-ADD7-1495A97B2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C9808-7DFE-8845-AACA-23A3EAF5B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2AFE08-B310-C14D-8300-41DEE6846E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711ECB-705C-EC4B-8E30-825FC525DA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505507-AABB-0547-A700-FFE1B8CAB0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F0988F-9180-2641-A1DD-EE41CAC54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508E-BE12-C849-9DE8-671FAE82EC40}" type="datetimeFigureOut">
              <a:rPr lang="en-US" smtClean="0"/>
              <a:t>7/14/23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AE19EC-3651-0E44-A1F7-69D3EABD0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090ECA-F3CA-1C4E-A8AF-38132A74E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1AEF7-3088-2041-8ACA-9CC6CC0C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0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30006-0756-784C-8FDD-05B97081E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D769AB-7923-7342-A8F1-7779C9E44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508E-BE12-C849-9DE8-671FAE82EC40}" type="datetimeFigureOut">
              <a:rPr lang="en-US" smtClean="0"/>
              <a:t>7/14/23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13813B-5765-C048-875A-03639BD2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381D46-F850-0F4A-B9E7-D00829793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1AEF7-3088-2041-8ACA-9CC6CC0C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22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193A83-3EEC-3348-85E0-572FA25DF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508E-BE12-C849-9DE8-671FAE82EC40}" type="datetimeFigureOut">
              <a:rPr lang="en-US" smtClean="0"/>
              <a:t>7/14/23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95A310-DD8D-B347-B537-32310BC57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7F40A-5E04-624B-B056-A153A8544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1AEF7-3088-2041-8ACA-9CC6CC0C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00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F3E5E-0028-C446-90D6-04A2B9227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403B7-62D6-3846-B534-9D3F3172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F232E1-0317-884E-A0C3-032A891EF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06263-6435-FE41-BE1B-7629FA62D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508E-BE12-C849-9DE8-671FAE82EC40}" type="datetimeFigureOut">
              <a:rPr lang="en-US" smtClean="0"/>
              <a:t>7/14/23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4F2626-D8CC-5149-899B-E7B01C06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BDD8A-E342-7142-B6FD-AB1CD7A26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1AEF7-3088-2041-8ACA-9CC6CC0C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5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7D745-C71D-9545-BC53-0F0002E78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52FE5F-2C72-1E4A-A3B5-4470CB0279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6377B7-4EDB-A443-B53E-D11335F9F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0D8C4-A5A4-0D42-9DD8-144685D8B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508E-BE12-C849-9DE8-671FAE82EC40}" type="datetimeFigureOut">
              <a:rPr lang="en-US" smtClean="0"/>
              <a:t>7/14/23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64320-C772-3742-A133-A01FBC70C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A8F35-7F5C-4D41-BF4B-CBDDC76F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1AEF7-3088-2041-8ACA-9CC6CC0C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99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AE6F20-45E9-604B-95FC-18586F176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D38A1-6135-5748-AFF2-30904A03A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B7B01-1F02-E043-AC58-1028CDEAD7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0508E-BE12-C849-9DE8-671FAE82EC40}" type="datetimeFigureOut">
              <a:rPr lang="en-US" smtClean="0"/>
              <a:t>7/14/23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917DC-1ACE-584D-AA59-766E887A56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6284B-AAD6-2A40-A644-ED201BFF0E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1AEF7-3088-2041-8ACA-9CC6CC0C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4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ADE58-965D-4849-BCC5-B86034E608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Exploring the GTS spherical electrode with flat front face in the CEBAF HV chamber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1F32F8-489C-B14D-9CE1-7FC1055E90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C. Hernandez-Garcia</a:t>
            </a:r>
          </a:p>
          <a:p>
            <a:r>
              <a:rPr lang="en-US" dirty="0"/>
              <a:t>July 14 2023</a:t>
            </a:r>
          </a:p>
        </p:txBody>
      </p:sp>
    </p:spTree>
    <p:extLst>
      <p:ext uri="{BB962C8B-B14F-4D97-AF65-F5344CB8AC3E}">
        <p14:creationId xmlns:p14="http://schemas.microsoft.com/office/powerpoint/2010/main" val="3448834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71483-7F64-D44F-B384-B6DB65489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Pondering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EF128-E18D-C34E-8FAF-E31DB250B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93912"/>
            <a:ext cx="10969487" cy="5953539"/>
          </a:xfrm>
        </p:spPr>
        <p:txBody>
          <a:bodyPr>
            <a:normAutofit/>
          </a:bodyPr>
          <a:lstStyle/>
          <a:p>
            <a:r>
              <a:rPr lang="en-US" dirty="0"/>
              <a:t>Why is the focusing so strong in the 18” HV chamber so strong? (current delivering beam in CEBAF) – R30-3 assembly</a:t>
            </a:r>
          </a:p>
          <a:p>
            <a:pPr lvl="1"/>
            <a:r>
              <a:rPr lang="en-US" dirty="0"/>
              <a:t>See upcoming Gabriel’s slides</a:t>
            </a:r>
          </a:p>
          <a:p>
            <a:r>
              <a:rPr lang="en-US" dirty="0"/>
              <a:t>How is the focusing in the GTS electrode with flat front and flat anode? (</a:t>
            </a:r>
            <a:r>
              <a:rPr lang="en-US" dirty="0" err="1"/>
              <a:t>Sajini’s</a:t>
            </a:r>
            <a:r>
              <a:rPr lang="en-US" dirty="0"/>
              <a:t> work for high bunch charge) – R30-2 assembly</a:t>
            </a:r>
          </a:p>
          <a:p>
            <a:pPr lvl="1"/>
            <a:r>
              <a:rPr lang="en-US" dirty="0"/>
              <a:t>I could not find beam dynamics plots to show this</a:t>
            </a:r>
          </a:p>
          <a:p>
            <a:r>
              <a:rPr lang="en-US" dirty="0"/>
              <a:t>Would swapping the CEBAF electrode for the GTS electrode alleviate the strong focusing?</a:t>
            </a:r>
          </a:p>
          <a:p>
            <a:pPr lvl="1"/>
            <a:r>
              <a:rPr lang="en-US" dirty="0"/>
              <a:t>Is this mechanically possible? YES!</a:t>
            </a:r>
          </a:p>
          <a:p>
            <a:pPr lvl="1"/>
            <a:r>
              <a:rPr lang="en-US" dirty="0"/>
              <a:t>Is this electrostatically feasible? YES! See Gabriel’s slides</a:t>
            </a:r>
          </a:p>
          <a:p>
            <a:pPr lvl="1"/>
            <a:r>
              <a:rPr lang="en-US" dirty="0"/>
              <a:t>Will it work for beam dynamics? See </a:t>
            </a:r>
            <a:r>
              <a:rPr lang="en-US" dirty="0" err="1"/>
              <a:t>Gabriels’s</a:t>
            </a:r>
            <a:r>
              <a:rPr lang="en-US" dirty="0"/>
              <a:t> slides. A careful beam dynamics study is in order.</a:t>
            </a:r>
          </a:p>
          <a:p>
            <a:r>
              <a:rPr lang="en-US" dirty="0"/>
              <a:t>Is a DETAILED electrostatic/optics cathode-electrode redesign in order?</a:t>
            </a:r>
          </a:p>
          <a:p>
            <a:pPr lvl="1"/>
            <a:r>
              <a:rPr lang="en-US" dirty="0"/>
              <a:t>For discussion</a:t>
            </a:r>
          </a:p>
        </p:txBody>
      </p:sp>
    </p:spTree>
    <p:extLst>
      <p:ext uri="{BB962C8B-B14F-4D97-AF65-F5344CB8AC3E}">
        <p14:creationId xmlns:p14="http://schemas.microsoft.com/office/powerpoint/2010/main" val="2465882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D84584-1CDA-4147-9EE1-BEBF3062CB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130"/>
          <a:stretch/>
        </p:blipFill>
        <p:spPr>
          <a:xfrm>
            <a:off x="0" y="1311965"/>
            <a:ext cx="5904924" cy="55460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626A92-9571-8D4A-A2B9-18FDB57C0A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130"/>
          <a:stretch/>
        </p:blipFill>
        <p:spPr>
          <a:xfrm>
            <a:off x="6188331" y="1311965"/>
            <a:ext cx="5917963" cy="55460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D5D321-8E1E-F04A-AB46-9EB97916484E}"/>
              </a:ext>
            </a:extLst>
          </p:cNvPr>
          <p:cNvSpPr txBox="1"/>
          <p:nvPr/>
        </p:nvSpPr>
        <p:spPr>
          <a:xfrm>
            <a:off x="1222512" y="347870"/>
            <a:ext cx="3501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R30-3 delivering beam in CEBAF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A26E4D-BEB3-E348-AA4C-346123CA7263}"/>
              </a:ext>
            </a:extLst>
          </p:cNvPr>
          <p:cNvSpPr txBox="1"/>
          <p:nvPr/>
        </p:nvSpPr>
        <p:spPr>
          <a:xfrm>
            <a:off x="7042719" y="238539"/>
            <a:ext cx="40587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R30-4 hypothetically replacing R30-3 </a:t>
            </a:r>
          </a:p>
          <a:p>
            <a:pPr algn="ctr"/>
            <a:r>
              <a:rPr lang="en-US" sz="2000" dirty="0"/>
              <a:t>electrode with </a:t>
            </a:r>
          </a:p>
          <a:p>
            <a:pPr algn="ctr"/>
            <a:r>
              <a:rPr lang="en-US" sz="2000" dirty="0"/>
              <a:t>GTS’ flat front face</a:t>
            </a:r>
          </a:p>
        </p:txBody>
      </p:sp>
    </p:spTree>
    <p:extLst>
      <p:ext uri="{BB962C8B-B14F-4D97-AF65-F5344CB8AC3E}">
        <p14:creationId xmlns:p14="http://schemas.microsoft.com/office/powerpoint/2010/main" val="3271565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EC7A2-8820-774E-841E-1FCB29688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082130" cy="844826"/>
          </a:xfrm>
        </p:spPr>
        <p:txBody>
          <a:bodyPr>
            <a:normAutofit/>
          </a:bodyPr>
          <a:lstStyle/>
          <a:p>
            <a:r>
              <a:rPr lang="en-US" sz="4000" dirty="0"/>
              <a:t>Is there enough travel in the long manipulator?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C398C9-39D9-814A-B8AA-43E07277FF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74" t="45652" r="21816" b="16378"/>
          <a:stretch/>
        </p:blipFill>
        <p:spPr>
          <a:xfrm>
            <a:off x="579882" y="934278"/>
            <a:ext cx="11024014" cy="55758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2D9679-BE90-2448-AFEA-6838D7F71A9C}"/>
              </a:ext>
            </a:extLst>
          </p:cNvPr>
          <p:cNvSpPr txBox="1"/>
          <p:nvPr/>
        </p:nvSpPr>
        <p:spPr>
          <a:xfrm>
            <a:off x="4520511" y="5049078"/>
            <a:ext cx="3728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2.75-2.46=0.29 inches</a:t>
            </a:r>
          </a:p>
          <a:p>
            <a:pPr algn="ctr"/>
            <a:r>
              <a:rPr lang="en-US" dirty="0"/>
              <a:t>Need 7.36 mm of additional manipulator travel</a:t>
            </a:r>
          </a:p>
        </p:txBody>
      </p:sp>
    </p:spTree>
    <p:extLst>
      <p:ext uri="{BB962C8B-B14F-4D97-AF65-F5344CB8AC3E}">
        <p14:creationId xmlns:p14="http://schemas.microsoft.com/office/powerpoint/2010/main" val="3042197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727792-D08A-FE49-8C96-BA5DF8061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7048500" y="0"/>
            <a:ext cx="51435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8B5ACD-2638-7648-9C78-0149715EF6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06" r="1256" b="21304"/>
          <a:stretch/>
        </p:blipFill>
        <p:spPr>
          <a:xfrm>
            <a:off x="79350" y="447261"/>
            <a:ext cx="5098938" cy="63212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289E3E-D4CB-2F47-A9F3-1A67E5764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1" y="0"/>
            <a:ext cx="3081130" cy="83488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R30-3 CEBAF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2B2EDCC-4F08-C546-8B26-AD71B6E02476}"/>
              </a:ext>
            </a:extLst>
          </p:cNvPr>
          <p:cNvSpPr txBox="1">
            <a:spLocks/>
          </p:cNvSpPr>
          <p:nvPr/>
        </p:nvSpPr>
        <p:spPr>
          <a:xfrm>
            <a:off x="6980583" y="0"/>
            <a:ext cx="3081130" cy="8348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R30-2 GTS</a:t>
            </a:r>
          </a:p>
        </p:txBody>
      </p:sp>
    </p:spTree>
    <p:extLst>
      <p:ext uri="{BB962C8B-B14F-4D97-AF65-F5344CB8AC3E}">
        <p14:creationId xmlns:p14="http://schemas.microsoft.com/office/powerpoint/2010/main" val="2409798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54046C-BA71-2F4C-AA1F-387AD8125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391" y="834887"/>
            <a:ext cx="6758609" cy="50689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A9E7AE-74BB-6745-B4FD-26F7A990D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2F4F405-0821-054F-8A44-B894DD14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081130" cy="83488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R30-3 CEBAF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E160CC-C719-474A-87DC-E4D43151482C}"/>
              </a:ext>
            </a:extLst>
          </p:cNvPr>
          <p:cNvSpPr txBox="1">
            <a:spLocks/>
          </p:cNvSpPr>
          <p:nvPr/>
        </p:nvSpPr>
        <p:spPr>
          <a:xfrm>
            <a:off x="7666383" y="0"/>
            <a:ext cx="3081130" cy="8348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R30-2 GTS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684EBD-DF22-ED41-BB81-E8D4AB308907}"/>
              </a:ext>
            </a:extLst>
          </p:cNvPr>
          <p:cNvSpPr txBox="1"/>
          <p:nvPr/>
        </p:nvSpPr>
        <p:spPr>
          <a:xfrm>
            <a:off x="7732643" y="6092687"/>
            <a:ext cx="3500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Flat anode, flat electrode front face</a:t>
            </a:r>
          </a:p>
        </p:txBody>
      </p:sp>
    </p:spTree>
    <p:extLst>
      <p:ext uri="{BB962C8B-B14F-4D97-AF65-F5344CB8AC3E}">
        <p14:creationId xmlns:p14="http://schemas.microsoft.com/office/powerpoint/2010/main" val="146928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75755-10E9-1E49-853C-EE22192CE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4000" dirty="0" err="1"/>
              <a:t>Sajini’s</a:t>
            </a:r>
            <a:r>
              <a:rPr lang="en-US" sz="4000" dirty="0"/>
              <a:t> simulations at 350 kV for  5 cm anode-cathode gap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DD26468-81CE-C748-B832-03E5D92992F3}"/>
              </a:ext>
            </a:extLst>
          </p:cNvPr>
          <p:cNvGrpSpPr/>
          <p:nvPr/>
        </p:nvGrpSpPr>
        <p:grpSpPr>
          <a:xfrm>
            <a:off x="506505" y="1045369"/>
            <a:ext cx="6495550" cy="5687867"/>
            <a:chOff x="2961636" y="1170133"/>
            <a:chExt cx="6495550" cy="568786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E596205-8289-A542-81DC-64610555B4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76" r="170"/>
            <a:stretch/>
          </p:blipFill>
          <p:spPr>
            <a:xfrm>
              <a:off x="2961636" y="1170133"/>
              <a:ext cx="6495550" cy="568786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F7CB3F7-24E8-D84A-943E-B17C7A2D5D58}"/>
                </a:ext>
              </a:extLst>
            </p:cNvPr>
            <p:cNvSpPr txBox="1"/>
            <p:nvPr/>
          </p:nvSpPr>
          <p:spPr>
            <a:xfrm>
              <a:off x="5273962" y="3268031"/>
              <a:ext cx="1229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10.5 MV/m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59BC49-A49F-FE46-A37A-A97ED7699613}"/>
                </a:ext>
              </a:extLst>
            </p:cNvPr>
            <p:cNvSpPr txBox="1"/>
            <p:nvPr/>
          </p:nvSpPr>
          <p:spPr>
            <a:xfrm>
              <a:off x="5283433" y="4102214"/>
              <a:ext cx="1229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9.10 MV/m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BD0AFAB-737E-0B45-A1DD-BD894E22F890}"/>
                </a:ext>
              </a:extLst>
            </p:cNvPr>
            <p:cNvSpPr txBox="1"/>
            <p:nvPr/>
          </p:nvSpPr>
          <p:spPr>
            <a:xfrm>
              <a:off x="5273961" y="4897338"/>
              <a:ext cx="1229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10 MV/m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1F9A69B-04FB-D64C-8E22-5B61425E6C20}"/>
                </a:ext>
              </a:extLst>
            </p:cNvPr>
            <p:cNvSpPr txBox="1"/>
            <p:nvPr/>
          </p:nvSpPr>
          <p:spPr>
            <a:xfrm>
              <a:off x="3322301" y="4874578"/>
              <a:ext cx="1229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10 MV/m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E949D7-EE20-C64F-8145-5EC91B71F195}"/>
                </a:ext>
              </a:extLst>
            </p:cNvPr>
            <p:cNvSpPr txBox="1"/>
            <p:nvPr/>
          </p:nvSpPr>
          <p:spPr>
            <a:xfrm>
              <a:off x="3100530" y="4134237"/>
              <a:ext cx="1229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8.21 MV/m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833C49-AA73-7742-910A-0438666A77B5}"/>
                </a:ext>
              </a:extLst>
            </p:cNvPr>
            <p:cNvSpPr txBox="1"/>
            <p:nvPr/>
          </p:nvSpPr>
          <p:spPr>
            <a:xfrm>
              <a:off x="3508952" y="3227925"/>
              <a:ext cx="1229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8.2 MV/m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5A2941A-66F9-054D-B6B4-376B55A3F919}"/>
                </a:ext>
              </a:extLst>
            </p:cNvPr>
            <p:cNvCxnSpPr/>
            <p:nvPr/>
          </p:nvCxnSpPr>
          <p:spPr>
            <a:xfrm flipH="1">
              <a:off x="5273962" y="3459791"/>
              <a:ext cx="101141" cy="14244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8F78E21-6055-4343-8B2B-42AFEE6B6F30}"/>
                </a:ext>
              </a:extLst>
            </p:cNvPr>
            <p:cNvCxnSpPr/>
            <p:nvPr/>
          </p:nvCxnSpPr>
          <p:spPr>
            <a:xfrm flipH="1">
              <a:off x="5323166" y="4338030"/>
              <a:ext cx="186761" cy="368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C92C6E9-C154-8544-97D0-3942BE165204}"/>
                </a:ext>
              </a:extLst>
            </p:cNvPr>
            <p:cNvCxnSpPr/>
            <p:nvPr/>
          </p:nvCxnSpPr>
          <p:spPr>
            <a:xfrm flipH="1" flipV="1">
              <a:off x="5301595" y="4874578"/>
              <a:ext cx="208332" cy="6217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AD273FD-EC6B-404A-A653-948C9406BA95}"/>
                </a:ext>
              </a:extLst>
            </p:cNvPr>
            <p:cNvCxnSpPr/>
            <p:nvPr/>
          </p:nvCxnSpPr>
          <p:spPr>
            <a:xfrm>
              <a:off x="4028660" y="3437288"/>
              <a:ext cx="114756" cy="13527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9AB4B6C-A8F2-6441-B9F3-95AE595EA2DD}"/>
                </a:ext>
              </a:extLst>
            </p:cNvPr>
            <p:cNvCxnSpPr/>
            <p:nvPr/>
          </p:nvCxnSpPr>
          <p:spPr>
            <a:xfrm>
              <a:off x="3845139" y="4358989"/>
              <a:ext cx="183521" cy="3185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F2537C1-6A69-A64F-BC7E-50AAEE1F0DCF}"/>
                </a:ext>
              </a:extLst>
            </p:cNvPr>
            <p:cNvCxnSpPr/>
            <p:nvPr/>
          </p:nvCxnSpPr>
          <p:spPr>
            <a:xfrm flipV="1">
              <a:off x="3845139" y="4874578"/>
              <a:ext cx="183521" cy="396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9121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7E06F-97F6-624D-A251-BE1EE8A92A1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517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/>
              <a:t>Sajini’s</a:t>
            </a:r>
            <a:r>
              <a:rPr lang="en-US" sz="4000" dirty="0"/>
              <a:t> simulations at 350 kV for  5 cm anode-cathode gap</a:t>
            </a:r>
          </a:p>
          <a:p>
            <a:pPr algn="ctr"/>
            <a:r>
              <a:rPr lang="en-US" sz="4000" dirty="0"/>
              <a:t>E fields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B54AB8-98AF-7A49-9AAF-8B286699DE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902" y="1208047"/>
            <a:ext cx="5782191" cy="32347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4A630A-248D-2D41-837E-1BB56C465C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83" y="1188170"/>
            <a:ext cx="5942089" cy="33241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35D712-4D5B-CF4E-85C1-837341C562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808" y="4321206"/>
            <a:ext cx="4534587" cy="253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36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C37E6-0AE2-D74E-BB50-F5759C4B8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91478"/>
          </a:xfrm>
        </p:spPr>
        <p:txBody>
          <a:bodyPr/>
          <a:lstStyle/>
          <a:p>
            <a:r>
              <a:rPr lang="en-US" dirty="0"/>
              <a:t>In case anyone wants to talk about puck seating inside the spherical electrode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3FFB94-FA49-E645-999F-A1ED926A75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14" t="15942" r="36925" b="29420"/>
          <a:stretch/>
        </p:blipFill>
        <p:spPr>
          <a:xfrm>
            <a:off x="278295" y="1429629"/>
            <a:ext cx="2554355" cy="48635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541F36-08CF-964D-8DFC-E25802DF93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50" t="21304" r="7166" b="14782"/>
          <a:stretch/>
        </p:blipFill>
        <p:spPr>
          <a:xfrm>
            <a:off x="2902226" y="1709530"/>
            <a:ext cx="4432852" cy="43831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0B51A9-C684-A445-BF75-2A8D6AAE4D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3" t="12174" r="596" b="13623"/>
          <a:stretch/>
        </p:blipFill>
        <p:spPr>
          <a:xfrm>
            <a:off x="7776049" y="1699591"/>
            <a:ext cx="4240359" cy="433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86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258</Words>
  <Application>Microsoft Macintosh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Exploring the GTS spherical electrode with flat front face in the CEBAF HV chamber</vt:lpstr>
      <vt:lpstr>Pondering</vt:lpstr>
      <vt:lpstr>PowerPoint Presentation</vt:lpstr>
      <vt:lpstr>Is there enough travel in the long manipulator?</vt:lpstr>
      <vt:lpstr>R30-3 CEBAF</vt:lpstr>
      <vt:lpstr>R30-3 CEBAF</vt:lpstr>
      <vt:lpstr>Sajini’s simulations at 350 kV for  5 cm anode-cathode gap</vt:lpstr>
      <vt:lpstr>PowerPoint Presentation</vt:lpstr>
      <vt:lpstr>In case anyone wants to talk about puck seating inside the spherical electrode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GTS spherical electrode with flat front face in the CEBAF HV chamber</dc:title>
  <dc:creator>Carlos Hernandez-Garcia</dc:creator>
  <cp:lastModifiedBy>Carlos Hernandez-Garcia</cp:lastModifiedBy>
  <cp:revision>8</cp:revision>
  <dcterms:created xsi:type="dcterms:W3CDTF">2023-07-14T14:36:07Z</dcterms:created>
  <dcterms:modified xsi:type="dcterms:W3CDTF">2023-07-14T16:02:36Z</dcterms:modified>
</cp:coreProperties>
</file>