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98" r:id="rId2"/>
    <p:sldId id="499" r:id="rId3"/>
    <p:sldId id="500" r:id="rId4"/>
    <p:sldId id="501" r:id="rId5"/>
    <p:sldId id="502" r:id="rId6"/>
  </p:sldIdLst>
  <p:sldSz cx="9144000" cy="6858000" type="screen4x3"/>
  <p:notesSz cx="6934200" cy="9232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FF99"/>
    <a:srgbClr val="CCFF99"/>
    <a:srgbClr val="FF66CC"/>
    <a:srgbClr val="FF7C80"/>
    <a:srgbClr val="40911F"/>
    <a:srgbClr val="CCFF66"/>
    <a:srgbClr val="FFCCCC"/>
    <a:srgbClr val="FFFF99"/>
    <a:srgbClr val="99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1333" autoAdjust="0"/>
  </p:normalViewPr>
  <p:slideViewPr>
    <p:cSldViewPr snapToGrid="0" snapToObjects="1">
      <p:cViewPr>
        <p:scale>
          <a:sx n="70" d="100"/>
          <a:sy n="70" d="100"/>
        </p:scale>
        <p:origin x="-534" y="-150"/>
      </p:cViewPr>
      <p:guideLst>
        <p:guide orient="horz" pos="2298"/>
        <p:guide pos="2873"/>
      </p:guideLst>
    </p:cSldViewPr>
  </p:slideViewPr>
  <p:outlineViewPr>
    <p:cViewPr>
      <p:scale>
        <a:sx n="33" d="100"/>
        <a:sy n="33" d="100"/>
      </p:scale>
      <p:origin x="0" y="197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917" y="1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/>
          <a:lstStyle>
            <a:lvl1pPr algn="r">
              <a:defRPr sz="1200"/>
            </a:lvl1pPr>
          </a:lstStyle>
          <a:p>
            <a:fld id="{4637A610-679B-49FF-8AF3-90DA3488E87C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995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917" y="8769995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 anchor="b"/>
          <a:lstStyle>
            <a:lvl1pPr algn="r">
              <a:defRPr sz="1200"/>
            </a:lvl1pPr>
          </a:lstStyle>
          <a:p>
            <a:fld id="{C27C83FD-F1BC-41FE-A5E9-6BC5B599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96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8" y="6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/>
          <a:lstStyle>
            <a:lvl1pPr algn="r">
              <a:defRPr sz="1200"/>
            </a:lvl1pPr>
          </a:lstStyle>
          <a:p>
            <a:fld id="{AEE2A098-F6E1-4EA0-A707-FFBBE20BA5BB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8" tIns="46157" rIns="92318" bIns="461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33"/>
            <a:ext cx="5547360" cy="4154805"/>
          </a:xfrm>
          <a:prstGeom prst="rect">
            <a:avLst/>
          </a:prstGeom>
        </p:spPr>
        <p:txBody>
          <a:bodyPr vert="horz" lIns="92318" tIns="46157" rIns="92318" bIns="461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69658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8" y="8769658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 anchor="b"/>
          <a:lstStyle>
            <a:lvl1pPr algn="r">
              <a:defRPr sz="1200"/>
            </a:lvl1pPr>
          </a:lstStyle>
          <a:p>
            <a:fld id="{ADB4C350-8ACE-402A-8AA1-76A8138984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58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350-8ACE-402A-8AA1-76A81389848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93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Why multi-</a:t>
            </a:r>
            <a:r>
              <a:rPr lang="en-US" baseline="0" dirty="0" smtClean="0"/>
              <a:t>alkali (bulk material,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= 1.5 eV) photocathodes are not sensitive to ion bombardment?</a:t>
            </a:r>
          </a:p>
          <a:p>
            <a:r>
              <a:rPr lang="en-US" baseline="0" dirty="0" smtClean="0"/>
              <a:t>No NEA activation layer.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eRHIC: electron Relativistic Heavy Ion Collider</a:t>
            </a:r>
          </a:p>
          <a:p>
            <a:r>
              <a:rPr lang="en-US" baseline="0" dirty="0" smtClean="0"/>
              <a:t>LHeC: Large Hadron electron Collider</a:t>
            </a:r>
          </a:p>
          <a:p>
            <a:r>
              <a:rPr lang="en-US" dirty="0" smtClean="0"/>
              <a:t>CLIC: Compact Linear Collider</a:t>
            </a:r>
          </a:p>
          <a:p>
            <a:r>
              <a:rPr lang="en-US" dirty="0" smtClean="0"/>
              <a:t>ILC: International Linear Collider</a:t>
            </a:r>
          </a:p>
          <a:p>
            <a:endParaRPr lang="en-US" dirty="0" smtClean="0"/>
          </a:p>
          <a:p>
            <a:r>
              <a:rPr lang="en-US" dirty="0" smtClean="0"/>
              <a:t>---</a:t>
            </a:r>
          </a:p>
          <a:p>
            <a:endParaRPr lang="en-US" dirty="0" smtClean="0"/>
          </a:p>
          <a:p>
            <a:r>
              <a:rPr lang="en-US" dirty="0" smtClean="0"/>
              <a:t>Why Laser Spot Size? to reduce space-charge emittance growth and suppress surface charge limit.</a:t>
            </a:r>
          </a:p>
          <a:p>
            <a:pPr defTabSz="905073">
              <a:defRPr/>
            </a:pPr>
            <a:endParaRPr lang="en-US" dirty="0" smtClean="0"/>
          </a:p>
          <a:p>
            <a:pPr defTabSz="905073">
              <a:defRPr/>
            </a:pPr>
            <a:endParaRPr lang="en-US" dirty="0" smtClean="0"/>
          </a:p>
          <a:p>
            <a:pPr defTabSz="905073">
              <a:defRPr/>
            </a:pPr>
            <a:r>
              <a:rPr lang="en-US" dirty="0" smtClean="0"/>
              <a:t>---</a:t>
            </a:r>
          </a:p>
          <a:p>
            <a:pPr defTabSz="905073">
              <a:defRPr/>
            </a:pPr>
            <a:endParaRPr lang="en-US" dirty="0" smtClean="0"/>
          </a:p>
          <a:p>
            <a:pPr defTabSz="905073">
              <a:defRPr/>
            </a:pPr>
            <a:r>
              <a:rPr lang="en-US" dirty="0" smtClean="0"/>
              <a:t>eRHIC: 20 photocathodes, 2.5 mA from each</a:t>
            </a:r>
          </a:p>
          <a:p>
            <a:pPr defTabSz="905073">
              <a:defRPr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---</a:t>
            </a:r>
          </a:p>
          <a:p>
            <a:pPr defTabSz="905073">
              <a:defRPr/>
            </a:pPr>
            <a:endParaRPr lang="en-US" dirty="0" smtClean="0"/>
          </a:p>
          <a:p>
            <a:pPr defTabSz="905073">
              <a:defRPr/>
            </a:pPr>
            <a:r>
              <a:rPr lang="en-US" dirty="0" smtClean="0"/>
              <a:t>How to fill</a:t>
            </a:r>
            <a:r>
              <a:rPr lang="en-US" baseline="0" dirty="0" smtClean="0"/>
              <a:t> the numbers:</a:t>
            </a:r>
          </a:p>
          <a:p>
            <a:pPr defTabSz="905073">
              <a:defRPr/>
            </a:pPr>
            <a:endParaRPr lang="en-US" dirty="0" smtClean="0"/>
          </a:p>
          <a:p>
            <a:pPr defTabSz="905073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Microbunch rep rate</a:t>
            </a:r>
            <a:r>
              <a:rPr lang="en-US" dirty="0" smtClean="0">
                <a:latin typeface="Times" pitchFamily="18" charset="0"/>
              </a:rPr>
              <a:t> = 1.0/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between microbunches</a:t>
            </a:r>
            <a:endParaRPr lang="en-US" dirty="0" smtClean="0"/>
          </a:p>
          <a:p>
            <a:pPr defTabSz="905073">
              <a:defRPr/>
            </a:pPr>
            <a:endParaRPr lang="en-US" dirty="0" smtClean="0"/>
          </a:p>
          <a:p>
            <a:pPr defTabSz="905073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 of microbunches</a:t>
            </a:r>
            <a:r>
              <a:rPr lang="en-US" dirty="0" smtClean="0">
                <a:latin typeface="Times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Width of macropulse</a:t>
            </a:r>
            <a:r>
              <a:rPr lang="en-US" dirty="0" smtClean="0">
                <a:latin typeface="Times" pitchFamily="18" charset="0"/>
              </a:rPr>
              <a:t> /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between microbunches</a:t>
            </a:r>
            <a:endParaRPr lang="en-US" dirty="0" smtClean="0">
              <a:latin typeface="Times" pitchFamily="18" charset="0"/>
            </a:endParaRPr>
          </a:p>
          <a:p>
            <a:pPr defTabSz="905073">
              <a:defRPr/>
            </a:pPr>
            <a:endParaRPr lang="en-US" dirty="0" smtClean="0"/>
          </a:p>
          <a:p>
            <a:pPr defTabSz="905073">
              <a:defRPr/>
            </a:pPr>
            <a:r>
              <a:rPr lang="en-US" dirty="0" smtClean="0"/>
              <a:t>For CW machines: Duty</a:t>
            </a:r>
            <a:r>
              <a:rPr lang="en-US" baseline="0" dirty="0" smtClean="0"/>
              <a:t> Factor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100% (for CW machines)</a:t>
            </a:r>
            <a:endParaRPr lang="en-US" dirty="0" smtClean="0">
              <a:latin typeface="Times" pitchFamily="18" charset="0"/>
            </a:endParaRPr>
          </a:p>
          <a:p>
            <a:pPr defTabSz="905073">
              <a:defRPr/>
            </a:pPr>
            <a:r>
              <a:rPr lang="en-US" dirty="0" smtClean="0"/>
              <a:t>For pulsed</a:t>
            </a:r>
            <a:r>
              <a:rPr lang="en-US" baseline="0" dirty="0" smtClean="0"/>
              <a:t> machines</a:t>
            </a:r>
            <a:r>
              <a:rPr lang="en-US" dirty="0" smtClean="0"/>
              <a:t>: Duty</a:t>
            </a:r>
            <a:r>
              <a:rPr lang="en-US" baseline="0" dirty="0" smtClean="0"/>
              <a:t> Factor = 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smtClean="0"/>
              <a:t>Width of macropulse</a:t>
            </a:r>
            <a:r>
              <a:rPr lang="en-US" dirty="0" smtClean="0">
                <a:latin typeface="Times" pitchFamily="18" charset="0"/>
              </a:rPr>
              <a:t> *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Macropulse repetition rate</a:t>
            </a:r>
            <a:endParaRPr lang="en-US" dirty="0" smtClean="0">
              <a:latin typeface="Times" pitchFamily="18" charset="0"/>
            </a:endParaRPr>
          </a:p>
          <a:p>
            <a:pPr defTabSz="905073">
              <a:defRPr/>
            </a:pPr>
            <a:endParaRPr lang="en-US" dirty="0" smtClean="0"/>
          </a:p>
          <a:p>
            <a:pPr defTabSz="905073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Charge per microbunch</a:t>
            </a:r>
            <a:r>
              <a:rPr lang="en-US" dirty="0" smtClean="0">
                <a:latin typeface="Times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 electrons/microbunch</a:t>
            </a:r>
            <a:r>
              <a:rPr lang="en-US" dirty="0" smtClean="0">
                <a:latin typeface="Times" pitchFamily="18" charset="0"/>
              </a:rPr>
              <a:t> * Electron Charge(1.6e-19 C) </a:t>
            </a:r>
            <a:endParaRPr lang="en-US" dirty="0" smtClean="0"/>
          </a:p>
          <a:p>
            <a:pPr defTabSz="905073">
              <a:defRPr/>
            </a:pPr>
            <a:endParaRPr lang="en-US" dirty="0" smtClean="0"/>
          </a:p>
          <a:p>
            <a:pPr defTabSz="905073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Peak current of microbunch</a:t>
            </a:r>
            <a:r>
              <a:rPr lang="en-US" dirty="0" smtClean="0">
                <a:latin typeface="Times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Charge per microbunch / Width of microbunch</a:t>
            </a:r>
            <a:endParaRPr lang="en-US" dirty="0" smtClean="0">
              <a:latin typeface="Times" pitchFamily="18" charset="0"/>
            </a:endParaRPr>
          </a:p>
          <a:p>
            <a:pPr defTabSz="905073">
              <a:defRPr/>
            </a:pPr>
            <a:endParaRPr lang="en-US" dirty="0" smtClean="0"/>
          </a:p>
          <a:p>
            <a:pPr defTabSz="905073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Peak current density = Peak current of microbunch / ( (</a:t>
            </a:r>
            <a:r>
              <a:rPr lang="en-US" dirty="0" smtClean="0">
                <a:latin typeface="Times New Roman" pitchFamily="18" charset="0"/>
              </a:rPr>
              <a:t>Laser Spot Size/2)**2 * Pi) </a:t>
            </a:r>
            <a:endParaRPr lang="en-US" dirty="0" smtClean="0">
              <a:latin typeface="Times" pitchFamily="18" charset="0"/>
            </a:endParaRPr>
          </a:p>
          <a:p>
            <a:pPr defTabSz="905073">
              <a:defRPr/>
            </a:pPr>
            <a:endParaRPr lang="en-US" dirty="0" smtClean="0"/>
          </a:p>
          <a:p>
            <a:r>
              <a:rPr lang="en-US" dirty="0" smtClean="0"/>
              <a:t>Average Current =  Charge per microbunch * Microbunch rep rate * Duty Factor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350-8ACE-402A-8AA1-76A81389848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0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9909"/>
            <a:ext cx="7772400" cy="25805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9151" y="907367"/>
            <a:ext cx="8447649" cy="44172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10"/>
          </p:nvPr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1905" y="970672"/>
            <a:ext cx="409364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70672"/>
            <a:ext cx="3810000" cy="255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523959"/>
            <a:ext cx="3810000" cy="25251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06" y="922323"/>
            <a:ext cx="8897440" cy="43671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341" y="921434"/>
            <a:ext cx="4205013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517" y="921434"/>
            <a:ext cx="4111283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682" y="907366"/>
            <a:ext cx="4135145" cy="7263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650" y="907366"/>
            <a:ext cx="4181150" cy="7263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303682" y="1633673"/>
            <a:ext cx="4135145" cy="384569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05651" y="1633673"/>
            <a:ext cx="4181150" cy="384569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3213"/>
            <a:ext cx="3008313" cy="970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3213"/>
            <a:ext cx="5111750" cy="53173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64165"/>
            <a:ext cx="3008313" cy="3980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81831"/>
            <a:ext cx="5486400" cy="39187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271890" y="-1104270"/>
            <a:ext cx="4417342" cy="84124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7286" y="893298"/>
            <a:ext cx="8190914" cy="4705729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1906" y="922323"/>
            <a:ext cx="8897440" cy="517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9" r:id="rId7"/>
    <p:sldLayoutId id="2147483670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660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Arial" pitchFamily="34" charset="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FF"/>
        </a:buClr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900" y="2452805"/>
            <a:ext cx="6400800" cy="17526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MEIC Polarized Electron Source</a:t>
            </a:r>
            <a:endParaRPr lang="en-US" sz="36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7223" y="5503416"/>
            <a:ext cx="2712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April 29, 2015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36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58" y="1"/>
            <a:ext cx="8664542" cy="838200"/>
          </a:xfrm>
        </p:spPr>
        <p:txBody>
          <a:bodyPr/>
          <a:lstStyle/>
          <a:p>
            <a:pPr algn="l"/>
            <a:r>
              <a:rPr lang="en-US" sz="4000" dirty="0" smtClean="0"/>
              <a:t>MEIC Polarized Source</a:t>
            </a:r>
            <a:endParaRPr lang="en-US" sz="4000" dirty="0"/>
          </a:p>
        </p:txBody>
      </p:sp>
      <p:grpSp>
        <p:nvGrpSpPr>
          <p:cNvPr id="6" name="Group 5"/>
          <p:cNvGrpSpPr/>
          <p:nvPr/>
        </p:nvGrpSpPr>
        <p:grpSpPr>
          <a:xfrm>
            <a:off x="187360" y="945908"/>
            <a:ext cx="8966793" cy="3359350"/>
            <a:chOff x="238158" y="1162734"/>
            <a:chExt cx="8966793" cy="3359350"/>
          </a:xfrm>
        </p:grpSpPr>
        <p:cxnSp>
          <p:nvCxnSpPr>
            <p:cNvPr id="4" name="Straight Arrow Connector 3"/>
            <p:cNvCxnSpPr/>
            <p:nvPr/>
          </p:nvCxnSpPr>
          <p:spPr bwMode="auto">
            <a:xfrm>
              <a:off x="238158" y="3429000"/>
              <a:ext cx="877884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482786" y="2501900"/>
              <a:ext cx="736600" cy="927100"/>
              <a:chOff x="533400" y="2501900"/>
              <a:chExt cx="736600" cy="927100"/>
            </a:xfrm>
          </p:grpSpPr>
          <p:cxnSp>
            <p:nvCxnSpPr>
              <p:cNvPr id="8" name="Straight Arrow Connector 7"/>
              <p:cNvCxnSpPr/>
              <p:nvPr/>
            </p:nvCxnSpPr>
            <p:spPr bwMode="auto">
              <a:xfrm flipV="1">
                <a:off x="533400" y="2501900"/>
                <a:ext cx="0" cy="9271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 bwMode="auto">
              <a:xfrm flipV="1">
                <a:off x="673100" y="2501900"/>
                <a:ext cx="0" cy="9271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 bwMode="auto">
              <a:xfrm flipV="1">
                <a:off x="1101298" y="2501900"/>
                <a:ext cx="0" cy="9271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 bwMode="auto">
              <a:xfrm flipV="1">
                <a:off x="1270000" y="2501900"/>
                <a:ext cx="0" cy="9271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673100" y="2780784"/>
                <a:ext cx="441146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…</a:t>
                </a:r>
                <a:endParaRPr lang="en-US" sz="20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909288" y="2501900"/>
              <a:ext cx="736600" cy="927100"/>
              <a:chOff x="533400" y="2501900"/>
              <a:chExt cx="736600" cy="927100"/>
            </a:xfrm>
          </p:grpSpPr>
          <p:cxnSp>
            <p:nvCxnSpPr>
              <p:cNvPr id="16" name="Straight Arrow Connector 15"/>
              <p:cNvCxnSpPr/>
              <p:nvPr/>
            </p:nvCxnSpPr>
            <p:spPr bwMode="auto">
              <a:xfrm flipV="1">
                <a:off x="533400" y="2501900"/>
                <a:ext cx="0" cy="9271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 bwMode="auto">
              <a:xfrm flipV="1">
                <a:off x="673100" y="2501900"/>
                <a:ext cx="0" cy="9271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 bwMode="auto">
              <a:xfrm flipV="1">
                <a:off x="1101298" y="2501900"/>
                <a:ext cx="0" cy="9271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 bwMode="auto">
              <a:xfrm flipV="1">
                <a:off x="1270000" y="2501900"/>
                <a:ext cx="0" cy="9271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673100" y="2780784"/>
                <a:ext cx="441146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…</a:t>
                </a:r>
                <a:endParaRPr lang="en-US" sz="20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501900" y="2501900"/>
              <a:ext cx="736600" cy="927100"/>
              <a:chOff x="2730500" y="2501900"/>
              <a:chExt cx="736600" cy="927100"/>
            </a:xfrm>
          </p:grpSpPr>
          <p:cxnSp>
            <p:nvCxnSpPr>
              <p:cNvPr id="22" name="Straight Arrow Connector 21"/>
              <p:cNvCxnSpPr/>
              <p:nvPr/>
            </p:nvCxnSpPr>
            <p:spPr bwMode="auto">
              <a:xfrm flipV="1">
                <a:off x="2730500" y="2501900"/>
                <a:ext cx="0" cy="927100"/>
              </a:xfrm>
              <a:prstGeom prst="straightConnector1">
                <a:avLst/>
              </a:prstGeom>
              <a:ln>
                <a:solidFill>
                  <a:srgbClr val="FF7C80"/>
                </a:solidFill>
                <a:headEnd type="arrow" w="med" len="me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 bwMode="auto">
              <a:xfrm flipV="1">
                <a:off x="2870200" y="2501900"/>
                <a:ext cx="0" cy="927100"/>
              </a:xfrm>
              <a:prstGeom prst="straightConnector1">
                <a:avLst/>
              </a:prstGeom>
              <a:ln>
                <a:solidFill>
                  <a:srgbClr val="FF7C80"/>
                </a:solidFill>
                <a:headEnd type="arrow" w="med" len="me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3298398" y="2501900"/>
                <a:ext cx="0" cy="927100"/>
              </a:xfrm>
              <a:prstGeom prst="straightConnector1">
                <a:avLst/>
              </a:prstGeom>
              <a:ln>
                <a:solidFill>
                  <a:srgbClr val="FF7C80"/>
                </a:solidFill>
                <a:headEnd type="arrow" w="med" len="me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 bwMode="auto">
              <a:xfrm flipV="1">
                <a:off x="3467100" y="2501900"/>
                <a:ext cx="0" cy="927100"/>
              </a:xfrm>
              <a:prstGeom prst="straightConnector1">
                <a:avLst/>
              </a:prstGeom>
              <a:ln>
                <a:solidFill>
                  <a:srgbClr val="FF7C80"/>
                </a:solidFill>
                <a:headEnd type="arrow" w="med" len="me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2870200" y="2780784"/>
                <a:ext cx="441146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…</a:t>
                </a:r>
                <a:endParaRPr lang="en-US" sz="2000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7907550" y="2502934"/>
              <a:ext cx="736600" cy="927100"/>
              <a:chOff x="2730500" y="2501900"/>
              <a:chExt cx="736600" cy="927100"/>
            </a:xfrm>
          </p:grpSpPr>
          <p:cxnSp>
            <p:nvCxnSpPr>
              <p:cNvPr id="29" name="Straight Arrow Connector 28"/>
              <p:cNvCxnSpPr/>
              <p:nvPr/>
            </p:nvCxnSpPr>
            <p:spPr bwMode="auto">
              <a:xfrm flipV="1">
                <a:off x="2730500" y="2501900"/>
                <a:ext cx="0" cy="927100"/>
              </a:xfrm>
              <a:prstGeom prst="straightConnector1">
                <a:avLst/>
              </a:prstGeom>
              <a:ln>
                <a:solidFill>
                  <a:srgbClr val="FF7C80"/>
                </a:solidFill>
                <a:headEnd type="arrow" w="med" len="me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 bwMode="auto">
              <a:xfrm flipV="1">
                <a:off x="2870200" y="2501900"/>
                <a:ext cx="0" cy="927100"/>
              </a:xfrm>
              <a:prstGeom prst="straightConnector1">
                <a:avLst/>
              </a:prstGeom>
              <a:ln>
                <a:solidFill>
                  <a:srgbClr val="FF7C80"/>
                </a:solidFill>
                <a:headEnd type="arrow" w="med" len="me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 bwMode="auto">
              <a:xfrm flipV="1">
                <a:off x="3298398" y="2501900"/>
                <a:ext cx="0" cy="927100"/>
              </a:xfrm>
              <a:prstGeom prst="straightConnector1">
                <a:avLst/>
              </a:prstGeom>
              <a:ln>
                <a:solidFill>
                  <a:srgbClr val="FF7C80"/>
                </a:solidFill>
                <a:headEnd type="arrow" w="med" len="me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 bwMode="auto">
              <a:xfrm flipV="1">
                <a:off x="3467100" y="2501900"/>
                <a:ext cx="0" cy="927100"/>
              </a:xfrm>
              <a:prstGeom prst="straightConnector1">
                <a:avLst/>
              </a:prstGeom>
              <a:ln>
                <a:solidFill>
                  <a:srgbClr val="FF7C80"/>
                </a:solidFill>
                <a:headEnd type="arrow" w="med" len="me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2870200" y="2780784"/>
                <a:ext cx="441146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…</a:t>
                </a:r>
                <a:endParaRPr lang="en-US" sz="2000" dirty="0"/>
              </a:p>
            </p:txBody>
          </p:sp>
        </p:grpSp>
        <p:cxnSp>
          <p:nvCxnSpPr>
            <p:cNvPr id="36" name="Straight Arrow Connector 35"/>
            <p:cNvCxnSpPr/>
            <p:nvPr/>
          </p:nvCxnSpPr>
          <p:spPr bwMode="auto">
            <a:xfrm>
              <a:off x="1371600" y="2965450"/>
              <a:ext cx="10287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3327400" y="2940050"/>
              <a:ext cx="2489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42" name="Left Brace 41"/>
            <p:cNvSpPr/>
            <p:nvPr/>
          </p:nvSpPr>
          <p:spPr bwMode="auto">
            <a:xfrm rot="16200000">
              <a:off x="4435936" y="2347605"/>
              <a:ext cx="275923" cy="267078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 smtClean="0">
                <a:solidFill>
                  <a:prstClr val="black"/>
                </a:solidFill>
                <a:latin typeface="Times" pitchFamily="18" charset="0"/>
              </a:endParaRPr>
            </a:p>
          </p:txBody>
        </p:sp>
        <p:sp>
          <p:nvSpPr>
            <p:cNvPr id="43" name="Left Brace 42"/>
            <p:cNvSpPr/>
            <p:nvPr/>
          </p:nvSpPr>
          <p:spPr bwMode="auto">
            <a:xfrm rot="16200000" flipH="1">
              <a:off x="1600294" y="1498694"/>
              <a:ext cx="520700" cy="1282513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 smtClean="0">
                <a:solidFill>
                  <a:prstClr val="black"/>
                </a:solidFill>
                <a:latin typeface="Times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09101" y="1485900"/>
              <a:ext cx="20970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Helicity Reversal</a:t>
              </a:r>
              <a:endParaRPr lang="en-US" sz="2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23476" y="2501552"/>
              <a:ext cx="1172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72.07 µs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35178" y="3814198"/>
              <a:ext cx="206338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Damping Time</a:t>
              </a:r>
            </a:p>
            <a:p>
              <a:r>
                <a:rPr lang="en-US" sz="2000" dirty="0" smtClean="0"/>
                <a:t>3 GeV – 12 GeV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20455" y="2501552"/>
              <a:ext cx="20056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700 </a:t>
              </a:r>
              <a:r>
                <a:rPr lang="en-US" sz="2000" dirty="0" err="1" smtClean="0"/>
                <a:t>ms</a:t>
              </a:r>
              <a:r>
                <a:rPr lang="en-US" sz="2000" dirty="0" smtClean="0"/>
                <a:t> – 12 </a:t>
              </a:r>
              <a:r>
                <a:rPr lang="en-US" sz="2000" dirty="0" err="1" smtClean="0"/>
                <a:t>ms</a:t>
              </a:r>
              <a:endParaRPr lang="en-US" sz="2000" dirty="0"/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436535" y="3587750"/>
              <a:ext cx="7828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290794" y="3682998"/>
              <a:ext cx="1172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3.233 µs</a:t>
              </a:r>
            </a:p>
          </p:txBody>
        </p:sp>
        <p:sp>
          <p:nvSpPr>
            <p:cNvPr id="51" name="Left Brace 50"/>
            <p:cNvSpPr/>
            <p:nvPr/>
          </p:nvSpPr>
          <p:spPr bwMode="auto">
            <a:xfrm rot="16200000" flipH="1">
              <a:off x="5996387" y="1661699"/>
              <a:ext cx="520700" cy="907769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prstClr val="black"/>
                </a:solidFill>
                <a:latin typeface="Times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446596" y="1162734"/>
              <a:ext cx="19784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Bunch Charge</a:t>
              </a:r>
            </a:p>
            <a:p>
              <a:r>
                <a:rPr lang="en-US" sz="2000" dirty="0" smtClean="0"/>
                <a:t>26 pC </a:t>
              </a:r>
              <a:r>
                <a:rPr lang="en-US" sz="2000" dirty="0"/>
                <a:t>– </a:t>
              </a:r>
              <a:r>
                <a:rPr lang="en-US" sz="2000" dirty="0" smtClean="0"/>
                <a:t>6.6 pC 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97432" y="1393568"/>
              <a:ext cx="170751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220 bunches</a:t>
              </a:r>
              <a:endParaRPr lang="en-US" sz="2000" dirty="0"/>
            </a:p>
            <a:p>
              <a:r>
                <a:rPr lang="en-US" sz="2000" dirty="0" smtClean="0"/>
                <a:t>at 68.05 MHz</a:t>
              </a:r>
            </a:p>
            <a:p>
              <a:r>
                <a:rPr lang="en-US" sz="2000" dirty="0" smtClean="0"/>
                <a:t>(14.69 ns)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39" y="4354295"/>
            <a:ext cx="9109161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Pockels cell switching time at CEBAF today ~70 us. Planned for Moller Exp. ~10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Bunch charge 72 x larger than typical CEBAF, 20 x greater than G0 – Expect to use a gun operating at higher voltage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68.05 MHz pulse repetition rate not be a problem for gun, maybe for LINACs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are not considering simultaneous beam delivery to fixed target halls, using typical CEBAF beam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Message: MEIC polarized source requirements do not pose significant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5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58" y="1"/>
            <a:ext cx="8499442" cy="838200"/>
          </a:xfrm>
        </p:spPr>
        <p:txBody>
          <a:bodyPr/>
          <a:lstStyle/>
          <a:p>
            <a:r>
              <a:rPr lang="en-US" sz="4000" dirty="0" smtClean="0"/>
              <a:t>Source </a:t>
            </a:r>
            <a:r>
              <a:rPr lang="en-US" sz="4000" dirty="0"/>
              <a:t>Parameter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smtClean="0"/>
              <a:t>Slide </a:t>
            </a:r>
            <a:fld id="{2170E7E5-D759-E44D-99F5-2114FE40D280}" type="slidenum">
              <a:rPr lang="en-US" smtClean="0"/>
              <a:pPr algn="ctr"/>
              <a:t>3</a:t>
            </a:fld>
            <a:endParaRPr lang="en-US" dirty="0"/>
          </a:p>
        </p:txBody>
      </p:sp>
      <p:graphicFrame>
        <p:nvGraphicFramePr>
          <p:cNvPr id="5" name="Group 9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92922"/>
              </p:ext>
            </p:extLst>
          </p:nvPr>
        </p:nvGraphicFramePr>
        <p:xfrm>
          <a:off x="157265" y="1175630"/>
          <a:ext cx="8915398" cy="41587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21731"/>
                <a:gridCol w="884475"/>
                <a:gridCol w="749388"/>
                <a:gridCol w="783576"/>
                <a:gridCol w="726141"/>
                <a:gridCol w="717844"/>
                <a:gridCol w="768541"/>
                <a:gridCol w="896631"/>
                <a:gridCol w="867071"/>
              </a:tblGrid>
              <a:tr h="483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Parameter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JLab/FEL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CEBAF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EIC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MEIC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EIC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eRHIC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Cornell ERL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LHeC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CLIC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/>
                </a:tc>
              </a:tr>
              <a:tr h="29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Polarization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483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Photocathode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Bulk GaAs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GaAs / GaAsP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</a:t>
                      </a:r>
                      <a:r>
                        <a:rPr kumimoji="0" lang="en-US" sz="12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CsSb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29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Width of microbunch (ps)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29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 between microbunches (ns)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14.69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0.77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0.5002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337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29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Microbunch rep rate (MHz)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499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68.05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1999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29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Width of macropulse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3.233 µs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156 ns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ms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29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Macropulse repetition rate (Hz)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2x83</a:t>
                      </a:r>
                      <a:endParaRPr kumimoji="0" lang="en-US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29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Charge per microbunch (pC)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5300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640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960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4800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29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Peak current of microbunch (A)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0.008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38.5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9.6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29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Laser spot size (cm, diameter)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29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Peak current density (A/cm</a:t>
                      </a:r>
                      <a:r>
                        <a:rPr kumimoji="0" lang="en-US" sz="12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en-US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</a:t>
                      </a:r>
                      <a:endParaRPr kumimoji="0" lang="en-US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500</a:t>
                      </a:r>
                      <a:endParaRPr kumimoji="0" lang="en-US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29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Average current from gun (mA)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0.001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0.072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 bwMode="auto">
          <a:xfrm rot="16200000">
            <a:off x="6483597" y="3180746"/>
            <a:ext cx="368188" cy="480994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1633" y="569015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Proposed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267" y="5894201"/>
            <a:ext cx="5786051" cy="6463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* Unpolarized</a:t>
            </a:r>
            <a:r>
              <a:rPr lang="en-US" dirty="0">
                <a:solidFill>
                  <a:srgbClr val="000000"/>
                </a:solidFill>
              </a:rPr>
              <a:t>: Bulk </a:t>
            </a:r>
            <a:r>
              <a:rPr lang="en-US" dirty="0" smtClean="0">
                <a:solidFill>
                  <a:srgbClr val="000000"/>
                </a:solidFill>
              </a:rPr>
              <a:t>GaAs (</a:t>
            </a:r>
            <a:r>
              <a:rPr lang="en-US" dirty="0" err="1" smtClean="0">
                <a:solidFill>
                  <a:srgbClr val="000000"/>
                </a:solidFill>
              </a:rPr>
              <a:t>Cs,F</a:t>
            </a:r>
            <a:r>
              <a:rPr lang="en-US" dirty="0" smtClean="0">
                <a:solidFill>
                  <a:srgbClr val="000000"/>
                </a:solidFill>
              </a:rPr>
              <a:t>), </a:t>
            </a:r>
            <a:r>
              <a:rPr lang="en-US" dirty="0">
                <a:solidFill>
                  <a:srgbClr val="000000"/>
                </a:solidFill>
              </a:rPr>
              <a:t>K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CsSb, </a:t>
            </a:r>
            <a:r>
              <a:rPr lang="en-US" dirty="0" smtClean="0">
                <a:solidFill>
                  <a:srgbClr val="000000"/>
                </a:solidFill>
              </a:rPr>
              <a:t>Na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KSb</a:t>
            </a:r>
            <a:r>
              <a:rPr lang="en-US" dirty="0">
                <a:solidFill>
                  <a:srgbClr val="000000"/>
                </a:solidFill>
              </a:rPr>
              <a:t>, …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Polarized: GaAs/GaAsP (</a:t>
            </a:r>
            <a:r>
              <a:rPr lang="en-US" dirty="0" err="1" smtClean="0">
                <a:solidFill>
                  <a:srgbClr val="000000"/>
                </a:solidFill>
              </a:rPr>
              <a:t>Cs,F</a:t>
            </a:r>
            <a:r>
              <a:rPr lang="en-US" dirty="0" smtClean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3375212" y="3657600"/>
            <a:ext cx="2595000" cy="187433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7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58" y="1"/>
            <a:ext cx="8499442" cy="838200"/>
          </a:xfrm>
        </p:spPr>
        <p:txBody>
          <a:bodyPr/>
          <a:lstStyle/>
          <a:p>
            <a:pPr algn="l"/>
            <a:r>
              <a:rPr lang="en-US" sz="4000" dirty="0" smtClean="0"/>
              <a:t>Addressing MEIC Bunch Charge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1828119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UcPeriod"/>
              <a:defRPr/>
            </a:pPr>
            <a:r>
              <a:rPr lang="en-US" sz="2400" dirty="0"/>
              <a:t>Larger Laser </a:t>
            </a:r>
            <a:r>
              <a:rPr lang="en-US" sz="2400" dirty="0" smtClean="0"/>
              <a:t>Size (reduces </a:t>
            </a:r>
            <a:r>
              <a:rPr lang="en-US" sz="2400" dirty="0"/>
              <a:t>space-charge emittance growth and </a:t>
            </a:r>
            <a:r>
              <a:rPr lang="en-US" sz="2400" dirty="0" smtClean="0"/>
              <a:t>suppresses </a:t>
            </a:r>
            <a:r>
              <a:rPr lang="en-US" sz="2400" dirty="0"/>
              <a:t>surface charge limit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romanUcPeriod"/>
              <a:defRPr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Higher Gun Voltage:</a:t>
            </a:r>
            <a:endParaRPr lang="en-US" sz="2400" dirty="0"/>
          </a:p>
          <a:p>
            <a:pPr marL="971550" lvl="1" indent="-514350">
              <a:buFont typeface="+mj-lt"/>
              <a:buAutoNum type="romanUcPeriod"/>
            </a:pPr>
            <a:endParaRPr lang="en-US" sz="2400" dirty="0" smtClean="0"/>
          </a:p>
          <a:p>
            <a:pPr marL="971550" lvl="1" indent="-514350">
              <a:buFont typeface="Wingdings" panose="05000000000000000000" pitchFamily="2" charset="2"/>
              <a:buChar char="Ø"/>
            </a:pPr>
            <a:r>
              <a:rPr lang="en-US" sz="2400" dirty="0" smtClean="0"/>
              <a:t>Reduce space-charge emittance growth, maintain small transverse beam profile and short bunch-length; clean beam transport</a:t>
            </a:r>
          </a:p>
          <a:p>
            <a:pPr marL="971550" lvl="1" indent="-514350"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Compact, less-complicated injector</a:t>
            </a:r>
          </a:p>
          <a:p>
            <a:pPr marL="514350" indent="-514350">
              <a:buFont typeface="+mj-lt"/>
              <a:buAutoNum type="romanUcPeriod"/>
              <a:defRPr/>
            </a:pPr>
            <a:endParaRPr lang="en-US" sz="2400" dirty="0"/>
          </a:p>
          <a:p>
            <a:pPr marL="514350" indent="-514350">
              <a:buFont typeface="+mj-lt"/>
              <a:buAutoNum type="romanUcPeriod"/>
              <a:defRPr/>
            </a:pPr>
            <a:r>
              <a:rPr lang="en-US" sz="2400" dirty="0" smtClean="0"/>
              <a:t>To accelerate large bunch charge in CEBAF: use RF feedforward system for C100 cryomodules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smtClean="0"/>
              <a:t>Slide </a:t>
            </a:r>
            <a:fld id="{2170E7E5-D759-E44D-99F5-2114FE40D280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914400" y="838201"/>
            <a:ext cx="6400800" cy="612648"/>
          </a:xfrm>
          <a:prstGeom prst="wedgeRoundRectCallout">
            <a:avLst>
              <a:gd name="adj1" fmla="val -19489"/>
              <a:gd name="adj2" fmla="val 84131"/>
              <a:gd name="adj3" fmla="val 16667"/>
            </a:avLst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/>
              <a:t>20 to 72 times larger than </a:t>
            </a:r>
            <a:r>
              <a:rPr lang="en-US" sz="3200" dirty="0" smtClean="0"/>
              <a:t>CEBAF 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9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47" y="-12700"/>
            <a:ext cx="7129005" cy="812800"/>
          </a:xfrm>
        </p:spPr>
        <p:txBody>
          <a:bodyPr/>
          <a:lstStyle/>
          <a:p>
            <a:pPr algn="l"/>
            <a:r>
              <a:rPr lang="en-US" sz="4000" dirty="0" smtClean="0"/>
              <a:t>JLab 500 kV Inverted Gun</a:t>
            </a:r>
            <a:endParaRPr lang="en-US" sz="40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3670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3670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3597" y="5096741"/>
            <a:ext cx="3946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Wingdings" pitchFamily="2" charset="2"/>
              <a:buChar char="§"/>
            </a:pPr>
            <a:r>
              <a:rPr lang="en-US" sz="2400" dirty="0" smtClean="0"/>
              <a:t>Longer insulator</a:t>
            </a:r>
          </a:p>
          <a:p>
            <a:pPr marL="176213" indent="-176213">
              <a:buFont typeface="Wingdings" pitchFamily="2" charset="2"/>
              <a:buChar char="§"/>
            </a:pPr>
            <a:r>
              <a:rPr lang="en-US" sz="2400" dirty="0" smtClean="0"/>
              <a:t>Spherical electrode</a:t>
            </a:r>
          </a:p>
        </p:txBody>
      </p: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483976" y="1451201"/>
            <a:ext cx="3992774" cy="3531096"/>
            <a:chOff x="4694026" y="3174504"/>
            <a:chExt cx="3992774" cy="3531096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0789" t="3780" r="12138" b="18327"/>
            <a:stretch>
              <a:fillRect/>
            </a:stretch>
          </p:blipFill>
          <p:spPr bwMode="auto">
            <a:xfrm>
              <a:off x="4694026" y="3174504"/>
              <a:ext cx="3697990" cy="3248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Rectangle 22"/>
            <p:cNvSpPr/>
            <p:nvPr/>
          </p:nvSpPr>
          <p:spPr>
            <a:xfrm>
              <a:off x="8153400" y="6248400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638800" y="61722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r="4298"/>
          <a:stretch>
            <a:fillRect/>
          </a:stretch>
        </p:blipFill>
        <p:spPr bwMode="auto">
          <a:xfrm>
            <a:off x="4357256" y="924676"/>
            <a:ext cx="4633057" cy="416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 bwMode="auto">
          <a:xfrm>
            <a:off x="3562350" y="4305300"/>
            <a:ext cx="381000" cy="6007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76300" y="4224698"/>
            <a:ext cx="552450" cy="6007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876300" y="4617302"/>
            <a:ext cx="3305666" cy="66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200 kV Inverted Gun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0" name="Text Box 75"/>
          <p:cNvSpPr txBox="1">
            <a:spLocks noChangeArrowheads="1"/>
          </p:cNvSpPr>
          <p:nvPr/>
        </p:nvSpPr>
        <p:spPr bwMode="auto">
          <a:xfrm>
            <a:off x="2685770" y="2068891"/>
            <a:ext cx="327334" cy="27699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5”</a:t>
            </a:r>
            <a:endParaRPr lang="en-US" sz="1200" baseline="-25000" dirty="0"/>
          </a:p>
        </p:txBody>
      </p:sp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6759578" y="1791891"/>
            <a:ext cx="327334" cy="27699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7”</a:t>
            </a:r>
            <a:endParaRPr lang="en-US" sz="1200" baseline="-25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smtClean="0"/>
              <a:t>Slide </a:t>
            </a:r>
            <a:fld id="{2170E7E5-D759-E44D-99F5-2114FE40D28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s Review 2010">
  <a:themeElements>
    <a:clrScheme name="JLab_PowerPoint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JLab_PowerPoint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Ops Review 2010</Template>
  <TotalTime>29810</TotalTime>
  <Words>604</Words>
  <Application>Microsoft Office PowerPoint</Application>
  <PresentationFormat>On-screen Show (4:3)</PresentationFormat>
  <Paragraphs>199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Ops Review 2010</vt:lpstr>
      <vt:lpstr>PowerPoint Presentation</vt:lpstr>
      <vt:lpstr>MEIC Polarized Source</vt:lpstr>
      <vt:lpstr>Source Parameter Comparison</vt:lpstr>
      <vt:lpstr>Addressing MEIC Bunch Charge</vt:lpstr>
      <vt:lpstr>JLab 500 kV Inverted Gun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poelker</dc:creator>
  <cp:lastModifiedBy>suleiman</cp:lastModifiedBy>
  <cp:revision>1363</cp:revision>
  <cp:lastPrinted>2014-01-09T17:51:36Z</cp:lastPrinted>
  <dcterms:created xsi:type="dcterms:W3CDTF">2010-09-20T13:48:43Z</dcterms:created>
  <dcterms:modified xsi:type="dcterms:W3CDTF">2015-04-29T21:48:12Z</dcterms:modified>
</cp:coreProperties>
</file>