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33" r:id="rId3"/>
    <p:sldId id="427" r:id="rId4"/>
    <p:sldId id="429" r:id="rId5"/>
    <p:sldId id="437" r:id="rId6"/>
    <p:sldId id="431" r:id="rId7"/>
    <p:sldId id="425" r:id="rId8"/>
    <p:sldId id="439" r:id="rId9"/>
    <p:sldId id="440" r:id="rId10"/>
    <p:sldId id="443" r:id="rId11"/>
    <p:sldId id="444" r:id="rId12"/>
    <p:sldId id="445" r:id="rId13"/>
    <p:sldId id="441" r:id="rId14"/>
    <p:sldId id="442" r:id="rId15"/>
    <p:sldId id="44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6DA74-8BE7-4975-844A-DD4A285C94C9}" type="datetimeFigureOut">
              <a:rPr lang="en-US" smtClean="0"/>
              <a:t>23/01/11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7802C-DD95-4E0C-9B66-19368988F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195FC-914A-4B8F-AD36-07B3543312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8853-5AF9-4371-AFC1-6C275AC36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7EE6C-D35E-4E53-B3C2-B35C6BBC9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27CE-C67A-4C49-A4D9-C4F46A23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23/01/11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1C195-686F-45CE-8B2A-D7DACBC7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F13A-888B-4020-AF2D-8320C03A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F064-67AD-43B7-BDA5-319A44D4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7C77F-5616-41DE-AAE9-6237D95C5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9D42F-F533-407A-8683-08F4673C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23/01/11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3BD3A-C94E-4460-A546-220BCA47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D12C3-8774-42FB-A8FA-CF0082CC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674C5-4CCE-4963-A654-DB1A31F96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98AF1-7854-4317-AA4E-AF7301E21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E631B-A156-4616-A03D-09E6580A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23/01/11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2B601-1273-4F8F-9FB4-FEFB25F2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325EE-5154-4B7D-8C55-F553E849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4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A823-7E82-45B2-94C0-C6D72A38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9F8F8-DE0D-486B-B0C5-83FDF6A17C0A}"/>
              </a:ext>
            </a:extLst>
          </p:cNvPr>
          <p:cNvSpPr txBox="1"/>
          <p:nvPr userDrawn="1"/>
        </p:nvSpPr>
        <p:spPr>
          <a:xfrm>
            <a:off x="11629292" y="6400800"/>
            <a:ext cx="5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A20ADB4-98FB-4CB8-91FF-293040173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4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A011-041C-4A65-A3A0-EBAB143D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7FB79-7051-4201-8D20-2FA479072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4C298-A285-4F2B-9B31-C6593A83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23/01/11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DA33D-C8ED-4149-92EC-4C271689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3E8DC-DA51-4C8B-97BD-62DDC8B2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4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557A-B4E9-4802-83E2-D60F1DCF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9A3A-58B6-4F87-9C14-DB16E2E34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31F3C-5199-4D4C-AF8A-6B13ABC6D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1D250-54DD-4604-B479-F1CE55B8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23/01/11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A11BA-8A5F-47D3-B997-64113135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0D79-95D5-448C-A20B-AEBA3381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7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D6B8-1F80-4C77-B3D8-C796FAC96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1CEAF-0969-4C32-8E4E-0EBC1EA09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C14F1-C249-4600-9450-A2C8074BB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6B107-37F5-48F3-A68F-6E06923AF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F90E2-4F47-4E85-927F-AC09D5EDB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D17D59-29B7-4431-B125-1F58C180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23/01/11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0F850-2770-4DF1-A2C5-863DAA8B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2E0EC-6A0E-4C1F-BE70-F292A3FB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1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15B8-CB10-4B17-973F-A5F1BF29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38C08-7C20-4967-897A-DE073F81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23/01/11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76EEE-CF8A-4C81-A61E-9B3EC0D6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1F4-27EB-43B6-8741-D6779770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5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C1C2C-4336-4A6D-9ABD-988380FF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23/01/11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09673-830E-4AA9-B665-2D2576AF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F8B8F-57C6-4CCF-A69F-7598A7F8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8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8878-F6A2-433B-B5E6-9CED23BE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7043-BE73-4CC3-9C20-46BB375C5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B10A1-1539-4630-B5F0-705CBCB00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F5767-EDA2-427D-B7DD-9E041A4C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23/01/11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07BF8-5B97-420C-ACB8-6CE3E8AB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E2454-1902-4F12-A408-B6D08003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97B0-D9A4-4A0B-902F-DC3B8A8F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B70D0-4960-420C-B3E4-BFF1CCCC5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D71F3-A9C7-4338-8B74-F77FC45D4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962AE-55D8-418A-8EB2-C685E14FE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23/01/11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3598E-FE20-4096-A9C8-E96888D9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CA1F3-F2A4-4A6A-9341-23A2B0D7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A0EC2-21D5-4386-9E7D-92D412BE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FDDF2-3EAD-4517-AA13-1D55E8F56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5F9D-F437-42D5-983B-6D86AA692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4627E-54F2-4EAB-AC3B-3C9E18EDAEA0}" type="datetimeFigureOut">
              <a:rPr lang="en-US" smtClean="0"/>
              <a:t>23/01/11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D4009-BA30-4DA1-918D-330CA9D86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1D8EC-2413-43F3-958F-115C8D100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7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85DC-540F-4B2C-A969-4BA9BAA81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272" y="1173366"/>
            <a:ext cx="11338216" cy="160821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n-lt"/>
              </a:rPr>
              <a:t>Test of W Foils </a:t>
            </a:r>
            <a:r>
              <a:rPr lang="en-US" sz="4000">
                <a:latin typeface="+mn-lt"/>
              </a:rPr>
              <a:t>with 3.5 </a:t>
            </a:r>
            <a:r>
              <a:rPr lang="en-US" sz="4000" dirty="0">
                <a:latin typeface="+mn-lt"/>
              </a:rPr>
              <a:t>MeV e</a:t>
            </a:r>
            <a:r>
              <a:rPr lang="en-US" sz="4000" baseline="30000" dirty="0"/>
              <a:t>‒</a:t>
            </a:r>
            <a:r>
              <a:rPr lang="en-US" sz="4000" dirty="0"/>
              <a:t> </a:t>
            </a:r>
            <a:r>
              <a:rPr lang="en-US" sz="4000" dirty="0">
                <a:latin typeface="+mn-lt"/>
              </a:rPr>
              <a:t>Beam at MAMI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0487A-A682-4B46-82AA-160B6EEE9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132" y="3332556"/>
            <a:ext cx="11330596" cy="25799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Andriy Ushakov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n-US" dirty="0"/>
            </a:br>
            <a:br>
              <a:rPr lang="en-US" dirty="0"/>
            </a:br>
            <a:r>
              <a:rPr lang="en-US" dirty="0" err="1"/>
              <a:t>Ce+BAF</a:t>
            </a:r>
            <a:r>
              <a:rPr lang="en-US" dirty="0"/>
              <a:t> Design Group Meeting </a:t>
            </a:r>
            <a:endParaRPr lang="en-US" sz="800" dirty="0"/>
          </a:p>
          <a:p>
            <a:pPr>
              <a:spcAft>
                <a:spcPts val="600"/>
              </a:spcAft>
            </a:pPr>
            <a:r>
              <a:rPr lang="en-US" dirty="0"/>
              <a:t>January 11, 2023</a:t>
            </a:r>
          </a:p>
        </p:txBody>
      </p:sp>
    </p:spTree>
    <p:extLst>
      <p:ext uri="{BB962C8B-B14F-4D97-AF65-F5344CB8AC3E}">
        <p14:creationId xmlns:p14="http://schemas.microsoft.com/office/powerpoint/2010/main" val="390181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9A8714-411E-447F-B922-B4755E5AB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945"/>
            <a:ext cx="10515600" cy="24923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How pulse length can be increased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keeping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300 °C average temperature (1)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and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120 </a:t>
            </a:r>
            <a:r>
              <a:rPr lang="fr-FR" dirty="0"/>
              <a:t>°</a:t>
            </a:r>
            <a:r>
              <a:rPr lang="en-US" dirty="0"/>
              <a:t>C temperature rise per pulse (2)?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67340-86E3-4DCF-8C9A-E1FE90AE13D3}"/>
              </a:ext>
            </a:extLst>
          </p:cNvPr>
          <p:cNvSpPr txBox="1"/>
          <p:nvPr/>
        </p:nvSpPr>
        <p:spPr>
          <a:xfrm>
            <a:off x="599440" y="3048000"/>
            <a:ext cx="11135360" cy="1872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Reduce heat path: reduce length of W foil to (0.1 mm x 3 mm x) </a:t>
            </a:r>
            <a:r>
              <a:rPr lang="en-US" sz="2800" b="1" dirty="0">
                <a:solidFill>
                  <a:srgbClr val="0070C0"/>
                </a:solidFill>
              </a:rPr>
              <a:t>42 mm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Target holder for 42 mm target length was used in the past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Reduce heat density: increase RMS beam size to </a:t>
            </a:r>
            <a:r>
              <a:rPr lang="en-US" sz="2800" b="1" dirty="0">
                <a:solidFill>
                  <a:srgbClr val="0070C0"/>
                </a:solidFill>
              </a:rPr>
              <a:t>100 </a:t>
            </a:r>
            <a:r>
              <a:rPr lang="de-DE" sz="2800" b="1" dirty="0">
                <a:solidFill>
                  <a:srgbClr val="0070C0"/>
                </a:solidFill>
              </a:rPr>
              <a:t>µm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7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115393"/>
            <a:ext cx="11601188" cy="74662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W Target 3.5 MeV e</a:t>
            </a:r>
            <a:r>
              <a:rPr lang="en-US" sz="3600" baseline="30000" dirty="0">
                <a:latin typeface="+mn-lt"/>
              </a:rPr>
              <a:t>‒</a:t>
            </a:r>
            <a:r>
              <a:rPr lang="en-US" sz="3600" baseline="30000" dirty="0"/>
              <a:t> </a:t>
            </a:r>
            <a:r>
              <a:rPr lang="en-US" sz="3600" dirty="0">
                <a:latin typeface="+mn-lt"/>
              </a:rPr>
              <a:t>Beam with Duty Cycle of 0.107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22549E-D29D-4ACD-8F0E-19780E282D0B}"/>
              </a:ext>
            </a:extLst>
          </p:cNvPr>
          <p:cNvSpPr txBox="1"/>
          <p:nvPr/>
        </p:nvSpPr>
        <p:spPr>
          <a:xfrm>
            <a:off x="8381172" y="935645"/>
            <a:ext cx="3695415" cy="92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/>
              <a:t>Thickness of W target: </a:t>
            </a:r>
            <a:r>
              <a:rPr lang="en-US" b="1" dirty="0"/>
              <a:t>100 </a:t>
            </a:r>
            <a:r>
              <a:rPr lang="el-GR" b="1" dirty="0"/>
              <a:t>μ</a:t>
            </a:r>
            <a:r>
              <a:rPr lang="en-US" b="1" dirty="0"/>
              <a:t>m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/>
              <a:t>Length of W target: </a:t>
            </a:r>
            <a:r>
              <a:rPr lang="en-US" b="1" dirty="0"/>
              <a:t>42 mm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/>
              <a:t>Width of W target: </a:t>
            </a:r>
            <a:r>
              <a:rPr lang="en-US" b="1" dirty="0"/>
              <a:t>3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06785-B8F3-4BF4-9F93-B108FEF504EE}"/>
              </a:ext>
            </a:extLst>
          </p:cNvPr>
          <p:cNvSpPr txBox="1"/>
          <p:nvPr/>
        </p:nvSpPr>
        <p:spPr>
          <a:xfrm>
            <a:off x="131266" y="1033748"/>
            <a:ext cx="7506236" cy="8309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50</a:t>
            </a:r>
            <a:r>
              <a:rPr lang="el-GR" sz="2400" b="1" dirty="0">
                <a:solidFill>
                  <a:srgbClr val="00B050"/>
                </a:solidFill>
              </a:rPr>
              <a:t> μ</a:t>
            </a:r>
            <a:r>
              <a:rPr lang="en-US" sz="2400" b="1" dirty="0">
                <a:solidFill>
                  <a:srgbClr val="00B050"/>
                </a:solidFill>
              </a:rPr>
              <a:t>A </a:t>
            </a:r>
            <a:r>
              <a:rPr lang="en-US" sz="2400" dirty="0"/>
              <a:t>@ 3.5 MeV e</a:t>
            </a:r>
            <a:r>
              <a:rPr lang="en-US" sz="2400" baseline="30000" dirty="0"/>
              <a:t>‒</a:t>
            </a:r>
            <a:r>
              <a:rPr lang="en-US" sz="2400" dirty="0"/>
              <a:t> beam with </a:t>
            </a:r>
            <a:r>
              <a:rPr lang="en-US" sz="2400" b="1" dirty="0">
                <a:solidFill>
                  <a:srgbClr val="00B050"/>
                </a:solidFill>
              </a:rPr>
              <a:t>100 </a:t>
            </a:r>
            <a:r>
              <a:rPr lang="el-GR" sz="2400" b="1" dirty="0">
                <a:solidFill>
                  <a:srgbClr val="00B050"/>
                </a:solidFill>
              </a:rPr>
              <a:t>μ</a:t>
            </a:r>
            <a:r>
              <a:rPr lang="en-US" sz="2400" b="1" dirty="0">
                <a:solidFill>
                  <a:srgbClr val="00B050"/>
                </a:solidFill>
              </a:rPr>
              <a:t>m</a:t>
            </a:r>
            <a:r>
              <a:rPr lang="en-US" sz="2400" dirty="0"/>
              <a:t> RMS spot size on target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D53C7-8A01-4162-B507-8243D3EB2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6"/>
          <a:stretch/>
        </p:blipFill>
        <p:spPr>
          <a:xfrm>
            <a:off x="145825" y="2210515"/>
            <a:ext cx="6184741" cy="3936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75F18-0E6E-48DC-8D73-3153D435F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0"/>
          <a:stretch/>
        </p:blipFill>
        <p:spPr>
          <a:xfrm>
            <a:off x="6028168" y="2210514"/>
            <a:ext cx="6048419" cy="39362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BEB3EB-6CD8-4ED8-AA1F-74CA3749E003}"/>
              </a:ext>
            </a:extLst>
          </p:cNvPr>
          <p:cNvSpPr txBox="1"/>
          <p:nvPr/>
        </p:nvSpPr>
        <p:spPr>
          <a:xfrm>
            <a:off x="3850640" y="2306320"/>
            <a:ext cx="1585755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Average Power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834ECD-92C2-4848-86C8-5046DABE3C54}"/>
              </a:ext>
            </a:extLst>
          </p:cNvPr>
          <p:cNvSpPr txBox="1"/>
          <p:nvPr/>
        </p:nvSpPr>
        <p:spPr>
          <a:xfrm>
            <a:off x="9776438" y="2306320"/>
            <a:ext cx="2196114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Average Temperature</a:t>
            </a:r>
          </a:p>
        </p:txBody>
      </p:sp>
    </p:spTree>
    <p:extLst>
      <p:ext uri="{BB962C8B-B14F-4D97-AF65-F5344CB8AC3E}">
        <p14:creationId xmlns:p14="http://schemas.microsoft.com/office/powerpoint/2010/main" val="248073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C22314A-3364-4354-953A-82729D7BB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328" y="526657"/>
            <a:ext cx="8039911" cy="6158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-99503"/>
            <a:ext cx="11601188" cy="113635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3.5 MeV e</a:t>
            </a:r>
            <a:r>
              <a:rPr lang="en-US" sz="3200" baseline="30000" dirty="0">
                <a:latin typeface="+mn-lt"/>
              </a:rPr>
              <a:t>‒</a:t>
            </a:r>
            <a:r>
              <a:rPr lang="en-US" sz="3200" dirty="0">
                <a:latin typeface="+mn-lt"/>
              </a:rPr>
              <a:t> Beam:</a:t>
            </a:r>
            <a:r>
              <a:rPr lang="en-US" sz="3200" dirty="0"/>
              <a:t> </a:t>
            </a:r>
            <a:r>
              <a:rPr lang="en-US" sz="3200" dirty="0">
                <a:latin typeface="+mn-lt"/>
              </a:rPr>
              <a:t>Heat Power and Thermal Cycle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82A56-35AB-4A5C-B5B2-6F225B42793E}"/>
              </a:ext>
            </a:extLst>
          </p:cNvPr>
          <p:cNvSpPr/>
          <p:nvPr/>
        </p:nvSpPr>
        <p:spPr>
          <a:xfrm>
            <a:off x="8397230" y="4708164"/>
            <a:ext cx="4045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Pulse Period = </a:t>
            </a:r>
            <a:r>
              <a:rPr lang="en-US" sz="2800" b="1" dirty="0"/>
              <a:t>3.74 </a:t>
            </a:r>
            <a:r>
              <a:rPr lang="en-US" sz="2800" b="1" dirty="0" err="1"/>
              <a:t>ms</a:t>
            </a:r>
            <a:endParaRPr lang="en-US" sz="28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2C3AE1-6A25-4FDA-BC36-F7F28C3285BE}"/>
              </a:ext>
            </a:extLst>
          </p:cNvPr>
          <p:cNvSpPr/>
          <p:nvPr/>
        </p:nvSpPr>
        <p:spPr>
          <a:xfrm>
            <a:off x="8354509" y="4184944"/>
            <a:ext cx="3353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Pulse Length = </a:t>
            </a:r>
            <a:r>
              <a:rPr lang="en-US" sz="2800" b="1" dirty="0">
                <a:solidFill>
                  <a:srgbClr val="00B050"/>
                </a:solidFill>
              </a:rPr>
              <a:t>0.4 </a:t>
            </a:r>
            <a:r>
              <a:rPr lang="en-US" sz="2800" b="1" dirty="0" err="1">
                <a:solidFill>
                  <a:srgbClr val="00B050"/>
                </a:solidFill>
              </a:rPr>
              <a:t>ms</a:t>
            </a:r>
            <a:endParaRPr lang="en-US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12E8D6-1FC8-4767-9809-CCD232E3B127}"/>
              </a:ext>
            </a:extLst>
          </p:cNvPr>
          <p:cNvGrpSpPr/>
          <p:nvPr/>
        </p:nvGrpSpPr>
        <p:grpSpPr>
          <a:xfrm>
            <a:off x="5771374" y="1036326"/>
            <a:ext cx="5166271" cy="2636805"/>
            <a:chOff x="254494" y="770789"/>
            <a:chExt cx="5166271" cy="263680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8B98501-AF1D-4EDA-AC2D-83C3403C4212}"/>
                </a:ext>
              </a:extLst>
            </p:cNvPr>
            <p:cNvSpPr txBox="1"/>
            <p:nvPr/>
          </p:nvSpPr>
          <p:spPr>
            <a:xfrm>
              <a:off x="651741" y="770789"/>
              <a:ext cx="434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Deposited Power = 2.18 kW/mm</a:t>
              </a:r>
              <a:r>
                <a:rPr lang="en-US" sz="2400" baseline="30000" dirty="0"/>
                <a:t>3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E9458F-E6FF-4273-98FD-D2A9857C2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37"/>
            <a:stretch/>
          </p:blipFill>
          <p:spPr>
            <a:xfrm>
              <a:off x="254494" y="1197794"/>
              <a:ext cx="5166271" cy="220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67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115393"/>
            <a:ext cx="11601188" cy="113635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Radiation Damage by 50 </a:t>
            </a:r>
            <a:r>
              <a:rPr lang="el-GR" sz="3600" dirty="0">
                <a:latin typeface="+mn-lt"/>
              </a:rPr>
              <a:t>μ</a:t>
            </a:r>
            <a:r>
              <a:rPr lang="en-US" sz="3600" dirty="0">
                <a:latin typeface="+mn-lt"/>
              </a:rPr>
              <a:t>A @ 3.5 MeV e</a:t>
            </a:r>
            <a:r>
              <a:rPr lang="en-US" sz="3600" baseline="30000" dirty="0">
                <a:latin typeface="+mn-lt"/>
              </a:rPr>
              <a:t>‒ </a:t>
            </a:r>
            <a:r>
              <a:rPr lang="en-US" sz="3600" dirty="0">
                <a:latin typeface="+mn-lt"/>
              </a:rPr>
              <a:t>Beam</a:t>
            </a:r>
            <a:br>
              <a:rPr lang="en-US" sz="3600" dirty="0">
                <a:latin typeface="+mn-lt"/>
              </a:rPr>
            </a:br>
            <a:r>
              <a:rPr lang="en-US" sz="3200" dirty="0">
                <a:latin typeface="+mn-lt"/>
              </a:rPr>
              <a:t>with 50 </a:t>
            </a:r>
            <a:r>
              <a:rPr lang="el-GR" sz="3200" dirty="0">
                <a:latin typeface="+mn-lt"/>
              </a:rPr>
              <a:t>μ</a:t>
            </a:r>
            <a:r>
              <a:rPr lang="en-US" sz="3200" dirty="0">
                <a:latin typeface="+mn-lt"/>
              </a:rPr>
              <a:t>m RMS Spot 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E714-3794-4B28-A01D-8984840E8727}"/>
              </a:ext>
            </a:extLst>
          </p:cNvPr>
          <p:cNvSpPr txBox="1"/>
          <p:nvPr/>
        </p:nvSpPr>
        <p:spPr>
          <a:xfrm>
            <a:off x="295406" y="5606248"/>
            <a:ext cx="5601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Rad. Damage = </a:t>
            </a:r>
            <a:r>
              <a:rPr lang="en-US" sz="2400" b="1" dirty="0">
                <a:solidFill>
                  <a:srgbClr val="00B050"/>
                </a:solidFill>
              </a:rPr>
              <a:t>1.02E-19</a:t>
            </a:r>
            <a:r>
              <a:rPr lang="en-US" sz="2400" dirty="0"/>
              <a:t> </a:t>
            </a:r>
            <a:r>
              <a:rPr lang="fr-FR" sz="2400" dirty="0"/>
              <a:t>dpa/</a:t>
            </a:r>
            <a:r>
              <a:rPr lang="en-US" sz="2400" dirty="0"/>
              <a:t>e</a:t>
            </a:r>
            <a:r>
              <a:rPr lang="en-US" sz="2400" baseline="30000" dirty="0"/>
              <a:t>-</a:t>
            </a:r>
            <a:endParaRPr lang="en-US" sz="2400" dirty="0"/>
          </a:p>
          <a:p>
            <a:r>
              <a:rPr lang="en-US" sz="2400" dirty="0"/>
              <a:t>                       </a:t>
            </a:r>
            <a:r>
              <a:rPr lang="en-US" sz="800" dirty="0"/>
              <a:t> </a:t>
            </a:r>
            <a:r>
              <a:rPr lang="en-US" sz="2400" dirty="0"/>
              <a:t>vs </a:t>
            </a:r>
            <a:r>
              <a:rPr lang="en-US" sz="2400" dirty="0">
                <a:solidFill>
                  <a:srgbClr val="C00000"/>
                </a:solidFill>
              </a:rPr>
              <a:t>1.96E-20</a:t>
            </a:r>
            <a:r>
              <a:rPr lang="en-US" sz="2400" dirty="0"/>
              <a:t> </a:t>
            </a:r>
            <a:r>
              <a:rPr lang="fr-FR" sz="2400" dirty="0"/>
              <a:t>dpa/</a:t>
            </a:r>
            <a:r>
              <a:rPr lang="en-US" sz="2400" dirty="0"/>
              <a:t>e</a:t>
            </a:r>
            <a:r>
              <a:rPr lang="en-US" sz="2400" baseline="30000" dirty="0"/>
              <a:t>-</a:t>
            </a:r>
            <a:r>
              <a:rPr lang="en-US" sz="2400" dirty="0"/>
              <a:t> at 180 MeV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BF01A6-5C52-46F7-9F57-E6C1B48BA929}"/>
              </a:ext>
            </a:extLst>
          </p:cNvPr>
          <p:cNvGrpSpPr/>
          <p:nvPr/>
        </p:nvGrpSpPr>
        <p:grpSpPr>
          <a:xfrm>
            <a:off x="6143150" y="2004252"/>
            <a:ext cx="5961059" cy="2787812"/>
            <a:chOff x="6163470" y="1384492"/>
            <a:chExt cx="5961059" cy="2787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A2D0237-91D3-4BCF-B51C-7B6AF99BA2C3}"/>
                    </a:ext>
                  </a:extLst>
                </p:cNvPr>
                <p:cNvSpPr txBox="1"/>
                <p:nvPr/>
              </p:nvSpPr>
              <p:spPr>
                <a:xfrm>
                  <a:off x="7253213" y="1384492"/>
                  <a:ext cx="381501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50 </a:t>
                  </a:r>
                  <a:r>
                    <a:rPr lang="el-GR" sz="2800" dirty="0"/>
                    <a:t>μ</a:t>
                  </a:r>
                  <a:r>
                    <a:rPr lang="en-US" sz="2800" dirty="0"/>
                    <a:t>A 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2800" dirty="0"/>
                    <a:t>  3.125E+14 e</a:t>
                  </a:r>
                  <a:r>
                    <a:rPr lang="en-US" sz="2800" baseline="30000" dirty="0"/>
                    <a:t>-</a:t>
                  </a:r>
                  <a:r>
                    <a:rPr lang="fr-FR" sz="2800" dirty="0"/>
                    <a:t>/s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A2D0237-91D3-4BCF-B51C-7B6AF99BA2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3213" y="1384492"/>
                  <a:ext cx="381501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3195" t="-11628" r="-2236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2765F35-B98D-4CB6-85A3-745CB692E0F5}"/>
                    </a:ext>
                  </a:extLst>
                </p:cNvPr>
                <p:cNvSpPr txBox="1"/>
                <p:nvPr/>
              </p:nvSpPr>
              <p:spPr>
                <a:xfrm>
                  <a:off x="6163470" y="1971702"/>
                  <a:ext cx="5961059" cy="2200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2800" dirty="0"/>
                    <a:t>For </a:t>
                  </a:r>
                  <a:r>
                    <a:rPr lang="en-US" sz="2800" b="1" dirty="0" err="1"/>
                    <a:t>cw</a:t>
                  </a:r>
                  <a:r>
                    <a:rPr lang="en-US" sz="2800" b="1" dirty="0"/>
                    <a:t> </a:t>
                  </a:r>
                  <a:r>
                    <a:rPr lang="en-US" sz="2800" dirty="0"/>
                    <a:t>e</a:t>
                  </a:r>
                  <a:r>
                    <a:rPr lang="en-US" sz="2800" baseline="30000" dirty="0"/>
                    <a:t>-</a:t>
                  </a:r>
                  <a:r>
                    <a:rPr lang="en-US" sz="2800" dirty="0"/>
                    <a:t> beam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en-US" sz="2400" dirty="0"/>
                    <a:t>To reach the damage of </a:t>
                  </a:r>
                  <a:r>
                    <a:rPr lang="en-US" sz="2400" b="1" dirty="0"/>
                    <a:t>0.215 </a:t>
                  </a:r>
                  <a:r>
                    <a:rPr lang="en-US" sz="2400" b="1" dirty="0" err="1"/>
                    <a:t>dpa</a:t>
                  </a:r>
                  <a:r>
                    <a:rPr lang="en-US" sz="2400" b="1" dirty="0"/>
                    <a:t> </a:t>
                  </a:r>
                  <a:r>
                    <a:rPr lang="en-US" sz="2400" dirty="0"/>
                    <a:t>in </a:t>
                  </a:r>
                  <a:r>
                    <a:rPr lang="en-US" sz="2400" b="1" dirty="0">
                      <a:solidFill>
                        <a:srgbClr val="0070C0"/>
                      </a:solidFill>
                    </a:rPr>
                    <a:t>W</a:t>
                  </a:r>
                  <a:r>
                    <a:rPr lang="en-US" sz="2400" dirty="0"/>
                    <a:t>: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en-US" sz="2000" dirty="0"/>
                    <a:t>  • 3916 s of irradiation is needed = 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1.9 h</a:t>
                  </a:r>
                  <a:br>
                    <a:rPr lang="en-US" sz="2000" b="1" dirty="0">
                      <a:solidFill>
                        <a:srgbClr val="00B050"/>
                      </a:solidFill>
                    </a:rPr>
                  </a:br>
                  <a:r>
                    <a:rPr lang="en-US" sz="2000" b="1" dirty="0">
                      <a:solidFill>
                        <a:srgbClr val="00B050"/>
                      </a:solidFill>
                    </a:rPr>
                    <a:t>                                                       </a:t>
                  </a:r>
                  <a:r>
                    <a:rPr lang="en-US" sz="800" b="1" dirty="0">
                      <a:solidFill>
                        <a:srgbClr val="00B050"/>
                      </a:solidFill>
                    </a:rPr>
                    <a:t>   </a:t>
                  </a:r>
                  <a:r>
                    <a:rPr lang="en-US" sz="2000" b="1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000" dirty="0"/>
                    <a:t>vs </a:t>
                  </a:r>
                  <a:r>
                    <a:rPr lang="en-US" sz="2000" dirty="0">
                      <a:solidFill>
                        <a:srgbClr val="C00000"/>
                      </a:solidFill>
                    </a:rPr>
                    <a:t>22.2 h</a:t>
                  </a:r>
                  <a:r>
                    <a:rPr lang="en-US" sz="2000" dirty="0"/>
                    <a:t> @ 180 MeV 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en-US" sz="2000" dirty="0"/>
                    <a:t>  •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baseline="-25000" smtClean="0">
                          <a:latin typeface="Cambria Math" panose="02040503050406030204" pitchFamily="18" charset="0"/>
                        </a:rPr>
                        <m:t>max</m:t>
                      </m:r>
                    </m:oMath>
                  </a14:m>
                  <a:r>
                    <a:rPr lang="en-US" sz="2000" dirty="0"/>
                    <a:t> = ?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2765F35-B98D-4CB6-85A3-745CB692E0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3470" y="1971702"/>
                  <a:ext cx="5961059" cy="2200602"/>
                </a:xfrm>
                <a:prstGeom prst="rect">
                  <a:avLst/>
                </a:prstGeom>
                <a:blipFill>
                  <a:blip r:embed="rId4"/>
                  <a:stretch>
                    <a:fillRect l="-2147" t="-2493" b="-41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ABD154A-26C6-4585-9413-3EC393914B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166392"/>
              </p:ext>
            </p:extLst>
          </p:nvPr>
        </p:nvGraphicFramePr>
        <p:xfrm>
          <a:off x="295405" y="1384492"/>
          <a:ext cx="5643789" cy="4232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Acrobat Document" r:id="rId5" imgW="4876516" imgH="3657506" progId="Acrobat.Document.DC">
                  <p:embed/>
                </p:oleObj>
              </mc:Choice>
              <mc:Fallback>
                <p:oleObj name="Acrobat Document" r:id="rId5" imgW="4876516" imgH="365750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405" y="1384492"/>
                        <a:ext cx="5643789" cy="4232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82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115393"/>
            <a:ext cx="11601188" cy="160164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Required Irradiation Time and Maximal Average Temperature for CW and Pulsed 3.5 MeV e</a:t>
            </a:r>
            <a:r>
              <a:rPr lang="en-US" sz="3600" baseline="30000" dirty="0">
                <a:latin typeface="+mn-lt"/>
              </a:rPr>
              <a:t>‒ </a:t>
            </a:r>
            <a:r>
              <a:rPr lang="en-US" sz="3600" dirty="0">
                <a:latin typeface="+mn-lt"/>
              </a:rPr>
              <a:t>Beam </a:t>
            </a:r>
            <a:r>
              <a:rPr lang="en-US" sz="3200" dirty="0">
                <a:latin typeface="+mn-lt"/>
              </a:rPr>
              <a:t>with 50 </a:t>
            </a:r>
            <a:r>
              <a:rPr lang="el-GR" sz="3200" dirty="0">
                <a:latin typeface="+mn-lt"/>
              </a:rPr>
              <a:t>μ</a:t>
            </a:r>
            <a:r>
              <a:rPr lang="en-US" sz="3200" dirty="0">
                <a:latin typeface="+mn-lt"/>
              </a:rPr>
              <a:t>m RMS Spot Size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to reach 0.23 </a:t>
            </a:r>
            <a:r>
              <a:rPr lang="en-US" sz="3200" dirty="0" err="1">
                <a:latin typeface="+mn-lt"/>
              </a:rPr>
              <a:t>dpa</a:t>
            </a:r>
            <a:r>
              <a:rPr lang="en-US" sz="3200" dirty="0">
                <a:latin typeface="+mn-lt"/>
              </a:rPr>
              <a:t> in W target (0.1mm x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10mm</a:t>
            </a:r>
            <a:r>
              <a:rPr lang="en-US" sz="3200" dirty="0">
                <a:latin typeface="+mn-lt"/>
              </a:rPr>
              <a:t> x </a:t>
            </a:r>
            <a:r>
              <a:rPr lang="en-US" sz="3200" b="1" dirty="0">
                <a:latin typeface="+mn-lt"/>
              </a:rPr>
              <a:t>42mm</a:t>
            </a:r>
            <a:r>
              <a:rPr lang="en-US" sz="3200" dirty="0">
                <a:latin typeface="+mn-lt"/>
              </a:rPr>
              <a:t>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053ADF-D4CA-4C63-9CC5-68578215A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2598" y="1838325"/>
            <a:ext cx="7106804" cy="49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68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115393"/>
            <a:ext cx="11601188" cy="70756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Summary</a:t>
            </a:r>
            <a:endParaRPr lang="en-US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DBD60-71F8-419F-B781-56A2724CBF34}"/>
              </a:ext>
            </a:extLst>
          </p:cNvPr>
          <p:cNvSpPr txBox="1"/>
          <p:nvPr/>
        </p:nvSpPr>
        <p:spPr>
          <a:xfrm>
            <a:off x="538480" y="864075"/>
            <a:ext cx="11358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Beam focusing system at 3.5 MeV allows to reduce RMS beam size down to </a:t>
            </a:r>
            <a:r>
              <a:rPr lang="en-US" sz="2400" b="1" dirty="0">
                <a:solidFill>
                  <a:srgbClr val="00B050"/>
                </a:solidFill>
              </a:rPr>
              <a:t>50 µm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Beam current of </a:t>
            </a:r>
            <a:r>
              <a:rPr lang="en-US" sz="2400" b="1" dirty="0">
                <a:solidFill>
                  <a:srgbClr val="00B050"/>
                </a:solidFill>
              </a:rPr>
              <a:t>50 µA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was used in the past. Beam is stable if pulse length is not too short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B050"/>
                </a:solidFill>
              </a:rPr>
              <a:t>N</a:t>
            </a:r>
            <a:r>
              <a:rPr lang="en-US" sz="2400" b="1" dirty="0">
                <a:solidFill>
                  <a:srgbClr val="00B050"/>
                </a:solidFill>
              </a:rPr>
              <a:t>o activation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and long cooling time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Easier to get </a:t>
            </a:r>
            <a:r>
              <a:rPr lang="en-US" sz="2400" b="1" dirty="0">
                <a:solidFill>
                  <a:srgbClr val="00B050"/>
                </a:solidFill>
              </a:rPr>
              <a:t>beam time</a:t>
            </a:r>
            <a:r>
              <a:rPr lang="en-US" sz="2400" dirty="0"/>
              <a:t>,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lower</a:t>
            </a:r>
            <a:r>
              <a:rPr lang="en-US" sz="2400" b="1" dirty="0">
                <a:solidFill>
                  <a:srgbClr val="00B050"/>
                </a:solidFill>
              </a:rPr>
              <a:t> costs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Targets are </a:t>
            </a:r>
            <a:r>
              <a:rPr lang="en-US" sz="2400" b="1" dirty="0">
                <a:solidFill>
                  <a:srgbClr val="00B050"/>
                </a:solidFill>
              </a:rPr>
              <a:t>in vacuum</a:t>
            </a:r>
            <a:r>
              <a:rPr lang="en-US" sz="2400" dirty="0"/>
              <a:t>, no uncertainty connected with cooling by air.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Beam size can be measured precisely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Many </a:t>
            </a:r>
            <a:r>
              <a:rPr lang="en-US" sz="2800" b="1" dirty="0">
                <a:solidFill>
                  <a:srgbClr val="00B050"/>
                </a:solidFill>
              </a:rPr>
              <a:t>millions thermal cycles </a:t>
            </a:r>
            <a:r>
              <a:rPr lang="en-US" sz="2800" dirty="0"/>
              <a:t>can be tested: 10M cycles with 0.4 </a:t>
            </a:r>
            <a:r>
              <a:rPr lang="en-US" sz="2800" dirty="0" err="1"/>
              <a:t>ms</a:t>
            </a:r>
            <a:r>
              <a:rPr lang="en-US" sz="2800" dirty="0"/>
              <a:t> pulse length and 3.74 </a:t>
            </a:r>
            <a:r>
              <a:rPr lang="en-US" sz="2800" dirty="0" err="1"/>
              <a:t>ms</a:t>
            </a:r>
            <a:r>
              <a:rPr lang="en-US" sz="2800" dirty="0"/>
              <a:t> pulse period will require 10.4 h irradiation time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Radiation damage in wide temperature range </a:t>
            </a:r>
            <a:r>
              <a:rPr lang="en-US" sz="2800" dirty="0"/>
              <a:t>can be tested: 0.23 </a:t>
            </a:r>
            <a:r>
              <a:rPr lang="en-US" sz="2800" dirty="0" err="1"/>
              <a:t>dpa</a:t>
            </a:r>
            <a:r>
              <a:rPr lang="en-US" sz="2800" dirty="0"/>
              <a:t> @ 300 </a:t>
            </a:r>
            <a:r>
              <a:rPr lang="fr-FR" sz="2800" dirty="0"/>
              <a:t>°</a:t>
            </a:r>
            <a:r>
              <a:rPr lang="en-US" sz="2800" dirty="0"/>
              <a:t>C will require 9.1 h beam time</a:t>
            </a:r>
          </a:p>
        </p:txBody>
      </p:sp>
    </p:spTree>
    <p:extLst>
      <p:ext uri="{BB962C8B-B14F-4D97-AF65-F5344CB8AC3E}">
        <p14:creationId xmlns:p14="http://schemas.microsoft.com/office/powerpoint/2010/main" val="112497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3443-6EF0-4125-B7BF-BBB319B2DE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5107" y="72848"/>
            <a:ext cx="11629746" cy="85999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Target Material Tests at MAMI (3.5 MeV or 180 MeV e</a:t>
            </a:r>
            <a:r>
              <a:rPr lang="en-US" sz="3600" baseline="30000" dirty="0">
                <a:latin typeface="+mn-lt"/>
              </a:rPr>
              <a:t>‒</a:t>
            </a:r>
            <a:r>
              <a:rPr lang="en-US" sz="3600" dirty="0">
                <a:latin typeface="+mn-lt"/>
              </a:rPr>
              <a:t> Beam)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E8DFA-02E0-4A00-9548-E1D6911D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52" y="863389"/>
            <a:ext cx="6783388" cy="279533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 </a:t>
            </a:r>
            <a:r>
              <a:rPr lang="en-US" sz="2600" b="1" dirty="0"/>
              <a:t>Radiation damage </a:t>
            </a:r>
            <a:r>
              <a:rPr lang="en-US" sz="2600" dirty="0"/>
              <a:t>test of target materials</a:t>
            </a:r>
            <a:br>
              <a:rPr lang="en-US" sz="2600" dirty="0"/>
            </a:br>
            <a:r>
              <a:rPr lang="en-US" sz="2600" dirty="0"/>
              <a:t> at elevated average temperature </a:t>
            </a:r>
            <a:br>
              <a:rPr lang="en-US" sz="2600" dirty="0"/>
            </a:br>
            <a:r>
              <a:rPr lang="en-US" sz="2600" dirty="0"/>
              <a:t>	0.215 </a:t>
            </a:r>
            <a:r>
              <a:rPr lang="en-US" sz="2600" dirty="0" err="1"/>
              <a:t>dpa</a:t>
            </a:r>
            <a:r>
              <a:rPr lang="en-US" sz="2600" dirty="0"/>
              <a:t> at 300 °C for tungsten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 </a:t>
            </a:r>
            <a:r>
              <a:rPr lang="en-US" sz="2600" b="1" dirty="0"/>
              <a:t>Fatigue</a:t>
            </a:r>
            <a:r>
              <a:rPr lang="en-US" sz="2600" dirty="0"/>
              <a:t> test at expected for JLab e</a:t>
            </a:r>
            <a:r>
              <a:rPr lang="en-US" sz="2600" baseline="30000" dirty="0"/>
              <a:t>+</a:t>
            </a:r>
            <a:r>
              <a:rPr lang="en-US" sz="2600" dirty="0"/>
              <a:t> injector </a:t>
            </a:r>
            <a:br>
              <a:rPr lang="en-US" sz="2600" dirty="0"/>
            </a:br>
            <a:r>
              <a:rPr lang="en-US" sz="2600" dirty="0"/>
              <a:t> cycling temperatures </a:t>
            </a:r>
            <a:br>
              <a:rPr lang="en-US" sz="2600" dirty="0"/>
            </a:br>
            <a:r>
              <a:rPr lang="en-US" sz="2600" dirty="0"/>
              <a:t>	</a:t>
            </a:r>
            <a:r>
              <a:rPr lang="en-US" sz="2400" dirty="0" err="1"/>
              <a:t>T</a:t>
            </a:r>
            <a:r>
              <a:rPr lang="en-US" sz="2400" baseline="-25000" dirty="0" err="1"/>
              <a:t>ave</a:t>
            </a:r>
            <a:r>
              <a:rPr lang="en-US" sz="2400" dirty="0"/>
              <a:t> ≈ 300 </a:t>
            </a:r>
            <a:r>
              <a:rPr lang="fr-FR" sz="2400" dirty="0"/>
              <a:t>°C and </a:t>
            </a:r>
            <a:r>
              <a:rPr lang="el-GR" sz="2400" dirty="0"/>
              <a:t>Δ</a:t>
            </a:r>
            <a:r>
              <a:rPr lang="en-US" sz="2400" dirty="0"/>
              <a:t>T = 125 </a:t>
            </a:r>
            <a:r>
              <a:rPr lang="fr-FR" sz="2400" dirty="0"/>
              <a:t>°C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/>
          </a:p>
          <a:p>
            <a:pPr>
              <a:spcAft>
                <a:spcPts val="600"/>
              </a:spcAft>
            </a:pPr>
            <a:endParaRPr lang="en-US" sz="24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2D9E4C-CDA4-4CFA-8907-94B646B022C5}"/>
              </a:ext>
            </a:extLst>
          </p:cNvPr>
          <p:cNvSpPr txBox="1">
            <a:spLocks/>
          </p:cNvSpPr>
          <p:nvPr/>
        </p:nvSpPr>
        <p:spPr>
          <a:xfrm>
            <a:off x="544353" y="3236017"/>
            <a:ext cx="11103295" cy="3218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8" name="Picture 5" descr="Floorplan-MAMIC-030916">
            <a:extLst>
              <a:ext uri="{FF2B5EF4-FFF2-40B4-BE49-F238E27FC236}">
                <a16:creationId xmlns:a16="http://schemas.microsoft.com/office/drawing/2014/main" id="{FE33C7DD-2AE7-4302-9285-B6B654EA5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65" y="811587"/>
            <a:ext cx="6783388" cy="5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2FAEE6A9-7C0B-44B2-84AE-293A9E4FF311}"/>
              </a:ext>
            </a:extLst>
          </p:cNvPr>
          <p:cNvSpPr/>
          <p:nvPr/>
        </p:nvSpPr>
        <p:spPr>
          <a:xfrm>
            <a:off x="10569653" y="811587"/>
            <a:ext cx="1479113" cy="2795339"/>
          </a:xfrm>
          <a:custGeom>
            <a:avLst/>
            <a:gdLst/>
            <a:ahLst/>
            <a:cxnLst/>
            <a:rect l="l" t="t" r="r" b="b"/>
            <a:pathLst>
              <a:path w="1322704" h="1871345">
                <a:moveTo>
                  <a:pt x="0" y="1871091"/>
                </a:moveTo>
                <a:lnTo>
                  <a:pt x="1322704" y="1871091"/>
                </a:lnTo>
                <a:lnTo>
                  <a:pt x="1322704" y="0"/>
                </a:lnTo>
                <a:lnTo>
                  <a:pt x="0" y="0"/>
                </a:lnTo>
                <a:lnTo>
                  <a:pt x="0" y="187109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3F7E4CD-52B9-4745-A614-A034370F282C}"/>
              </a:ext>
            </a:extLst>
          </p:cNvPr>
          <p:cNvSpPr txBox="1"/>
          <p:nvPr/>
        </p:nvSpPr>
        <p:spPr>
          <a:xfrm>
            <a:off x="10775305" y="1601565"/>
            <a:ext cx="1050290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A</a:t>
            </a:r>
            <a:endParaRPr sz="16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ac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ele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20" dirty="0">
                <a:latin typeface="Calibri"/>
                <a:cs typeface="Calibri"/>
              </a:rPr>
              <a:t>at</a:t>
            </a:r>
            <a:r>
              <a:rPr sz="1600" spc="-15" dirty="0">
                <a:latin typeface="Calibri"/>
                <a:cs typeface="Calibri"/>
              </a:rPr>
              <a:t>or</a:t>
            </a:r>
            <a:endParaRPr sz="1600" dirty="0">
              <a:latin typeface="Calibri"/>
              <a:cs typeface="Calibri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&amp; </a:t>
            </a:r>
            <a:r>
              <a:rPr sz="1600" spc="-4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x</a:t>
            </a:r>
            <a:r>
              <a:rPr sz="1600" spc="-15" dirty="0">
                <a:latin typeface="Calibri"/>
                <a:cs typeface="Calibri"/>
              </a:rPr>
              <a:t>per</a:t>
            </a:r>
            <a:r>
              <a:rPr sz="1600" spc="-10" dirty="0">
                <a:latin typeface="Calibri"/>
                <a:cs typeface="Calibri"/>
              </a:rPr>
              <a:t>im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6EE33A-F319-4839-B9A4-B7CB0D8345B7}"/>
              </a:ext>
            </a:extLst>
          </p:cNvPr>
          <p:cNvSpPr/>
          <p:nvPr/>
        </p:nvSpPr>
        <p:spPr>
          <a:xfrm>
            <a:off x="5376651" y="4133699"/>
            <a:ext cx="239697" cy="2331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9A165A-62DC-410A-B9DF-7DE661B86E32}"/>
              </a:ext>
            </a:extLst>
          </p:cNvPr>
          <p:cNvSpPr/>
          <p:nvPr/>
        </p:nvSpPr>
        <p:spPr>
          <a:xfrm>
            <a:off x="8409411" y="3646988"/>
            <a:ext cx="239697" cy="2331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D52361-D9DC-4735-B106-26BF88FFB4A0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504944" y="4250254"/>
            <a:ext cx="871707" cy="2729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EFA998-5810-4E65-BBD3-34C2E18E35ED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6698020" y="3845960"/>
            <a:ext cx="1746494" cy="1366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2DE0EC8-62A8-40B3-BA31-B260660E51CA}"/>
              </a:ext>
            </a:extLst>
          </p:cNvPr>
          <p:cNvSpPr txBox="1"/>
          <p:nvPr/>
        </p:nvSpPr>
        <p:spPr>
          <a:xfrm>
            <a:off x="3062279" y="4529182"/>
            <a:ext cx="243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50 </a:t>
            </a:r>
            <a:r>
              <a:rPr lang="de-DE" sz="2400" dirty="0"/>
              <a:t>µA </a:t>
            </a:r>
            <a:r>
              <a:rPr lang="en-US" sz="2400" dirty="0"/>
              <a:t>@ 3.5 MeV</a:t>
            </a:r>
            <a:br>
              <a:rPr lang="en-US" sz="2400" dirty="0"/>
            </a:br>
            <a:r>
              <a:rPr lang="en-US" sz="2400" dirty="0"/>
              <a:t>50 </a:t>
            </a:r>
            <a:r>
              <a:rPr lang="de-DE" sz="2400" dirty="0"/>
              <a:t>µm RMS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76122E-4BD0-4619-8CED-70C993DE3B7C}"/>
              </a:ext>
            </a:extLst>
          </p:cNvPr>
          <p:cNvSpPr txBox="1"/>
          <p:nvPr/>
        </p:nvSpPr>
        <p:spPr>
          <a:xfrm>
            <a:off x="5376651" y="5180219"/>
            <a:ext cx="243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22 </a:t>
            </a:r>
            <a:r>
              <a:rPr lang="de-DE" sz="2400" dirty="0"/>
              <a:t>µA </a:t>
            </a:r>
            <a:r>
              <a:rPr lang="en-US" sz="2400" dirty="0"/>
              <a:t>@ 180 MeV</a:t>
            </a:r>
            <a:br>
              <a:rPr lang="en-US" sz="2400" dirty="0"/>
            </a:br>
            <a:r>
              <a:rPr lang="en-US" sz="2400" dirty="0"/>
              <a:t>250 </a:t>
            </a:r>
            <a:r>
              <a:rPr lang="de-DE" sz="2400" dirty="0"/>
              <a:t>µm RMS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6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115393"/>
            <a:ext cx="11601188" cy="113635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180 MeV e</a:t>
            </a:r>
            <a:r>
              <a:rPr lang="en-US" sz="3600" baseline="30000" dirty="0">
                <a:latin typeface="+mn-lt"/>
              </a:rPr>
              <a:t>‒</a:t>
            </a:r>
            <a:r>
              <a:rPr lang="en-US" sz="3600" baseline="30000" dirty="0"/>
              <a:t> </a:t>
            </a:r>
            <a:r>
              <a:rPr lang="en-US" sz="3600" dirty="0">
                <a:latin typeface="+mn-lt"/>
              </a:rPr>
              <a:t>Beam and W Target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22549E-D29D-4ACD-8F0E-19780E282D0B}"/>
              </a:ext>
            </a:extLst>
          </p:cNvPr>
          <p:cNvSpPr txBox="1"/>
          <p:nvPr/>
        </p:nvSpPr>
        <p:spPr>
          <a:xfrm>
            <a:off x="8414832" y="1344986"/>
            <a:ext cx="3695415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Thickness of W target: </a:t>
            </a:r>
            <a:r>
              <a:rPr lang="en-US" b="1" dirty="0">
                <a:solidFill>
                  <a:srgbClr val="FF0000"/>
                </a:solidFill>
              </a:rPr>
              <a:t>100 </a:t>
            </a:r>
            <a:r>
              <a:rPr lang="el-GR" b="1" dirty="0">
                <a:solidFill>
                  <a:srgbClr val="FF0000"/>
                </a:solidFill>
              </a:rPr>
              <a:t>μ</a:t>
            </a:r>
            <a:r>
              <a:rPr lang="en-US" b="1" dirty="0">
                <a:solidFill>
                  <a:srgbClr val="FF0000"/>
                </a:solidFill>
              </a:rPr>
              <a:t>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Length of W target: </a:t>
            </a:r>
            <a:r>
              <a:rPr lang="en-US" b="1" dirty="0">
                <a:solidFill>
                  <a:srgbClr val="FF0000"/>
                </a:solidFill>
              </a:rPr>
              <a:t>80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Width of W target: </a:t>
            </a:r>
            <a:r>
              <a:rPr lang="en-US" b="1" dirty="0">
                <a:solidFill>
                  <a:srgbClr val="FF0000"/>
                </a:solidFill>
              </a:rPr>
              <a:t>3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Thickness of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ceramic: 1 mm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EB15CE-2293-4A95-A2E5-B7229298672A}"/>
              </a:ext>
            </a:extLst>
          </p:cNvPr>
          <p:cNvGrpSpPr/>
          <p:nvPr/>
        </p:nvGrpSpPr>
        <p:grpSpPr>
          <a:xfrm>
            <a:off x="117369" y="2472629"/>
            <a:ext cx="7986531" cy="4170061"/>
            <a:chOff x="117369" y="1196491"/>
            <a:chExt cx="7986531" cy="41700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F43944-6EA6-49F8-865E-D0F7589A1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956"/>
            <a:stretch/>
          </p:blipFill>
          <p:spPr>
            <a:xfrm>
              <a:off x="117369" y="1196492"/>
              <a:ext cx="7520132" cy="417006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3142FDA-5581-4B45-B793-DB56D6EAF370}"/>
                </a:ext>
              </a:extLst>
            </p:cNvPr>
            <p:cNvGrpSpPr/>
            <p:nvPr/>
          </p:nvGrpSpPr>
          <p:grpSpPr>
            <a:xfrm>
              <a:off x="7171101" y="3105683"/>
              <a:ext cx="932799" cy="689782"/>
              <a:chOff x="7689120" y="3286897"/>
              <a:chExt cx="932799" cy="68978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0E6DA34-A6E4-4217-92D0-8AE5B4520D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16911" y="3440041"/>
                <a:ext cx="905008" cy="536638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ED32EE-C35D-42DD-A9B7-4CBECE31BAAB}"/>
                  </a:ext>
                </a:extLst>
              </p:cNvPr>
              <p:cNvSpPr txBox="1"/>
              <p:nvPr/>
            </p:nvSpPr>
            <p:spPr>
              <a:xfrm rot="19764541">
                <a:off x="7689120" y="3286897"/>
                <a:ext cx="805786" cy="413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Beam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A2C6155-32AB-4A53-A4E7-6513760A7B44}"/>
                </a:ext>
              </a:extLst>
            </p:cNvPr>
            <p:cNvGrpSpPr/>
            <p:nvPr/>
          </p:nvGrpSpPr>
          <p:grpSpPr>
            <a:xfrm>
              <a:off x="5825343" y="2642771"/>
              <a:ext cx="984883" cy="851788"/>
              <a:chOff x="6266671" y="2818031"/>
              <a:chExt cx="984883" cy="851788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3C717853-16E5-4AEA-AC66-0515F8716F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66671" y="3068320"/>
                <a:ext cx="596409" cy="60149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AD2F075-760D-4ECC-A1C3-2CC5770951F7}"/>
                  </a:ext>
                </a:extLst>
              </p:cNvPr>
              <p:cNvSpPr txBox="1"/>
              <p:nvPr/>
            </p:nvSpPr>
            <p:spPr>
              <a:xfrm>
                <a:off x="6815296" y="2818031"/>
                <a:ext cx="436258" cy="413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</a:t>
                </a:r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031F79F-EC03-4CA0-A371-7133DF88AF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9327" y="1491448"/>
              <a:ext cx="1333671" cy="76384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9A6A665-0179-4BF9-B691-565D9B1D55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51110" y="3718294"/>
              <a:ext cx="1093297" cy="5717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E29FA6-770D-4DF4-B411-366D43C718A5}"/>
                </a:ext>
              </a:extLst>
            </p:cNvPr>
            <p:cNvSpPr txBox="1"/>
            <p:nvPr/>
          </p:nvSpPr>
          <p:spPr>
            <a:xfrm>
              <a:off x="3335128" y="1196491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</a:t>
              </a:r>
              <a:r>
                <a:rPr lang="en-US" baseline="-25000" dirty="0"/>
                <a:t>2</a:t>
              </a:r>
              <a:r>
                <a:rPr lang="en-US" dirty="0"/>
                <a:t>O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4C99AF-8979-4407-B487-11E987863AB1}"/>
                </a:ext>
              </a:extLst>
            </p:cNvPr>
            <p:cNvSpPr txBox="1"/>
            <p:nvPr/>
          </p:nvSpPr>
          <p:spPr>
            <a:xfrm>
              <a:off x="4408198" y="1310446"/>
              <a:ext cx="2973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3D View of ¼ of Target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F4E470-1811-49B4-BB22-FBE648E1A133}"/>
                </a:ext>
              </a:extLst>
            </p:cNvPr>
            <p:cNvSpPr txBox="1"/>
            <p:nvPr/>
          </p:nvSpPr>
          <p:spPr>
            <a:xfrm>
              <a:off x="4222891" y="4155901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</a:t>
              </a:r>
              <a:endParaRPr lang="en-US" baseline="-250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06C937-9A8A-4DBD-8F43-FD108B7C18D5}"/>
              </a:ext>
            </a:extLst>
          </p:cNvPr>
          <p:cNvGrpSpPr/>
          <p:nvPr/>
        </p:nvGrpSpPr>
        <p:grpSpPr>
          <a:xfrm>
            <a:off x="8232091" y="3338447"/>
            <a:ext cx="3959909" cy="3409025"/>
            <a:chOff x="8103900" y="3024679"/>
            <a:chExt cx="3959909" cy="34090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1ECB44-2B1F-4D11-9364-299A58A72A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3" r="29426"/>
            <a:stretch/>
          </p:blipFill>
          <p:spPr>
            <a:xfrm>
              <a:off x="8145992" y="3024679"/>
              <a:ext cx="3917817" cy="340902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DFCFC7-8D0B-4BC4-A6F0-41282CA0F1D4}"/>
                </a:ext>
              </a:extLst>
            </p:cNvPr>
            <p:cNvSpPr/>
            <p:nvPr/>
          </p:nvSpPr>
          <p:spPr>
            <a:xfrm>
              <a:off x="8103900" y="5212120"/>
              <a:ext cx="148418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Temperature,</a:t>
              </a:r>
              <a:br>
                <a:rPr lang="en-US" dirty="0"/>
              </a:br>
              <a:r>
                <a:rPr lang="en-US" dirty="0"/>
                <a:t>Radiation and</a:t>
              </a:r>
              <a:br>
                <a:rPr lang="en-US" dirty="0"/>
              </a:br>
              <a:r>
                <a:rPr lang="en-US" dirty="0"/>
                <a:t>Convection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106785-B8F3-4BF4-9F93-B108FEF504EE}"/>
              </a:ext>
            </a:extLst>
          </p:cNvPr>
          <p:cNvSpPr txBox="1"/>
          <p:nvPr/>
        </p:nvSpPr>
        <p:spPr>
          <a:xfrm>
            <a:off x="131266" y="1265666"/>
            <a:ext cx="7506236" cy="8309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22 μ</a:t>
            </a:r>
            <a:r>
              <a:rPr lang="en-US" sz="2400" b="1" dirty="0">
                <a:solidFill>
                  <a:srgbClr val="FF0000"/>
                </a:solidFill>
              </a:rPr>
              <a:t>A </a:t>
            </a:r>
            <a:r>
              <a:rPr lang="en-US" sz="2400" dirty="0"/>
              <a:t>@ </a:t>
            </a:r>
            <a:r>
              <a:rPr lang="en-US" sz="2400" b="1" dirty="0">
                <a:solidFill>
                  <a:srgbClr val="FF0000"/>
                </a:solidFill>
              </a:rPr>
              <a:t>180 MeV</a:t>
            </a:r>
            <a:r>
              <a:rPr lang="en-US" sz="2400" b="1" dirty="0"/>
              <a:t> </a:t>
            </a:r>
            <a:r>
              <a:rPr lang="en-US" sz="2400" dirty="0"/>
              <a:t>e- beam with </a:t>
            </a:r>
            <a:r>
              <a:rPr lang="en-US" sz="2400" b="1" dirty="0">
                <a:solidFill>
                  <a:srgbClr val="FF0000"/>
                </a:solidFill>
              </a:rPr>
              <a:t>250 </a:t>
            </a:r>
            <a:r>
              <a:rPr lang="el-GR" sz="2400" b="1" dirty="0">
                <a:solidFill>
                  <a:srgbClr val="FF0000"/>
                </a:solidFill>
              </a:rPr>
              <a:t>μ</a:t>
            </a:r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 RMS spot size on target</a:t>
            </a:r>
          </a:p>
        </p:txBody>
      </p:sp>
    </p:spTree>
    <p:extLst>
      <p:ext uri="{BB962C8B-B14F-4D97-AF65-F5344CB8AC3E}">
        <p14:creationId xmlns:p14="http://schemas.microsoft.com/office/powerpoint/2010/main" val="98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-99503"/>
            <a:ext cx="11601188" cy="113635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180 MeV e</a:t>
            </a:r>
            <a:r>
              <a:rPr lang="en-US" sz="3200" baseline="30000" dirty="0">
                <a:latin typeface="+mn-lt"/>
              </a:rPr>
              <a:t>‒</a:t>
            </a:r>
            <a:r>
              <a:rPr lang="en-US" sz="3200" dirty="0">
                <a:latin typeface="+mn-lt"/>
              </a:rPr>
              <a:t> :</a:t>
            </a:r>
            <a:r>
              <a:rPr lang="en-US" sz="3200" dirty="0"/>
              <a:t> </a:t>
            </a:r>
            <a:r>
              <a:rPr lang="en-US" sz="3200" dirty="0">
                <a:latin typeface="+mn-lt"/>
              </a:rPr>
              <a:t>Heat Power and Target T for Duty Cycles of 0.17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A684D6-3A9D-474F-A7D3-8D58B4C83508}"/>
              </a:ext>
            </a:extLst>
          </p:cNvPr>
          <p:cNvGrpSpPr/>
          <p:nvPr/>
        </p:nvGrpSpPr>
        <p:grpSpPr>
          <a:xfrm>
            <a:off x="1085553" y="770789"/>
            <a:ext cx="3481066" cy="4672205"/>
            <a:chOff x="386846" y="1251752"/>
            <a:chExt cx="3481066" cy="46722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95FADFD-E583-40FB-BFC0-CB3E09A58C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20" r="19543"/>
            <a:stretch/>
          </p:blipFill>
          <p:spPr>
            <a:xfrm>
              <a:off x="386846" y="1681544"/>
              <a:ext cx="3481066" cy="424241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8B98501-AF1D-4EDA-AC2D-83C3403C4212}"/>
                </a:ext>
              </a:extLst>
            </p:cNvPr>
            <p:cNvSpPr txBox="1"/>
            <p:nvPr/>
          </p:nvSpPr>
          <p:spPr>
            <a:xfrm>
              <a:off x="472085" y="1251752"/>
              <a:ext cx="33105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Average P = 25.9 W/mm</a:t>
              </a:r>
              <a:r>
                <a:rPr lang="en-US" sz="2400" baseline="30000" dirty="0"/>
                <a:t>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2645553-B23B-4993-B23E-BD3351981BBB}"/>
              </a:ext>
            </a:extLst>
          </p:cNvPr>
          <p:cNvGrpSpPr/>
          <p:nvPr/>
        </p:nvGrpSpPr>
        <p:grpSpPr>
          <a:xfrm>
            <a:off x="295406" y="3583709"/>
            <a:ext cx="5061360" cy="3055602"/>
            <a:chOff x="4551903" y="2638829"/>
            <a:chExt cx="5061360" cy="30556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45759C-D8B5-434E-AA2D-06BA06255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903" y="2638829"/>
              <a:ext cx="5061360" cy="305560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583DDD-E942-4674-BFB5-3203C532A31B}"/>
                </a:ext>
              </a:extLst>
            </p:cNvPr>
            <p:cNvSpPr txBox="1"/>
            <p:nvPr/>
          </p:nvSpPr>
          <p:spPr>
            <a:xfrm>
              <a:off x="5817955" y="2665499"/>
              <a:ext cx="286604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Average Temperature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0669CA0-D5C0-408E-BAF7-FF256FBEDA95}"/>
              </a:ext>
            </a:extLst>
          </p:cNvPr>
          <p:cNvSpPr txBox="1"/>
          <p:nvPr/>
        </p:nvSpPr>
        <p:spPr>
          <a:xfrm>
            <a:off x="7904607" y="5600234"/>
            <a:ext cx="307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baseline="-25000" dirty="0" err="1"/>
              <a:t>pulse</a:t>
            </a:r>
            <a:r>
              <a:rPr lang="en-US" sz="2800" dirty="0"/>
              <a:t> = 152 </a:t>
            </a:r>
            <a:r>
              <a:rPr lang="fr-FR" sz="2800" dirty="0"/>
              <a:t>W/mm</a:t>
            </a:r>
            <a:r>
              <a:rPr lang="fr-FR" sz="2800" baseline="30000" dirty="0"/>
              <a:t>3</a:t>
            </a:r>
            <a:endParaRPr lang="en-US" sz="2800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441812-27CB-414A-9E15-E6D243736FA6}"/>
              </a:ext>
            </a:extLst>
          </p:cNvPr>
          <p:cNvSpPr txBox="1"/>
          <p:nvPr/>
        </p:nvSpPr>
        <p:spPr>
          <a:xfrm>
            <a:off x="9443938" y="6207251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Δ</a:t>
            </a:r>
            <a:r>
              <a:rPr lang="en-US" sz="2800" dirty="0"/>
              <a:t>T = 125 </a:t>
            </a:r>
            <a:r>
              <a:rPr lang="fr-FR" sz="2800" dirty="0"/>
              <a:t>°C</a:t>
            </a:r>
            <a:endParaRPr lang="en-US" sz="28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9A338B0-08A5-4F0D-86EF-5919A7198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2233" y="1641926"/>
            <a:ext cx="5614562" cy="38745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582A56-35AB-4A5C-B5B2-6F225B42793E}"/>
              </a:ext>
            </a:extLst>
          </p:cNvPr>
          <p:cNvSpPr/>
          <p:nvPr/>
        </p:nvSpPr>
        <p:spPr>
          <a:xfrm>
            <a:off x="6096000" y="74943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Cycling Temperature for </a:t>
            </a:r>
            <a:br>
              <a:rPr lang="en-US" sz="2800" dirty="0"/>
            </a:br>
            <a:r>
              <a:rPr lang="en-US" sz="2400" dirty="0"/>
              <a:t>Pulse Length = </a:t>
            </a:r>
            <a:r>
              <a:rPr lang="en-US" sz="2400" b="1" dirty="0">
                <a:solidFill>
                  <a:srgbClr val="FF0000"/>
                </a:solidFill>
              </a:rPr>
              <a:t>34 </a:t>
            </a:r>
            <a:r>
              <a:rPr lang="en-US" sz="2400" b="1" dirty="0" err="1">
                <a:solidFill>
                  <a:srgbClr val="FF0000"/>
                </a:solidFill>
              </a:rPr>
              <a:t>ms</a:t>
            </a:r>
            <a:r>
              <a:rPr lang="en-US" sz="2400" dirty="0"/>
              <a:t>, Pulse Period = 200 </a:t>
            </a:r>
            <a:r>
              <a:rPr lang="en-US" sz="2400" dirty="0" err="1"/>
              <a:t>ms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7F6ED0-4415-4B21-8CC6-BC5B4EBE685E}"/>
              </a:ext>
            </a:extLst>
          </p:cNvPr>
          <p:cNvSpPr txBox="1"/>
          <p:nvPr/>
        </p:nvSpPr>
        <p:spPr>
          <a:xfrm>
            <a:off x="7146793" y="6207251"/>
            <a:ext cx="1952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</a:t>
            </a:r>
            <a:r>
              <a:rPr lang="en-US" sz="2800" baseline="-25000" dirty="0" err="1"/>
              <a:t>ave</a:t>
            </a:r>
            <a:r>
              <a:rPr lang="en-US" sz="2800" dirty="0"/>
              <a:t> = 302 </a:t>
            </a:r>
            <a:r>
              <a:rPr lang="fr-FR" sz="2800" dirty="0"/>
              <a:t>°C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195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115393"/>
            <a:ext cx="11601188" cy="113635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+mn-lt"/>
              </a:rPr>
              <a:t>180 MeV e</a:t>
            </a:r>
            <a:r>
              <a:rPr lang="en-US" sz="3200" baseline="30000" dirty="0"/>
              <a:t>‒</a:t>
            </a:r>
            <a:r>
              <a:rPr lang="en-US" sz="3200" dirty="0">
                <a:latin typeface="+mn-lt"/>
              </a:rPr>
              <a:t> Beam: Peak Equivalent Stress </a:t>
            </a:r>
            <a:r>
              <a:rPr lang="en-US" sz="2400" dirty="0"/>
              <a:t>(W: 0.1mm x 3mm x 80mm)</a:t>
            </a:r>
            <a:br>
              <a:rPr lang="en-US" sz="3200" dirty="0"/>
            </a:br>
            <a:r>
              <a:rPr lang="en-US" sz="2400" dirty="0">
                <a:latin typeface="+mn-lt"/>
              </a:rPr>
              <a:t>Pulse Length = 34 </a:t>
            </a:r>
            <a:r>
              <a:rPr lang="en-US" sz="2400" dirty="0" err="1">
                <a:latin typeface="+mn-lt"/>
              </a:rPr>
              <a:t>ms</a:t>
            </a:r>
            <a:r>
              <a:rPr lang="en-US" sz="2400" dirty="0">
                <a:latin typeface="+mn-lt"/>
              </a:rPr>
              <a:t> and Pulse Period = 200 </a:t>
            </a:r>
            <a:r>
              <a:rPr lang="en-US" sz="2400" dirty="0" err="1">
                <a:latin typeface="+mn-lt"/>
              </a:rPr>
              <a:t>ms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76DA3-CA5D-4054-8A00-D2C013AED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7" y="1529936"/>
            <a:ext cx="6698148" cy="43289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532876-2511-4FC7-9EA7-26CA2AABBCC3}"/>
                  </a:ext>
                </a:extLst>
              </p:cNvPr>
              <p:cNvSpPr txBox="1"/>
              <p:nvPr/>
            </p:nvSpPr>
            <p:spPr>
              <a:xfrm>
                <a:off x="3752219" y="6280942"/>
                <a:ext cx="6293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Max </a:t>
                </a:r>
                <a:r>
                  <a:rPr lang="el-GR" sz="2400" dirty="0"/>
                  <a:t>σ</a:t>
                </a:r>
                <a:r>
                  <a:rPr lang="en-US" sz="2400" baseline="-25000" dirty="0" err="1"/>
                  <a:t>vM</a:t>
                </a:r>
                <a:r>
                  <a:rPr lang="en-US" sz="2400" dirty="0"/>
                  <a:t> (400 </a:t>
                </a:r>
                <a:r>
                  <a:rPr lang="fr-FR" sz="2400" dirty="0"/>
                  <a:t>°</a:t>
                </a:r>
                <a:r>
                  <a:rPr lang="en-US" sz="2400" dirty="0"/>
                  <a:t>C) = 118 MPa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2400" dirty="0"/>
                  <a:t> Fatigue Strength)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532876-2511-4FC7-9EA7-26CA2AABB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19" y="6280942"/>
                <a:ext cx="6293198" cy="461665"/>
              </a:xfrm>
              <a:prstGeom prst="rect">
                <a:avLst/>
              </a:prstGeom>
              <a:blipFill>
                <a:blip r:embed="rId3"/>
                <a:stretch>
                  <a:fillRect l="-1550" t="-10526" r="-87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E34554C-3714-4865-8B38-89C987D3D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53" y="2019482"/>
            <a:ext cx="5183200" cy="33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0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115393"/>
            <a:ext cx="11601188" cy="113635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Radiation Damage by 22 </a:t>
            </a:r>
            <a:r>
              <a:rPr lang="el-GR" sz="3600" dirty="0">
                <a:latin typeface="+mn-lt"/>
              </a:rPr>
              <a:t>μ</a:t>
            </a:r>
            <a:r>
              <a:rPr lang="en-US" sz="3600" dirty="0">
                <a:latin typeface="+mn-lt"/>
              </a:rPr>
              <a:t>A @ 180 MeV e</a:t>
            </a:r>
            <a:r>
              <a:rPr lang="en-US" sz="3600" baseline="30000" dirty="0">
                <a:latin typeface="+mn-lt"/>
              </a:rPr>
              <a:t>‒ </a:t>
            </a:r>
            <a:r>
              <a:rPr lang="en-US" sz="3600" dirty="0">
                <a:latin typeface="+mn-lt"/>
              </a:rPr>
              <a:t>Beam</a:t>
            </a:r>
            <a:br>
              <a:rPr lang="en-US" sz="3600" dirty="0">
                <a:latin typeface="+mn-lt"/>
              </a:rPr>
            </a:br>
            <a:r>
              <a:rPr lang="en-US" sz="3200" dirty="0">
                <a:latin typeface="+mn-lt"/>
              </a:rPr>
              <a:t>with 250 </a:t>
            </a:r>
            <a:r>
              <a:rPr lang="el-GR" sz="3200" dirty="0">
                <a:latin typeface="+mn-lt"/>
              </a:rPr>
              <a:t>μ</a:t>
            </a:r>
            <a:r>
              <a:rPr lang="en-US" sz="3200" dirty="0">
                <a:latin typeface="+mn-lt"/>
              </a:rPr>
              <a:t>m RMS Spot 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E714-3794-4B28-A01D-8984840E8727}"/>
              </a:ext>
            </a:extLst>
          </p:cNvPr>
          <p:cNvSpPr txBox="1"/>
          <p:nvPr/>
        </p:nvSpPr>
        <p:spPr>
          <a:xfrm>
            <a:off x="295406" y="5606248"/>
            <a:ext cx="5643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Rad. Damage of Tungsten = 1.96E-20 </a:t>
            </a:r>
            <a:r>
              <a:rPr lang="fr-FR" sz="2400" dirty="0"/>
              <a:t>dpa/</a:t>
            </a:r>
            <a:r>
              <a:rPr lang="en-US" sz="2400" dirty="0"/>
              <a:t>e</a:t>
            </a:r>
            <a:r>
              <a:rPr lang="en-US" sz="2400" baseline="30000" dirty="0"/>
              <a:t>-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32E25-A9B8-4905-8FDC-5346C9858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" y="1251752"/>
            <a:ext cx="6096000" cy="4324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2D0237-91D3-4BCF-B51C-7B6AF99BA2C3}"/>
              </a:ext>
            </a:extLst>
          </p:cNvPr>
          <p:cNvSpPr txBox="1"/>
          <p:nvPr/>
        </p:nvSpPr>
        <p:spPr>
          <a:xfrm>
            <a:off x="7253213" y="1384492"/>
            <a:ext cx="3675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22 </a:t>
            </a:r>
            <a:r>
              <a:rPr lang="el-GR" sz="2800" dirty="0"/>
              <a:t>μ</a:t>
            </a:r>
            <a:r>
              <a:rPr lang="en-US" sz="2800" dirty="0"/>
              <a:t>A → 1.375E+14 e</a:t>
            </a:r>
            <a:r>
              <a:rPr lang="en-US" sz="2800" baseline="30000" dirty="0"/>
              <a:t>-</a:t>
            </a:r>
            <a:r>
              <a:rPr lang="fr-FR" sz="2800" dirty="0"/>
              <a:t>/s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765F35-B98D-4CB6-85A3-745CB692E0F5}"/>
                  </a:ext>
                </a:extLst>
              </p:cNvPr>
              <p:cNvSpPr txBox="1"/>
              <p:nvPr/>
            </p:nvSpPr>
            <p:spPr>
              <a:xfrm>
                <a:off x="6163470" y="1971702"/>
                <a:ext cx="5961059" cy="173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/>
                  <a:t>For </a:t>
                </a:r>
                <a:r>
                  <a:rPr lang="en-US" sz="2800" b="1" dirty="0" err="1"/>
                  <a:t>cw</a:t>
                </a:r>
                <a:r>
                  <a:rPr lang="en-US" sz="2800" b="1" dirty="0"/>
                  <a:t> </a:t>
                </a:r>
                <a:r>
                  <a:rPr lang="en-US" sz="2800" dirty="0"/>
                  <a:t>e</a:t>
                </a:r>
                <a:r>
                  <a:rPr lang="en-US" sz="2800" baseline="30000" dirty="0"/>
                  <a:t>-</a:t>
                </a:r>
                <a:r>
                  <a:rPr lang="en-US" sz="2800" dirty="0"/>
                  <a:t> beam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/>
                  <a:t>To reach the damage of </a:t>
                </a:r>
                <a:r>
                  <a:rPr lang="en-US" sz="2400" b="1" dirty="0"/>
                  <a:t>0.215 </a:t>
                </a:r>
                <a:r>
                  <a:rPr lang="en-US" sz="2400" b="1" dirty="0" err="1"/>
                  <a:t>dpa</a:t>
                </a:r>
                <a:r>
                  <a:rPr lang="en-US" sz="2400" b="1" dirty="0"/>
                  <a:t> </a:t>
                </a:r>
                <a:r>
                  <a:rPr lang="en-US" sz="2400" dirty="0"/>
                  <a:t>in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W</a:t>
                </a:r>
                <a:r>
                  <a:rPr lang="en-US" sz="2400" dirty="0"/>
                  <a:t>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  • 8E+4 seconds of irradiation is needed (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22.2 h</a:t>
                </a:r>
                <a:r>
                  <a:rPr lang="en-US" sz="2000" dirty="0"/>
                  <a:t>).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  •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m:rPr>
                        <m:sty m:val="p"/>
                      </m:rPr>
                      <a:rPr lang="en-US" sz="2000" b="0" i="0" baseline="-25000" smtClean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en-US" sz="2000" dirty="0"/>
                  <a:t> = 619 </a:t>
                </a:r>
                <a:r>
                  <a:rPr lang="fr-FR" sz="2000" dirty="0"/>
                  <a:t>°C</a:t>
                </a:r>
                <a:r>
                  <a:rPr lang="en-US" sz="2000" dirty="0"/>
                  <a:t> in W foil (0.1 mm x 10 mm x 80 mm)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765F35-B98D-4CB6-85A3-745CB692E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470" y="1971702"/>
                <a:ext cx="5961059" cy="1738938"/>
              </a:xfrm>
              <a:prstGeom prst="rect">
                <a:avLst/>
              </a:prstGeom>
              <a:blipFill>
                <a:blip r:embed="rId3"/>
                <a:stretch>
                  <a:fillRect l="-2045" t="-3147" b="-5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3DDEC01-38B3-4DF8-BAC0-D939070EC63B}"/>
              </a:ext>
            </a:extLst>
          </p:cNvPr>
          <p:cNvSpPr txBox="1"/>
          <p:nvPr/>
        </p:nvSpPr>
        <p:spPr>
          <a:xfrm>
            <a:off x="3420270" y="2060774"/>
            <a:ext cx="13161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Tungsten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7CA9D1-1D10-4DCC-86CF-EAC4342BC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6598"/>
              </p:ext>
            </p:extLst>
          </p:nvPr>
        </p:nvGraphicFramePr>
        <p:xfrm>
          <a:off x="6520512" y="3953687"/>
          <a:ext cx="5019039" cy="270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168">
                  <a:extLst>
                    <a:ext uri="{9D8B030D-6E8A-4147-A177-3AD203B41FA5}">
                      <a16:colId xmlns:a16="http://schemas.microsoft.com/office/drawing/2014/main" val="224018521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354422604"/>
                    </a:ext>
                  </a:extLst>
                </a:gridCol>
                <a:gridCol w="2212671">
                  <a:extLst>
                    <a:ext uri="{9D8B030D-6E8A-4147-A177-3AD203B41FA5}">
                      <a16:colId xmlns:a16="http://schemas.microsoft.com/office/drawing/2014/main" val="3128030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Displacement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Threshold Energy</a:t>
                      </a:r>
                      <a:br>
                        <a:rPr lang="en-US" dirty="0"/>
                      </a:br>
                      <a:r>
                        <a:rPr lang="en-US" dirty="0"/>
                        <a:t>[eV]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Rad. Damage</a:t>
                      </a:r>
                      <a:br>
                        <a:rPr lang="en-US" dirty="0"/>
                      </a:br>
                      <a:r>
                        <a:rPr lang="en-US" dirty="0"/>
                        <a:t>[</a:t>
                      </a:r>
                      <a:r>
                        <a:rPr lang="en-US" dirty="0" err="1"/>
                        <a:t>dpa</a:t>
                      </a:r>
                      <a:r>
                        <a:rPr lang="en-US" dirty="0"/>
                        <a:t>/e</a:t>
                      </a:r>
                      <a:r>
                        <a:rPr lang="en-US" baseline="30000" dirty="0"/>
                        <a:t>-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460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1.94E-20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618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1.96E-20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64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3.37E-20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37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53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W40Cu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5.27E-20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450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22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9FF926B-9B0E-4122-B4BF-C88AB17698E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95406" y="1260532"/>
              <a:ext cx="11601190" cy="2475122"/>
            </p:xfrm>
            <a:graphic>
              <a:graphicData uri="http://schemas.openxmlformats.org/drawingml/2006/table">
                <a:tbl>
                  <a:tblPr firstRow="1" firstCol="1" lastRow="1" bandRow="1">
                    <a:tableStyleId>{5C22544A-7EE6-4342-B048-85BDC9FD1C3A}</a:tableStyleId>
                  </a:tblPr>
                  <a:tblGrid>
                    <a:gridCol w="458660">
                      <a:extLst>
                        <a:ext uri="{9D8B030D-6E8A-4147-A177-3AD203B41FA5}">
                          <a16:colId xmlns:a16="http://schemas.microsoft.com/office/drawing/2014/main" val="1943773963"/>
                        </a:ext>
                      </a:extLst>
                    </a:gridCol>
                    <a:gridCol w="1150351">
                      <a:extLst>
                        <a:ext uri="{9D8B030D-6E8A-4147-A177-3AD203B41FA5}">
                          <a16:colId xmlns:a16="http://schemas.microsoft.com/office/drawing/2014/main" val="2369043628"/>
                        </a:ext>
                      </a:extLst>
                    </a:gridCol>
                    <a:gridCol w="1572539">
                      <a:extLst>
                        <a:ext uri="{9D8B030D-6E8A-4147-A177-3AD203B41FA5}">
                          <a16:colId xmlns:a16="http://schemas.microsoft.com/office/drawing/2014/main" val="4285064461"/>
                        </a:ext>
                      </a:extLst>
                    </a:gridCol>
                    <a:gridCol w="971916">
                      <a:extLst>
                        <a:ext uri="{9D8B030D-6E8A-4147-A177-3AD203B41FA5}">
                          <a16:colId xmlns:a16="http://schemas.microsoft.com/office/drawing/2014/main" val="3418870333"/>
                        </a:ext>
                      </a:extLst>
                    </a:gridCol>
                    <a:gridCol w="829951">
                      <a:extLst>
                        <a:ext uri="{9D8B030D-6E8A-4147-A177-3AD203B41FA5}">
                          <a16:colId xmlns:a16="http://schemas.microsoft.com/office/drawing/2014/main" val="2308213465"/>
                        </a:ext>
                      </a:extLst>
                    </a:gridCol>
                    <a:gridCol w="706484">
                      <a:extLst>
                        <a:ext uri="{9D8B030D-6E8A-4147-A177-3AD203B41FA5}">
                          <a16:colId xmlns:a16="http://schemas.microsoft.com/office/drawing/2014/main" val="1006192926"/>
                        </a:ext>
                      </a:extLst>
                    </a:gridCol>
                    <a:gridCol w="787274">
                      <a:extLst>
                        <a:ext uri="{9D8B030D-6E8A-4147-A177-3AD203B41FA5}">
                          <a16:colId xmlns:a16="http://schemas.microsoft.com/office/drawing/2014/main" val="3677755661"/>
                        </a:ext>
                      </a:extLst>
                    </a:gridCol>
                    <a:gridCol w="1329834">
                      <a:extLst>
                        <a:ext uri="{9D8B030D-6E8A-4147-A177-3AD203B41FA5}">
                          <a16:colId xmlns:a16="http://schemas.microsoft.com/office/drawing/2014/main" val="701288537"/>
                        </a:ext>
                      </a:extLst>
                    </a:gridCol>
                    <a:gridCol w="1112144">
                      <a:extLst>
                        <a:ext uri="{9D8B030D-6E8A-4147-A177-3AD203B41FA5}">
                          <a16:colId xmlns:a16="http://schemas.microsoft.com/office/drawing/2014/main" val="2867515056"/>
                        </a:ext>
                      </a:extLst>
                    </a:gridCol>
                    <a:gridCol w="1284221">
                      <a:extLst>
                        <a:ext uri="{9D8B030D-6E8A-4147-A177-3AD203B41FA5}">
                          <a16:colId xmlns:a16="http://schemas.microsoft.com/office/drawing/2014/main" val="2900745999"/>
                        </a:ext>
                      </a:extLst>
                    </a:gridCol>
                    <a:gridCol w="1397816">
                      <a:extLst>
                        <a:ext uri="{9D8B030D-6E8A-4147-A177-3AD203B41FA5}">
                          <a16:colId xmlns:a16="http://schemas.microsoft.com/office/drawing/2014/main" val="1410361780"/>
                        </a:ext>
                      </a:extLst>
                    </a:gridCol>
                  </a:tblGrid>
                  <a:tr h="1040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#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Thickness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μm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Length x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Width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Pulse Length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ms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Pulse Period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ms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T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ave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fr-FR" sz="1800" dirty="0">
                              <a:effectLst/>
                            </a:rPr>
                            <a:t>°C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800" dirty="0">
                              <a:effectLst/>
                            </a:rPr>
                            <a:t>Δ</a:t>
                          </a:r>
                          <a:r>
                            <a:rPr lang="en-US" sz="1800" dirty="0" err="1">
                              <a:effectLst/>
                            </a:rPr>
                            <a:t>T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pulse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fr-FR" sz="1800" dirty="0">
                              <a:effectLst/>
                            </a:rPr>
                            <a:t>°C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Rad. Damage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[dpa]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Number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of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cycles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Irradiation Time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[h]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Total Charge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[C]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5670504"/>
                      </a:ext>
                    </a:extLst>
                  </a:tr>
                  <a:tr h="502418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100μm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80mm x 10mm</a:t>
                          </a: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effectLst/>
                            </a:rPr>
                            <a:t>cw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619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0.215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22.16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08672755"/>
                      </a:ext>
                    </a:extLst>
                  </a:tr>
                  <a:tr h="47227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100μm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80mm x 3mm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34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302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125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r>
                            <a:rPr lang="en-US" sz="1800" b="1" baseline="30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0.556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0.01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54676403"/>
                      </a:ext>
                    </a:extLst>
                  </a:tr>
                  <a:tr h="459891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Ʃ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22.72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21968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9FF926B-9B0E-4122-B4BF-C88AB17698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3845853"/>
                  </p:ext>
                </p:extLst>
              </p:nvPr>
            </p:nvGraphicFramePr>
            <p:xfrm>
              <a:off x="295406" y="1260532"/>
              <a:ext cx="11601190" cy="2475122"/>
            </p:xfrm>
            <a:graphic>
              <a:graphicData uri="http://schemas.openxmlformats.org/drawingml/2006/table">
                <a:tbl>
                  <a:tblPr firstRow="1" firstCol="1" lastRow="1" bandRow="1">
                    <a:tableStyleId>{5C22544A-7EE6-4342-B048-85BDC9FD1C3A}</a:tableStyleId>
                  </a:tblPr>
                  <a:tblGrid>
                    <a:gridCol w="458660">
                      <a:extLst>
                        <a:ext uri="{9D8B030D-6E8A-4147-A177-3AD203B41FA5}">
                          <a16:colId xmlns:a16="http://schemas.microsoft.com/office/drawing/2014/main" val="1943773963"/>
                        </a:ext>
                      </a:extLst>
                    </a:gridCol>
                    <a:gridCol w="1150351">
                      <a:extLst>
                        <a:ext uri="{9D8B030D-6E8A-4147-A177-3AD203B41FA5}">
                          <a16:colId xmlns:a16="http://schemas.microsoft.com/office/drawing/2014/main" val="2369043628"/>
                        </a:ext>
                      </a:extLst>
                    </a:gridCol>
                    <a:gridCol w="1572539">
                      <a:extLst>
                        <a:ext uri="{9D8B030D-6E8A-4147-A177-3AD203B41FA5}">
                          <a16:colId xmlns:a16="http://schemas.microsoft.com/office/drawing/2014/main" val="4285064461"/>
                        </a:ext>
                      </a:extLst>
                    </a:gridCol>
                    <a:gridCol w="971916">
                      <a:extLst>
                        <a:ext uri="{9D8B030D-6E8A-4147-A177-3AD203B41FA5}">
                          <a16:colId xmlns:a16="http://schemas.microsoft.com/office/drawing/2014/main" val="3418870333"/>
                        </a:ext>
                      </a:extLst>
                    </a:gridCol>
                    <a:gridCol w="829951">
                      <a:extLst>
                        <a:ext uri="{9D8B030D-6E8A-4147-A177-3AD203B41FA5}">
                          <a16:colId xmlns:a16="http://schemas.microsoft.com/office/drawing/2014/main" val="2308213465"/>
                        </a:ext>
                      </a:extLst>
                    </a:gridCol>
                    <a:gridCol w="706484">
                      <a:extLst>
                        <a:ext uri="{9D8B030D-6E8A-4147-A177-3AD203B41FA5}">
                          <a16:colId xmlns:a16="http://schemas.microsoft.com/office/drawing/2014/main" val="1006192926"/>
                        </a:ext>
                      </a:extLst>
                    </a:gridCol>
                    <a:gridCol w="787274">
                      <a:extLst>
                        <a:ext uri="{9D8B030D-6E8A-4147-A177-3AD203B41FA5}">
                          <a16:colId xmlns:a16="http://schemas.microsoft.com/office/drawing/2014/main" val="3677755661"/>
                        </a:ext>
                      </a:extLst>
                    </a:gridCol>
                    <a:gridCol w="1329834">
                      <a:extLst>
                        <a:ext uri="{9D8B030D-6E8A-4147-A177-3AD203B41FA5}">
                          <a16:colId xmlns:a16="http://schemas.microsoft.com/office/drawing/2014/main" val="701288537"/>
                        </a:ext>
                      </a:extLst>
                    </a:gridCol>
                    <a:gridCol w="1112144">
                      <a:extLst>
                        <a:ext uri="{9D8B030D-6E8A-4147-A177-3AD203B41FA5}">
                          <a16:colId xmlns:a16="http://schemas.microsoft.com/office/drawing/2014/main" val="2867515056"/>
                        </a:ext>
                      </a:extLst>
                    </a:gridCol>
                    <a:gridCol w="1284221">
                      <a:extLst>
                        <a:ext uri="{9D8B030D-6E8A-4147-A177-3AD203B41FA5}">
                          <a16:colId xmlns:a16="http://schemas.microsoft.com/office/drawing/2014/main" val="2900745999"/>
                        </a:ext>
                      </a:extLst>
                    </a:gridCol>
                    <a:gridCol w="1397816">
                      <a:extLst>
                        <a:ext uri="{9D8B030D-6E8A-4147-A177-3AD203B41FA5}">
                          <a16:colId xmlns:a16="http://schemas.microsoft.com/office/drawing/2014/main" val="1410361780"/>
                        </a:ext>
                      </a:extLst>
                    </a:gridCol>
                  </a:tblGrid>
                  <a:tr h="1040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#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Thickness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μm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Length x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Width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Pulse Length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ms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Pulse Period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ms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T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ave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fr-FR" sz="1800" dirty="0">
                              <a:effectLst/>
                            </a:rPr>
                            <a:t>°C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800" dirty="0">
                              <a:effectLst/>
                            </a:rPr>
                            <a:t>Δ</a:t>
                          </a:r>
                          <a:r>
                            <a:rPr lang="en-US" sz="1800" dirty="0" err="1">
                              <a:effectLst/>
                            </a:rPr>
                            <a:t>T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pulse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fr-FR" sz="1800" dirty="0">
                              <a:effectLst/>
                            </a:rPr>
                            <a:t>°C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Rad. Damage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[dpa]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Number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of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cycles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Irradiation Time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[h]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Total Charge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[C]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5670504"/>
                      </a:ext>
                    </a:extLst>
                  </a:tr>
                  <a:tr h="502418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100μm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80mm x 10mm</a:t>
                          </a: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effectLst/>
                            </a:rPr>
                            <a:t>cw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619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0.215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22.16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08672755"/>
                      </a:ext>
                    </a:extLst>
                  </a:tr>
                  <a:tr h="47227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100μm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80mm x 3mm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34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302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125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r>
                            <a:rPr lang="en-US" sz="1800" b="1" baseline="30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0.556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31878" t="-344156" r="-1747" b="-110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4676403"/>
                      </a:ext>
                    </a:extLst>
                  </a:tr>
                  <a:tr h="459891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Ʃ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22.72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219685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F349715-DD9C-4CA7-8BDF-B5D6F2FA61A5}"/>
              </a:ext>
            </a:extLst>
          </p:cNvPr>
          <p:cNvSpPr txBox="1"/>
          <p:nvPr/>
        </p:nvSpPr>
        <p:spPr>
          <a:xfrm>
            <a:off x="656948" y="4627972"/>
            <a:ext cx="10884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Target #1: test of </a:t>
            </a:r>
            <a:r>
              <a:rPr lang="en-US" sz="2400" b="1" dirty="0"/>
              <a:t>radiation damage</a:t>
            </a:r>
            <a:endParaRPr lang="en-US" sz="2400" dirty="0"/>
          </a:p>
          <a:p>
            <a:pPr marL="285750" lvl="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Target #2: test 10k thermal cycles with expected </a:t>
            </a:r>
            <a:r>
              <a:rPr lang="en-US" sz="2400" b="1" dirty="0"/>
              <a:t>temperatures</a:t>
            </a:r>
            <a:r>
              <a:rPr lang="en-US" sz="2400" dirty="0"/>
              <a:t> at JLab e</a:t>
            </a:r>
            <a:r>
              <a:rPr lang="en-US" sz="2400" baseline="30000" dirty="0"/>
              <a:t>+</a:t>
            </a:r>
            <a:r>
              <a:rPr lang="en-US" sz="2400" dirty="0"/>
              <a:t> target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E10AFC9-69A8-4E14-A331-5C13349ADF7B}"/>
              </a:ext>
            </a:extLst>
          </p:cNvPr>
          <p:cNvSpPr txBox="1">
            <a:spLocks/>
          </p:cNvSpPr>
          <p:nvPr/>
        </p:nvSpPr>
        <p:spPr>
          <a:xfrm>
            <a:off x="295406" y="64800"/>
            <a:ext cx="11601188" cy="1042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Options for Test of W Targets at 180 MeV 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883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115393"/>
            <a:ext cx="11601188" cy="74662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3.5 MeV e</a:t>
            </a:r>
            <a:r>
              <a:rPr lang="en-US" sz="3600" baseline="30000" dirty="0">
                <a:latin typeface="+mn-lt"/>
              </a:rPr>
              <a:t>‒</a:t>
            </a:r>
            <a:r>
              <a:rPr lang="en-US" sz="3600" baseline="30000" dirty="0"/>
              <a:t> </a:t>
            </a:r>
            <a:r>
              <a:rPr lang="en-US" sz="3600" dirty="0">
                <a:latin typeface="+mn-lt"/>
              </a:rPr>
              <a:t>Beam and W Target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22549E-D29D-4ACD-8F0E-19780E282D0B}"/>
              </a:ext>
            </a:extLst>
          </p:cNvPr>
          <p:cNvSpPr txBox="1"/>
          <p:nvPr/>
        </p:nvSpPr>
        <p:spPr>
          <a:xfrm>
            <a:off x="8381172" y="803565"/>
            <a:ext cx="3695415" cy="92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/>
              <a:t>Thickness of W target: </a:t>
            </a:r>
            <a:r>
              <a:rPr lang="en-US" b="1" dirty="0"/>
              <a:t>100 </a:t>
            </a:r>
            <a:r>
              <a:rPr lang="el-GR" b="1" dirty="0"/>
              <a:t>μ</a:t>
            </a:r>
            <a:r>
              <a:rPr lang="en-US" b="1" dirty="0"/>
              <a:t>m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/>
              <a:t>Length of W target: </a:t>
            </a:r>
            <a:r>
              <a:rPr lang="en-US" b="1" dirty="0"/>
              <a:t>80 mm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/>
              <a:t>Width of W target: </a:t>
            </a:r>
            <a:r>
              <a:rPr lang="en-US" b="1" dirty="0"/>
              <a:t>3 mm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35B338-EDB0-45AC-BC82-EEAC56DE987A}"/>
              </a:ext>
            </a:extLst>
          </p:cNvPr>
          <p:cNvGrpSpPr/>
          <p:nvPr/>
        </p:nvGrpSpPr>
        <p:grpSpPr>
          <a:xfrm>
            <a:off x="131266" y="2010986"/>
            <a:ext cx="6576941" cy="4170061"/>
            <a:chOff x="1526959" y="2472629"/>
            <a:chExt cx="6576941" cy="41700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F43944-6EA6-49F8-865E-D0F7589A1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9" r="33956"/>
            <a:stretch/>
          </p:blipFill>
          <p:spPr>
            <a:xfrm>
              <a:off x="1526959" y="2472630"/>
              <a:ext cx="6110542" cy="417006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3142FDA-5581-4B45-B793-DB56D6EAF370}"/>
                </a:ext>
              </a:extLst>
            </p:cNvPr>
            <p:cNvGrpSpPr/>
            <p:nvPr/>
          </p:nvGrpSpPr>
          <p:grpSpPr>
            <a:xfrm>
              <a:off x="7171101" y="4381821"/>
              <a:ext cx="932799" cy="689782"/>
              <a:chOff x="7689120" y="3286897"/>
              <a:chExt cx="932799" cy="68978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0E6DA34-A6E4-4217-92D0-8AE5B4520D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16911" y="3440041"/>
                <a:ext cx="905008" cy="536638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ED32EE-C35D-42DD-A9B7-4CBECE31BAAB}"/>
                  </a:ext>
                </a:extLst>
              </p:cNvPr>
              <p:cNvSpPr txBox="1"/>
              <p:nvPr/>
            </p:nvSpPr>
            <p:spPr>
              <a:xfrm rot="19764541">
                <a:off x="7689120" y="3286897"/>
                <a:ext cx="805786" cy="413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Beam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A2C6155-32AB-4A53-A4E7-6513760A7B44}"/>
                </a:ext>
              </a:extLst>
            </p:cNvPr>
            <p:cNvGrpSpPr/>
            <p:nvPr/>
          </p:nvGrpSpPr>
          <p:grpSpPr>
            <a:xfrm>
              <a:off x="5825343" y="3918909"/>
              <a:ext cx="984883" cy="851788"/>
              <a:chOff x="6266671" y="2818031"/>
              <a:chExt cx="984883" cy="851788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3C717853-16E5-4AEA-AC66-0515F8716F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66671" y="3068320"/>
                <a:ext cx="596409" cy="60149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AD2F075-760D-4ECC-A1C3-2CC5770951F7}"/>
                  </a:ext>
                </a:extLst>
              </p:cNvPr>
              <p:cNvSpPr txBox="1"/>
              <p:nvPr/>
            </p:nvSpPr>
            <p:spPr>
              <a:xfrm>
                <a:off x="6815296" y="2818031"/>
                <a:ext cx="436258" cy="413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</a:t>
                </a:r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031F79F-EC03-4CA0-A371-7133DF88AF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9327" y="2767586"/>
              <a:ext cx="1333671" cy="76384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9A6A665-0179-4BF9-B691-565D9B1D55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51110" y="4994432"/>
              <a:ext cx="1093297" cy="5717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E29FA6-770D-4DF4-B411-366D43C718A5}"/>
                </a:ext>
              </a:extLst>
            </p:cNvPr>
            <p:cNvSpPr txBox="1"/>
            <p:nvPr/>
          </p:nvSpPr>
          <p:spPr>
            <a:xfrm>
              <a:off x="3335128" y="2472629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</a:t>
              </a:r>
              <a:r>
                <a:rPr lang="en-US" baseline="-25000" dirty="0"/>
                <a:t>2</a:t>
              </a:r>
              <a:r>
                <a:rPr lang="en-US" dirty="0"/>
                <a:t>O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4C99AF-8979-4407-B487-11E987863AB1}"/>
                </a:ext>
              </a:extLst>
            </p:cNvPr>
            <p:cNvSpPr txBox="1"/>
            <p:nvPr/>
          </p:nvSpPr>
          <p:spPr>
            <a:xfrm>
              <a:off x="4408198" y="2586584"/>
              <a:ext cx="2973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3D View of ¼ of Target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F4E470-1811-49B4-BB22-FBE648E1A133}"/>
                </a:ext>
              </a:extLst>
            </p:cNvPr>
            <p:cNvSpPr txBox="1"/>
            <p:nvPr/>
          </p:nvSpPr>
          <p:spPr>
            <a:xfrm>
              <a:off x="4222891" y="5432039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</a:t>
              </a:r>
              <a:endParaRPr lang="en-US" baseline="-250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106785-B8F3-4BF4-9F93-B108FEF504EE}"/>
              </a:ext>
            </a:extLst>
          </p:cNvPr>
          <p:cNvSpPr txBox="1"/>
          <p:nvPr/>
        </p:nvSpPr>
        <p:spPr>
          <a:xfrm>
            <a:off x="131266" y="901668"/>
            <a:ext cx="7506236" cy="8309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50</a:t>
            </a:r>
            <a:r>
              <a:rPr lang="el-GR" sz="2400" b="1" dirty="0">
                <a:solidFill>
                  <a:srgbClr val="00B050"/>
                </a:solidFill>
              </a:rPr>
              <a:t> μ</a:t>
            </a:r>
            <a:r>
              <a:rPr lang="en-US" sz="2400" b="1" dirty="0">
                <a:solidFill>
                  <a:srgbClr val="00B050"/>
                </a:solidFill>
              </a:rPr>
              <a:t>A </a:t>
            </a:r>
            <a:r>
              <a:rPr lang="en-US" sz="2400" dirty="0"/>
              <a:t>@ 3.5 MeV e</a:t>
            </a:r>
            <a:r>
              <a:rPr lang="en-US" sz="2400" baseline="30000" dirty="0"/>
              <a:t>‒</a:t>
            </a:r>
            <a:r>
              <a:rPr lang="en-US" sz="2400" dirty="0"/>
              <a:t> beam with </a:t>
            </a:r>
            <a:r>
              <a:rPr lang="en-US" sz="2400" b="1" dirty="0">
                <a:solidFill>
                  <a:srgbClr val="00B050"/>
                </a:solidFill>
              </a:rPr>
              <a:t>50 </a:t>
            </a:r>
            <a:r>
              <a:rPr lang="el-GR" sz="2400" b="1" dirty="0">
                <a:solidFill>
                  <a:srgbClr val="00B050"/>
                </a:solidFill>
              </a:rPr>
              <a:t>μ</a:t>
            </a:r>
            <a:r>
              <a:rPr lang="en-US" sz="2400" b="1" dirty="0">
                <a:solidFill>
                  <a:srgbClr val="00B050"/>
                </a:solidFill>
              </a:rPr>
              <a:t>m</a:t>
            </a:r>
            <a:r>
              <a:rPr lang="en-US" sz="2400" dirty="0"/>
              <a:t> RMS spot size on target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5F2C16-6FF6-431A-AC51-262E699727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5"/>
          <a:stretch/>
        </p:blipFill>
        <p:spPr>
          <a:xfrm>
            <a:off x="6864176" y="2015303"/>
            <a:ext cx="5200078" cy="40391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FD1BC0-AB43-4051-81EE-92CF1749C7D7}"/>
              </a:ext>
            </a:extLst>
          </p:cNvPr>
          <p:cNvSpPr txBox="1"/>
          <p:nvPr/>
        </p:nvSpPr>
        <p:spPr>
          <a:xfrm>
            <a:off x="1840540" y="6274093"/>
            <a:ext cx="851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Peak Deposited Power = </a:t>
            </a:r>
            <a:r>
              <a:rPr lang="en-US" sz="2400" b="1" dirty="0">
                <a:solidFill>
                  <a:srgbClr val="00B050"/>
                </a:solidFill>
              </a:rPr>
              <a:t>8.38 kW</a:t>
            </a:r>
            <a:r>
              <a:rPr lang="en-US" sz="2400" dirty="0"/>
              <a:t>/mm</a:t>
            </a:r>
            <a:r>
              <a:rPr lang="en-US" sz="2400" baseline="30000" dirty="0"/>
              <a:t>3</a:t>
            </a:r>
            <a:r>
              <a:rPr lang="en-US" sz="2400" dirty="0"/>
              <a:t> vs 152 W/mm</a:t>
            </a:r>
            <a:r>
              <a:rPr lang="en-US" sz="2400" baseline="30000" dirty="0"/>
              <a:t>3</a:t>
            </a:r>
            <a:r>
              <a:rPr lang="en-US" sz="2400" dirty="0"/>
              <a:t> at 180 MeV</a:t>
            </a:r>
          </a:p>
        </p:txBody>
      </p:sp>
    </p:spTree>
    <p:extLst>
      <p:ext uri="{BB962C8B-B14F-4D97-AF65-F5344CB8AC3E}">
        <p14:creationId xmlns:p14="http://schemas.microsoft.com/office/powerpoint/2010/main" val="411456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-99503"/>
            <a:ext cx="11601188" cy="113635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3.5 MeV e</a:t>
            </a:r>
            <a:r>
              <a:rPr lang="en-US" sz="3200" baseline="30000" dirty="0">
                <a:latin typeface="+mn-lt"/>
              </a:rPr>
              <a:t>‒</a:t>
            </a:r>
            <a:r>
              <a:rPr lang="en-US" sz="3200" dirty="0">
                <a:latin typeface="+mn-lt"/>
              </a:rPr>
              <a:t> Beam:</a:t>
            </a:r>
            <a:r>
              <a:rPr lang="en-US" sz="3200" dirty="0"/>
              <a:t> </a:t>
            </a:r>
            <a:r>
              <a:rPr lang="en-US" sz="3200" dirty="0">
                <a:latin typeface="+mn-lt"/>
              </a:rPr>
              <a:t>Heat Power and Target T for Duty Cycles of 0.055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98501-AF1D-4EDA-AC2D-83C3403C4212}"/>
              </a:ext>
            </a:extLst>
          </p:cNvPr>
          <p:cNvSpPr txBox="1"/>
          <p:nvPr/>
        </p:nvSpPr>
        <p:spPr>
          <a:xfrm>
            <a:off x="1209264" y="770789"/>
            <a:ext cx="3233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Average P = 461 W/mm</a:t>
            </a:r>
            <a:r>
              <a:rPr lang="en-US" sz="2400" baseline="30000" dirty="0"/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82A56-35AB-4A5C-B5B2-6F225B42793E}"/>
              </a:ext>
            </a:extLst>
          </p:cNvPr>
          <p:cNvSpPr/>
          <p:nvPr/>
        </p:nvSpPr>
        <p:spPr>
          <a:xfrm>
            <a:off x="6096000" y="74943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Cycling Temperature for </a:t>
            </a:r>
            <a:br>
              <a:rPr lang="en-US" sz="2800" dirty="0"/>
            </a:br>
            <a:r>
              <a:rPr lang="en-US" sz="2400" dirty="0"/>
              <a:t>Pulse Length = </a:t>
            </a:r>
            <a:r>
              <a:rPr lang="en-US" sz="2400" b="1" dirty="0"/>
              <a:t>0.15 </a:t>
            </a:r>
            <a:r>
              <a:rPr lang="en-US" sz="2400" b="1" dirty="0" err="1"/>
              <a:t>ms</a:t>
            </a:r>
            <a:r>
              <a:rPr lang="en-US" sz="2400" dirty="0"/>
              <a:t>, Pulse Period = </a:t>
            </a:r>
            <a:r>
              <a:rPr lang="en-US" sz="2400" b="1" dirty="0"/>
              <a:t>2.73 </a:t>
            </a:r>
            <a:r>
              <a:rPr lang="en-US" sz="2400" b="1" dirty="0" err="1"/>
              <a:t>ms</a:t>
            </a:r>
            <a:endParaRPr lang="en-US" sz="2400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0F3D6-8AA1-4F15-AC22-60087549E2C4}"/>
              </a:ext>
            </a:extLst>
          </p:cNvPr>
          <p:cNvGrpSpPr/>
          <p:nvPr/>
        </p:nvGrpSpPr>
        <p:grpSpPr>
          <a:xfrm>
            <a:off x="7193765" y="5343020"/>
            <a:ext cx="3900469" cy="461665"/>
            <a:chOff x="7146793" y="6207251"/>
            <a:chExt cx="3900469" cy="4616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441812-27CB-414A-9E15-E6D243736FA6}"/>
                </a:ext>
              </a:extLst>
            </p:cNvPr>
            <p:cNvSpPr txBox="1"/>
            <p:nvPr/>
          </p:nvSpPr>
          <p:spPr>
            <a:xfrm>
              <a:off x="9443938" y="6207251"/>
              <a:ext cx="1603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/>
                <a:t>Δ</a:t>
              </a:r>
              <a:r>
                <a:rPr lang="en-US" sz="2400" dirty="0"/>
                <a:t>T ≈ 140 </a:t>
              </a:r>
              <a:r>
                <a:rPr lang="fr-FR" sz="2400" dirty="0"/>
                <a:t>°C</a:t>
              </a:r>
              <a:endParaRPr lang="en-US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7F6ED0-4415-4B21-8CC6-BC5B4EBE685E}"/>
                </a:ext>
              </a:extLst>
            </p:cNvPr>
            <p:cNvSpPr txBox="1"/>
            <p:nvPr/>
          </p:nvSpPr>
          <p:spPr>
            <a:xfrm>
              <a:off x="7146793" y="6207251"/>
              <a:ext cx="1694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</a:t>
              </a:r>
              <a:r>
                <a:rPr lang="en-US" sz="2400" baseline="-25000" dirty="0" err="1"/>
                <a:t>ave</a:t>
              </a:r>
              <a:r>
                <a:rPr lang="en-US" sz="2400" dirty="0"/>
                <a:t> ≈ 300 </a:t>
              </a:r>
              <a:r>
                <a:rPr lang="fr-FR" sz="2400" dirty="0"/>
                <a:t>°C</a:t>
              </a:r>
              <a:endParaRPr lang="en-US" sz="240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31F55F1-D0E3-496E-81E6-A9E4BE32DD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7508" b="49226"/>
          <a:stretch/>
        </p:blipFill>
        <p:spPr>
          <a:xfrm>
            <a:off x="482560" y="1195706"/>
            <a:ext cx="4687049" cy="18644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10D56D-D5B0-4BBA-8F79-D962F78EE3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7" b="13373"/>
          <a:stretch/>
        </p:blipFill>
        <p:spPr>
          <a:xfrm>
            <a:off x="210352" y="3219042"/>
            <a:ext cx="5231464" cy="3356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583DDD-E942-4674-BFB5-3203C532A31B}"/>
              </a:ext>
            </a:extLst>
          </p:cNvPr>
          <p:cNvSpPr txBox="1"/>
          <p:nvPr/>
        </p:nvSpPr>
        <p:spPr>
          <a:xfrm>
            <a:off x="2374150" y="3348349"/>
            <a:ext cx="2866041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Average Temperature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0FA94D7-8AAC-4471-88FE-8831CECA8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976" y="1687430"/>
            <a:ext cx="5231464" cy="36101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D2C3AE1-6A25-4FDA-BC36-F7F28C3285BE}"/>
              </a:ext>
            </a:extLst>
          </p:cNvPr>
          <p:cNvSpPr/>
          <p:nvPr/>
        </p:nvSpPr>
        <p:spPr>
          <a:xfrm>
            <a:off x="6010973" y="5804685"/>
            <a:ext cx="61654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Pulse length = </a:t>
            </a:r>
            <a:r>
              <a:rPr lang="en-US" sz="2600" b="1" dirty="0">
                <a:solidFill>
                  <a:srgbClr val="FF0000"/>
                </a:solidFill>
              </a:rPr>
              <a:t>0.15 </a:t>
            </a:r>
            <a:r>
              <a:rPr lang="en-US" sz="2600" b="1" dirty="0" err="1">
                <a:solidFill>
                  <a:srgbClr val="FF0000"/>
                </a:solidFill>
              </a:rPr>
              <a:t>ms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vs 34 </a:t>
            </a:r>
            <a:r>
              <a:rPr lang="en-US" sz="2600" dirty="0" err="1"/>
              <a:t>ms</a:t>
            </a:r>
            <a:r>
              <a:rPr lang="en-US" sz="2600" dirty="0"/>
              <a:t> at 180 MeV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E4569-2746-4D7C-AF74-F2D0558F91D3}"/>
              </a:ext>
            </a:extLst>
          </p:cNvPr>
          <p:cNvSpPr/>
          <p:nvPr/>
        </p:nvSpPr>
        <p:spPr>
          <a:xfrm>
            <a:off x="7393521" y="6207800"/>
            <a:ext cx="3169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Pulse length is </a:t>
            </a:r>
            <a:r>
              <a:rPr lang="en-US" sz="2400" i="1" dirty="0">
                <a:solidFill>
                  <a:srgbClr val="FF0000"/>
                </a:solidFill>
              </a:rPr>
              <a:t>too short</a:t>
            </a:r>
          </a:p>
        </p:txBody>
      </p:sp>
    </p:spTree>
    <p:extLst>
      <p:ext uri="{BB962C8B-B14F-4D97-AF65-F5344CB8AC3E}">
        <p14:creationId xmlns:p14="http://schemas.microsoft.com/office/powerpoint/2010/main" val="2873524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7070</TotalTime>
  <Words>1066</Words>
  <Application>Microsoft Office PowerPoint</Application>
  <PresentationFormat>Widescreen</PresentationFormat>
  <Paragraphs>165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Acrobat Document</vt:lpstr>
      <vt:lpstr>Test of W Foils with 3.5 MeV e‒ Beam at MAMI</vt:lpstr>
      <vt:lpstr>Target Material Tests at MAMI (3.5 MeV or 180 MeV e‒ Beam)</vt:lpstr>
      <vt:lpstr>180 MeV e‒ Beam and W Target</vt:lpstr>
      <vt:lpstr>180 MeV e‒ : Heat Power and Target T for Duty Cycles of 0.17</vt:lpstr>
      <vt:lpstr>180 MeV e‒ Beam: Peak Equivalent Stress (W: 0.1mm x 3mm x 80mm) Pulse Length = 34 ms and Pulse Period = 200 ms</vt:lpstr>
      <vt:lpstr>Radiation Damage by 22 μA @ 180 MeV e‒ Beam with 250 μm RMS Spot Size</vt:lpstr>
      <vt:lpstr>PowerPoint Presentation</vt:lpstr>
      <vt:lpstr>3.5 MeV e‒ Beam and W Target</vt:lpstr>
      <vt:lpstr>3.5 MeV e‒ Beam: Heat Power and Target T for Duty Cycles of 0.055</vt:lpstr>
      <vt:lpstr>PowerPoint Presentation</vt:lpstr>
      <vt:lpstr>W Target 3.5 MeV e‒ Beam with Duty Cycle of 0.107</vt:lpstr>
      <vt:lpstr>3.5 MeV e‒ Beam: Heat Power and Thermal Cycle</vt:lpstr>
      <vt:lpstr>Radiation Damage by 50 μA @ 3.5 MeV e‒ Beam with 50 μm RMS Spot Size</vt:lpstr>
      <vt:lpstr>Required Irradiation Time and Maximal Average Temperature for CW and Pulsed 3.5 MeV e‒ Beam with 50 μm RMS Spot Size to reach 0.23 dpa in W target (0.1mm x 10mm x 42mm)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and Thermal Stress of Positron Target</dc:title>
  <dc:creator>andriy ushakov</dc:creator>
  <cp:lastModifiedBy>Andriy Ushakov</cp:lastModifiedBy>
  <cp:revision>559</cp:revision>
  <dcterms:created xsi:type="dcterms:W3CDTF">2021-11-17T15:31:29Z</dcterms:created>
  <dcterms:modified xsi:type="dcterms:W3CDTF">2023-01-11T15:30:02Z</dcterms:modified>
</cp:coreProperties>
</file>