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notesMasterIdLst>
    <p:notesMasterId r:id="rId16"/>
  </p:notesMasterIdLst>
  <p:sldIdLst>
    <p:sldId id="256" r:id="rId3"/>
    <p:sldId id="298" r:id="rId4"/>
    <p:sldId id="309" r:id="rId5"/>
    <p:sldId id="299" r:id="rId6"/>
    <p:sldId id="300" r:id="rId7"/>
    <p:sldId id="304" r:id="rId8"/>
    <p:sldId id="305" r:id="rId9"/>
    <p:sldId id="307" r:id="rId10"/>
    <p:sldId id="302" r:id="rId11"/>
    <p:sldId id="308" r:id="rId12"/>
    <p:sldId id="303" r:id="rId13"/>
    <p:sldId id="306" r:id="rId14"/>
    <p:sldId id="310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504D"/>
    <a:srgbClr val="B4003C"/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9231" autoAdjust="0"/>
  </p:normalViewPr>
  <p:slideViewPr>
    <p:cSldViewPr>
      <p:cViewPr>
        <p:scale>
          <a:sx n="130" d="100"/>
          <a:sy n="130" d="100"/>
        </p:scale>
        <p:origin x="-28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11BA4FD-6209-401C-9CCE-B60F3DC4F7C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32B158-BC12-4CAC-961F-AC480D7E0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A50-2D42-4C9C-81C4-E6F8D5DEFBF6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49AD-9752-4B54-AE75-C18AB03DD838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F48-168D-4E8F-A534-66F414446783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32B1-78C6-4002-8A8F-EC495B821C8E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B74F-CD4C-4AAE-B21E-36B1DA9053E5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12087"/>
            <a:ext cx="2133600" cy="190125"/>
          </a:xfrm>
        </p:spPr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BC-60A6-4E6F-95F3-9BBA123C4E0A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6565-F675-4507-B0BA-CD58FEFB4E6C}" type="datetime1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A12-1F8D-4801-B788-2415DCA9C124}" type="datetime1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3DF1-501A-404E-B8BA-8275EC0AE800}" type="datetime1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9D1D-CEE8-4CB9-AC38-A2365C87EEBF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BA65-FB41-45F9-8D0C-3FB1E0DB1899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BBBD-EED3-47F8-BAC9-A7D8536D42F7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409-03D9-4848-B585-5B297D8F0AEC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680-DD4E-4ACE-B390-79CE4ED1B80D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12087"/>
            <a:ext cx="2133600" cy="190125"/>
          </a:xfrm>
        </p:spPr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A8EC-DFDC-4B14-88B0-1BC5082ECAFE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9509-5C14-409C-B5C7-073AC6D9AB22}" type="datetime1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1907-2165-4469-8BDE-701FEE1C2136}" type="datetime1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A2B0-C50D-42BD-9351-52C1D8645EB0}" type="datetime1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880-13A0-4A13-BE9E-173928506CA4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44AF-D67E-4170-BB0E-8EA22D6BD7E0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474E4AFA-9F90-47E2-9A6D-E176E6789CBF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0172B575-E53B-4A8F-AE08-D9255A4CDDC5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b="1" dirty="0" smtClean="0"/>
              <a:t>Radiation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/>
              <a:t>Vashek Vylet</a:t>
            </a:r>
            <a:br>
              <a:rPr lang="en-US" b="0" dirty="0" smtClean="0"/>
            </a:br>
            <a:r>
              <a:rPr lang="en-US" b="0" dirty="0" err="1" smtClean="0"/>
              <a:t>RadCon</a:t>
            </a:r>
            <a:r>
              <a:rPr lang="en-US" b="0" dirty="0" smtClean="0"/>
              <a:t> Manager</a:t>
            </a:r>
          </a:p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UITF Internal Safety Review</a:t>
            </a:r>
          </a:p>
          <a:p>
            <a:r>
              <a:rPr lang="en-US" dirty="0" smtClean="0"/>
              <a:t>May 10,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 2 at 100 </a:t>
            </a:r>
            <a:r>
              <a:rPr lang="en-US" dirty="0" err="1"/>
              <a:t>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69"/>
            <a:ext cx="8877300" cy="4933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 2 at 100 </a:t>
            </a:r>
            <a:r>
              <a:rPr lang="en-US" dirty="0" err="1" smtClean="0"/>
              <a:t>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4876800"/>
            <a:ext cx="8229600" cy="1249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Existing shielding is adequate in this regime; </a:t>
            </a:r>
            <a:r>
              <a:rPr lang="en-US" sz="2800" dirty="0" err="1" smtClean="0"/>
              <a:t>HDIce</a:t>
            </a:r>
            <a:r>
              <a:rPr lang="en-US" sz="2800" dirty="0" smtClean="0"/>
              <a:t> dump to be </a:t>
            </a:r>
            <a:r>
              <a:rPr lang="en-US" sz="2800" dirty="0" smtClean="0"/>
              <a:t>designed + few other details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14400"/>
            <a:ext cx="7534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667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Side 5%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loss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57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Side 100 %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81800" y="3581400"/>
            <a:ext cx="10668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1981199"/>
            <a:ext cx="228600" cy="1524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2976" y="2422921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42” dump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38900" y="2197298"/>
            <a:ext cx="0" cy="225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34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 2 at 100 </a:t>
            </a:r>
            <a:r>
              <a:rPr lang="en-US" dirty="0" err="1"/>
              <a:t>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3048000" cy="5418667"/>
          </a:xfrm>
        </p:spPr>
      </p:pic>
      <p:sp>
        <p:nvSpPr>
          <p:cNvPr id="5" name="TextBox 4"/>
          <p:cNvSpPr txBox="1"/>
          <p:nvPr/>
        </p:nvSpPr>
        <p:spPr>
          <a:xfrm>
            <a:off x="4038600" y="1604629"/>
            <a:ext cx="500528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Local shielding needs to be</a:t>
            </a:r>
          </a:p>
          <a:p>
            <a:r>
              <a:rPr lang="en-US" sz="2800" dirty="0" smtClean="0"/>
              <a:t>added on the roof to keep</a:t>
            </a:r>
          </a:p>
          <a:p>
            <a:r>
              <a:rPr lang="en-US" sz="2800" dirty="0" smtClean="0"/>
              <a:t>streaming radiation from ODH</a:t>
            </a:r>
          </a:p>
          <a:p>
            <a:r>
              <a:rPr lang="en-US" sz="2800" dirty="0" smtClean="0"/>
              <a:t>vent reaching occupied </a:t>
            </a:r>
            <a:r>
              <a:rPr lang="en-US" sz="2800" dirty="0" smtClean="0"/>
              <a:t>areas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Skyshine</a:t>
            </a:r>
            <a:r>
              <a:rPr lang="en-US" sz="2800" dirty="0" smtClean="0"/>
              <a:t> on ground and adjacent</a:t>
            </a:r>
          </a:p>
          <a:p>
            <a:r>
              <a:rPr lang="en-US" sz="2800" dirty="0" smtClean="0"/>
              <a:t>Areas may be an issue – will be</a:t>
            </a:r>
          </a:p>
          <a:p>
            <a:r>
              <a:rPr lang="en-US" sz="2800" dirty="0" smtClean="0"/>
              <a:t>addressed by monitoring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3581400"/>
            <a:ext cx="22860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caves sufficiently shielded for 100 </a:t>
            </a:r>
            <a:r>
              <a:rPr lang="en-US" dirty="0" err="1" smtClean="0"/>
              <a:t>nA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100 </a:t>
            </a:r>
            <a:r>
              <a:rPr lang="en-US" dirty="0" err="1" smtClean="0"/>
              <a:t>uA</a:t>
            </a:r>
            <a:r>
              <a:rPr lang="en-US" dirty="0" smtClean="0"/>
              <a:t> in Cave 2 has issues</a:t>
            </a:r>
          </a:p>
          <a:p>
            <a:endParaRPr lang="en-US" dirty="0" smtClean="0"/>
          </a:p>
          <a:p>
            <a:r>
              <a:rPr lang="en-US" dirty="0" smtClean="0"/>
              <a:t>Monitoring layout (CARMs) to be defined (include probes for </a:t>
            </a:r>
            <a:r>
              <a:rPr lang="en-US" dirty="0" err="1" smtClean="0"/>
              <a:t>skyshine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MC calculations needed to address </a:t>
            </a:r>
            <a:r>
              <a:rPr lang="en-US" dirty="0" err="1" smtClean="0"/>
              <a:t>HDIce</a:t>
            </a:r>
            <a:r>
              <a:rPr lang="en-US" dirty="0" smtClean="0"/>
              <a:t> dump and possible special configurations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4726"/>
            <a:ext cx="8839200" cy="397933"/>
          </a:xfrm>
        </p:spPr>
        <p:txBody>
          <a:bodyPr/>
          <a:lstStyle/>
          <a:p>
            <a:r>
              <a:rPr lang="en-US" sz="3600" b="1" dirty="0" smtClean="0"/>
              <a:t>Radiation Control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Goal: Insure radiation safety of workers,  public and the environment, in compliance with regulatory and </a:t>
            </a:r>
            <a:r>
              <a:rPr lang="en-US" dirty="0" err="1"/>
              <a:t>Jlab</a:t>
            </a:r>
            <a:r>
              <a:rPr lang="en-US" dirty="0"/>
              <a:t> </a:t>
            </a:r>
            <a:r>
              <a:rPr lang="en-US" dirty="0" smtClean="0"/>
              <a:t>requirements (Shielding Policy)</a:t>
            </a:r>
            <a:endParaRPr lang="en-US" dirty="0" smtClean="0"/>
          </a:p>
          <a:p>
            <a:r>
              <a:rPr lang="en-US" dirty="0" smtClean="0"/>
              <a:t>Radiation Control System (ANSI N43.1): </a:t>
            </a:r>
          </a:p>
          <a:p>
            <a:pPr lvl="1"/>
            <a:r>
              <a:rPr lang="en-US" dirty="0" smtClean="0"/>
              <a:t>Shielding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Monitoring - in process</a:t>
            </a:r>
          </a:p>
          <a:p>
            <a:pPr lvl="1"/>
            <a:r>
              <a:rPr lang="en-US" dirty="0" smtClean="0"/>
              <a:t>Beam Containment (Henry Robertson)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operation (incl. beam </a:t>
            </a:r>
            <a:r>
              <a:rPr lang="en-US" dirty="0" err="1" smtClean="0"/>
              <a:t>mis</a:t>
            </a:r>
            <a:r>
              <a:rPr lang="en-US" dirty="0" smtClean="0"/>
              <a:t>-steering)</a:t>
            </a:r>
          </a:p>
          <a:p>
            <a:pPr lvl="1"/>
            <a:r>
              <a:rPr lang="en-US" sz="2400" dirty="0" smtClean="0"/>
              <a:t>&lt; 250 </a:t>
            </a:r>
            <a:r>
              <a:rPr lang="en-US" sz="2400" dirty="0" err="1" smtClean="0"/>
              <a:t>mrem</a:t>
            </a:r>
            <a:r>
              <a:rPr lang="en-US" sz="2400" dirty="0" smtClean="0"/>
              <a:t>/y in occupied RCAs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&lt; 100 </a:t>
            </a:r>
            <a:r>
              <a:rPr lang="en-US" sz="2400" b="1" dirty="0" err="1" smtClean="0">
                <a:solidFill>
                  <a:srgbClr val="0000FF"/>
                </a:solidFill>
              </a:rPr>
              <a:t>mrem</a:t>
            </a:r>
            <a:r>
              <a:rPr lang="en-US" sz="2400" b="1" dirty="0" smtClean="0">
                <a:solidFill>
                  <a:srgbClr val="0000FF"/>
                </a:solidFill>
              </a:rPr>
              <a:t>/y in other occupied areas</a:t>
            </a:r>
          </a:p>
          <a:p>
            <a:pPr lvl="1"/>
            <a:r>
              <a:rPr lang="en-US" sz="2400" dirty="0" smtClean="0"/>
              <a:t>&lt; 10 </a:t>
            </a:r>
            <a:r>
              <a:rPr lang="en-US" sz="2400" dirty="0" err="1" smtClean="0"/>
              <a:t>mrem</a:t>
            </a:r>
            <a:r>
              <a:rPr lang="en-US" sz="2400" dirty="0" smtClean="0"/>
              <a:t>/y at site boundary</a:t>
            </a:r>
          </a:p>
          <a:p>
            <a:pPr lvl="1"/>
            <a:r>
              <a:rPr lang="en-US" sz="2400" dirty="0" smtClean="0"/>
              <a:t>radionuclides in groundwater per VPDES permit</a:t>
            </a:r>
          </a:p>
          <a:p>
            <a:endParaRPr lang="en-US" dirty="0" smtClean="0"/>
          </a:p>
          <a:p>
            <a:r>
              <a:rPr lang="en-US" dirty="0" smtClean="0"/>
              <a:t>Max. credible accident: &lt;15 rem per incident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3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– Envisioned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610600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– </a:t>
            </a:r>
            <a:r>
              <a:rPr lang="en-US" dirty="0" err="1" smtClean="0"/>
              <a:t>HDIce</a:t>
            </a:r>
            <a:r>
              <a:rPr lang="en-US" dirty="0" smtClean="0"/>
              <a:t>: operation at 10 MeV for 900 h/y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av</a:t>
            </a:r>
            <a:r>
              <a:rPr lang="en-US" dirty="0" smtClean="0"/>
              <a:t> = 5 </a:t>
            </a:r>
            <a:r>
              <a:rPr lang="en-US" dirty="0" err="1"/>
              <a:t>nA</a:t>
            </a:r>
            <a:r>
              <a:rPr lang="en-US" dirty="0" smtClean="0"/>
              <a:t>  for 80% of time</a:t>
            </a:r>
          </a:p>
          <a:p>
            <a:pPr lvl="1"/>
            <a:r>
              <a:rPr lang="en-US" dirty="0" err="1"/>
              <a:t>I</a:t>
            </a:r>
            <a:r>
              <a:rPr lang="en-US" baseline="-25000" dirty="0" err="1"/>
              <a:t>av</a:t>
            </a:r>
            <a:r>
              <a:rPr lang="en-US" dirty="0"/>
              <a:t> = </a:t>
            </a:r>
            <a:r>
              <a:rPr lang="en-US" dirty="0" smtClean="0"/>
              <a:t>100 </a:t>
            </a:r>
            <a:r>
              <a:rPr lang="en-US" dirty="0" err="1"/>
              <a:t>nA</a:t>
            </a:r>
            <a:r>
              <a:rPr lang="en-US" dirty="0" smtClean="0"/>
              <a:t>  </a:t>
            </a:r>
            <a:r>
              <a:rPr lang="en-US" dirty="0"/>
              <a:t>for </a:t>
            </a:r>
            <a:r>
              <a:rPr lang="en-US" dirty="0" smtClean="0"/>
              <a:t>20</a:t>
            </a:r>
            <a:r>
              <a:rPr lang="en-US" dirty="0"/>
              <a:t>% of </a:t>
            </a:r>
            <a:r>
              <a:rPr lang="en-US" dirty="0" smtClean="0"/>
              <a:t>time (for tuning)</a:t>
            </a:r>
          </a:p>
          <a:p>
            <a:pPr lvl="1"/>
            <a:endParaRPr lang="en-US" dirty="0" smtClean="0"/>
          </a:p>
          <a:p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– Operation </a:t>
            </a:r>
            <a:r>
              <a:rPr lang="en-US" dirty="0"/>
              <a:t>at </a:t>
            </a:r>
            <a:r>
              <a:rPr lang="en-US" dirty="0" smtClean="0"/>
              <a:t>10 MeV with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av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A</a:t>
            </a:r>
          </a:p>
          <a:p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</a:t>
            </a:r>
            <a:r>
              <a:rPr lang="en-US" dirty="0"/>
              <a:t>– Operation at </a:t>
            </a:r>
            <a:r>
              <a:rPr lang="en-US" dirty="0" smtClean="0"/>
              <a:t>35 </a:t>
            </a:r>
            <a:r>
              <a:rPr lang="en-US" dirty="0"/>
              <a:t>MeV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err="1"/>
              <a:t>I</a:t>
            </a:r>
            <a:r>
              <a:rPr lang="en-US" baseline="-25000" dirty="0" err="1"/>
              <a:t>av</a:t>
            </a:r>
            <a:r>
              <a:rPr lang="en-US" dirty="0"/>
              <a:t> = 100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– Phase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review: partial </a:t>
            </a:r>
            <a:r>
              <a:rPr lang="en-US" dirty="0"/>
              <a:t>phase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 smtClean="0"/>
              <a:t> – no </a:t>
            </a:r>
            <a:r>
              <a:rPr lang="en-US" dirty="0" err="1" smtClean="0"/>
              <a:t>HDIce</a:t>
            </a:r>
            <a:r>
              <a:rPr lang="en-US" dirty="0" smtClean="0"/>
              <a:t>, beam ends in cave 2 at 42” beam height</a:t>
            </a:r>
          </a:p>
          <a:p>
            <a:endParaRPr lang="en-US" dirty="0" smtClean="0"/>
          </a:p>
          <a:p>
            <a:r>
              <a:rPr lang="en-US" dirty="0" smtClean="0"/>
              <a:t>Cave 1 shielding as is;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av</a:t>
            </a:r>
            <a:r>
              <a:rPr lang="en-US" dirty="0" smtClean="0"/>
              <a:t> = </a:t>
            </a:r>
            <a:r>
              <a:rPr lang="en-US" dirty="0"/>
              <a:t>100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 smtClean="0"/>
              <a:t>A </a:t>
            </a:r>
            <a:r>
              <a:rPr lang="en-US" dirty="0"/>
              <a:t>(mA) </a:t>
            </a:r>
            <a:r>
              <a:rPr lang="en-US" dirty="0" smtClean="0"/>
              <a:t>is desired </a:t>
            </a:r>
            <a:r>
              <a:rPr lang="en-US" dirty="0"/>
              <a:t>in cave </a:t>
            </a:r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dirty="0" smtClean="0"/>
              <a:t>Cave 2 has </a:t>
            </a:r>
            <a:r>
              <a:rPr lang="en-US" b="1" dirty="0" smtClean="0"/>
              <a:t>4 </a:t>
            </a:r>
            <a:r>
              <a:rPr lang="en-US" b="1" dirty="0" err="1" smtClean="0"/>
              <a:t>ft</a:t>
            </a:r>
            <a:r>
              <a:rPr lang="en-US" b="1" dirty="0"/>
              <a:t> </a:t>
            </a:r>
            <a:r>
              <a:rPr lang="en-US" dirty="0" smtClean="0"/>
              <a:t>forward and lateral concrete shielding, with a </a:t>
            </a:r>
            <a:r>
              <a:rPr lang="en-US" b="1" dirty="0" smtClean="0"/>
              <a:t>1.75 </a:t>
            </a:r>
            <a:r>
              <a:rPr lang="en-US" b="1" dirty="0" err="1" smtClean="0"/>
              <a:t>ft</a:t>
            </a:r>
            <a:r>
              <a:rPr lang="en-US" dirty="0" smtClean="0"/>
              <a:t> thick 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6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 1 at 100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03010"/>
              </p:ext>
            </p:extLst>
          </p:nvPr>
        </p:nvGraphicFramePr>
        <p:xfrm>
          <a:off x="457200" y="1143000"/>
          <a:ext cx="5930900" cy="2194560"/>
        </p:xfrm>
        <a:graphic>
          <a:graphicData uri="http://schemas.openxmlformats.org/drawingml/2006/table">
            <a:tbl>
              <a:tblPr/>
              <a:tblGrid>
                <a:gridCol w="2227704"/>
                <a:gridCol w="1735873"/>
                <a:gridCol w="1967323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 rate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mrem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 100% loss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 1% loss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 up 1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loss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03860" y="3468886"/>
            <a:ext cx="4953000" cy="2438400"/>
            <a:chOff x="609600" y="3429000"/>
            <a:chExt cx="4953000" cy="2438400"/>
          </a:xfrm>
        </p:grpSpPr>
        <p:sp>
          <p:nvSpPr>
            <p:cNvPr id="3" name="Rectangle 2"/>
            <p:cNvSpPr/>
            <p:nvPr/>
          </p:nvSpPr>
          <p:spPr>
            <a:xfrm>
              <a:off x="2057400" y="3810000"/>
              <a:ext cx="3048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4267200"/>
              <a:ext cx="3048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09600" y="5867400"/>
              <a:ext cx="4953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648200" y="3810000"/>
              <a:ext cx="7620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3429000"/>
              <a:ext cx="3352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pic>
          <p:nvPicPr>
            <p:cNvPr id="3074" name="Picture 2" descr="C:\Users\vylet.JLAB\AppData\Local\Microsoft\Windows\Temporary Internet Files\Content.IE5\030UDZKC\Judge-Ito-7355-large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143" y="4724400"/>
              <a:ext cx="420736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114800" y="523048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2" idx="1"/>
            </p:cNvCxnSpPr>
            <p:nvPr/>
          </p:nvCxnSpPr>
          <p:spPr>
            <a:xfrm flipH="1" flipV="1">
              <a:off x="1600200" y="4038601"/>
              <a:ext cx="2525759" cy="1203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630680" y="4724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28”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34540" y="504581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27”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3429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30”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486400" y="3341179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Thinner wall may be an issue for stairs (and ground due to </a:t>
            </a:r>
            <a:r>
              <a:rPr lang="en-US" sz="2400" dirty="0" err="1" smtClean="0"/>
              <a:t>skyshine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r>
              <a:rPr lang="en-US" sz="2400" dirty="0" smtClean="0"/>
              <a:t>Cable penetrations under</a:t>
            </a:r>
          </a:p>
          <a:p>
            <a:r>
              <a:rPr lang="en-US" sz="2400" dirty="0" smtClean="0"/>
              <a:t>west wall must be filled</a:t>
            </a:r>
          </a:p>
          <a:p>
            <a:r>
              <a:rPr lang="en-US" sz="2400" dirty="0" smtClean="0"/>
              <a:t>with grout or similar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6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 1 at 100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988220"/>
              </p:ext>
            </p:extLst>
          </p:nvPr>
        </p:nvGraphicFramePr>
        <p:xfrm>
          <a:off x="381000" y="990600"/>
          <a:ext cx="6378469" cy="3124198"/>
        </p:xfrm>
        <a:graphic>
          <a:graphicData uri="http://schemas.openxmlformats.org/drawingml/2006/table">
            <a:tbl>
              <a:tblPr/>
              <a:tblGrid>
                <a:gridCol w="2395815"/>
                <a:gridCol w="1866869"/>
                <a:gridCol w="2115785"/>
              </a:tblGrid>
              <a:tr h="446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 rate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mrem</a:t>
                      </a: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Roof 100% loss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Roof 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Penet* 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Penet* 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with current 3.25" Fe shield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206815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Penetrations are above the beamline – about 8” of steel is needed for same attenuation as the 30” concrete slab. Roof will have to be inaccessible; Depending on results of measurements, full 100 </a:t>
            </a:r>
            <a:r>
              <a:rPr lang="en-US" sz="2800" dirty="0" smtClean="0">
                <a:latin typeface="Symbol" panose="05050102010706020507" pitchFamily="18" charset="2"/>
              </a:rPr>
              <a:t>m</a:t>
            </a:r>
            <a:r>
              <a:rPr lang="en-US" sz="2800" dirty="0" smtClean="0"/>
              <a:t>A may not be feasible at 10 MeV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80" y="1295400"/>
            <a:ext cx="3976186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2866209"/>
            <a:ext cx="8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3” steel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32495" y="3048000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7.8” steel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2134" y="1295400"/>
            <a:ext cx="138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30” concrete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6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 1 at 100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798"/>
            <a:ext cx="2971800" cy="528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799"/>
            <a:ext cx="2971800" cy="52831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 2 at 100 </a:t>
            </a:r>
            <a:r>
              <a:rPr lang="en-US" dirty="0" err="1" smtClean="0"/>
              <a:t>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side shielding (4 </a:t>
            </a:r>
            <a:r>
              <a:rPr lang="en-US" dirty="0" err="1" smtClean="0"/>
              <a:t>ft</a:t>
            </a:r>
            <a:r>
              <a:rPr lang="en-US" dirty="0" smtClean="0"/>
              <a:t>) adequate for both 5% and 100% loss</a:t>
            </a:r>
          </a:p>
          <a:p>
            <a:r>
              <a:rPr lang="en-US" dirty="0" smtClean="0"/>
              <a:t>RCA on roof, potential for RA for large losses</a:t>
            </a:r>
          </a:p>
          <a:p>
            <a:r>
              <a:rPr lang="en-US" dirty="0" smtClean="0"/>
              <a:t>Local shielding needed for FARCs and beam dump</a:t>
            </a:r>
          </a:p>
          <a:p>
            <a:r>
              <a:rPr lang="en-US" dirty="0" smtClean="0"/>
              <a:t>Local shielding needed at ODH vent</a:t>
            </a:r>
          </a:p>
          <a:p>
            <a:r>
              <a:rPr lang="en-US" dirty="0" err="1" smtClean="0"/>
              <a:t>HDIce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&amp; forward shielding to be modeled in detail for forward shielding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75302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Vylet_TAM_C8</Template>
  <TotalTime>2643</TotalTime>
  <Words>567</Words>
  <Application>Microsoft Office PowerPoint</Application>
  <PresentationFormat>On-screen Show (4:3)</PresentationFormat>
  <Paragraphs>122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JLabPowerPointMain</vt:lpstr>
      <vt:lpstr>5_JLabPowerPointMain</vt:lpstr>
      <vt:lpstr>Radiation Control</vt:lpstr>
      <vt:lpstr>Radiation Control</vt:lpstr>
      <vt:lpstr>Shielding Policy</vt:lpstr>
      <vt:lpstr>Shielding – Envisioned Phases</vt:lpstr>
      <vt:lpstr>Shielding – Phase A</vt:lpstr>
      <vt:lpstr>Cave 1 at 100 mA</vt:lpstr>
      <vt:lpstr>Cave 1 at 100 mA</vt:lpstr>
      <vt:lpstr>Cave 1 at 100 mA</vt:lpstr>
      <vt:lpstr>Cave 2 at 100 nA</vt:lpstr>
      <vt:lpstr>Cave 2 at 100 nA</vt:lpstr>
      <vt:lpstr>Cave 2 at 100 nA</vt:lpstr>
      <vt:lpstr>Cave 2 at 100 nA</vt:lpstr>
      <vt:lpstr>Summary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Control Program Peer Review/Internal Assessment</dc:title>
  <dc:creator>Vashek Vylet</dc:creator>
  <cp:lastModifiedBy>Vashek Vylet</cp:lastModifiedBy>
  <cp:revision>172</cp:revision>
  <cp:lastPrinted>2014-02-20T20:42:50Z</cp:lastPrinted>
  <dcterms:created xsi:type="dcterms:W3CDTF">2009-10-25T22:29:52Z</dcterms:created>
  <dcterms:modified xsi:type="dcterms:W3CDTF">2016-05-10T15:14:17Z</dcterms:modified>
</cp:coreProperties>
</file>