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309" r:id="rId2"/>
    <p:sldId id="319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ad Suleiman" initials="RS" lastIdx="0" clrIdx="0">
    <p:extLst>
      <p:ext uri="{19B8F6BF-5375-455C-9EA6-DF929625EA0E}">
        <p15:presenceInfo xmlns:p15="http://schemas.microsoft.com/office/powerpoint/2012/main" userId="S-1-5-21-1097014734-140981682-1849977318-50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6F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75" autoAdjust="0"/>
    <p:restoredTop sz="96408" autoAdjust="0"/>
  </p:normalViewPr>
  <p:slideViewPr>
    <p:cSldViewPr snapToGrid="0" snapToObjects="1">
      <p:cViewPr varScale="1">
        <p:scale>
          <a:sx n="56" d="100"/>
          <a:sy n="56" d="100"/>
        </p:scale>
        <p:origin x="180" y="40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Tuesday, June 29, 2021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Tuesday, June 29, 2021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Tuesday, June 29,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81" y="505595"/>
            <a:ext cx="10583064" cy="617838"/>
          </a:xfrm>
        </p:spPr>
        <p:txBody>
          <a:bodyPr/>
          <a:lstStyle/>
          <a:p>
            <a:r>
              <a:rPr lang="en-US" sz="3200" i="1" dirty="0"/>
              <a:t>GPT -s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5112" y="1731270"/>
            <a:ext cx="5875975" cy="3246670"/>
          </a:xfrm>
        </p:spPr>
        <p:txBody>
          <a:bodyPr/>
          <a:lstStyle/>
          <a:p>
            <a:r>
              <a:rPr lang="en-US" dirty="0"/>
              <a:t>Example script</a:t>
            </a:r>
          </a:p>
          <a:p>
            <a:r>
              <a:rPr lang="en-US" dirty="0"/>
              <a:t>GDFAs, elements and progs </a:t>
            </a:r>
          </a:p>
          <a:p>
            <a:r>
              <a:rPr lang="en-US" dirty="0"/>
              <a:t>GDFMGO (Multi-objective genetic global optimizer)</a:t>
            </a:r>
          </a:p>
          <a:p>
            <a:r>
              <a:rPr lang="en-US" dirty="0"/>
              <a:t>Optimizations currently in progress</a:t>
            </a:r>
          </a:p>
          <a:p>
            <a:r>
              <a:rPr lang="en-US" dirty="0"/>
              <a:t>What is still missing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Tuesday, June 29, 2021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Mark Stefani</a:t>
            </a:r>
          </a:p>
        </p:txBody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7D6B9-1E2A-4064-BBC3-050090AA1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GDFMGO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098C4-01E4-4567-8B8A-A1B63C883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Multi-objective genetic global optimizer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Less likely to be trapped by local max or mins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.sol / .</a:t>
            </a:r>
            <a:r>
              <a:rPr lang="en-US" dirty="0" err="1"/>
              <a:t>mgo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Used to set optimization conditions.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.bat file and .in file still required with specific changes</a:t>
            </a:r>
          </a:p>
          <a:p>
            <a:pPr lvl="1"/>
            <a:r>
              <a:rPr lang="en-US" dirty="0"/>
              <a:t>.bat needs to specify files and cores to be used.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.in functions best with screen() element as output.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E4A98-8483-409C-9CE7-08141C36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2EEF59-31FC-4F6F-AD74-1AA4A9F5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510C9F-737C-4689-8632-42463BAE74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96"/>
          <a:stretch/>
        </p:blipFill>
        <p:spPr>
          <a:xfrm>
            <a:off x="916265" y="4181368"/>
            <a:ext cx="8511815" cy="144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4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5CB09-B5A1-4A61-BE60-34108B331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.sol or .</a:t>
            </a:r>
            <a:r>
              <a:rPr lang="en-US" dirty="0" err="1"/>
              <a:t>mgo</a:t>
            </a:r>
            <a:r>
              <a:rPr lang="en-US" dirty="0"/>
              <a:t> file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CCA20-F670-4C81-B561-53D6748CF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EB912-A6FB-4C87-B210-4543B1713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EB2550-8E37-4B74-A0E3-1B32F3451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279" y="888909"/>
            <a:ext cx="6202930" cy="541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02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02B8A-C0F1-4A0D-93BB-A63D8EC7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GDFMGO example output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916CDA-698F-4D4F-AD6C-140804EE5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8" y="1715679"/>
            <a:ext cx="5979663" cy="407979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AD3936-57E7-4599-8A4F-8773FF14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F5423C-9154-4BBE-B39D-B1F40A96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4EB03A-5A0B-4AD1-916B-6A35AF390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920" y="1715679"/>
            <a:ext cx="5979663" cy="407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37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E26D8-6655-4831-8FD0-7E7D68257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Optimizations currently in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0097A-F88B-46E8-BCB1-E040D1C98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AMD to Capture Cavity. Particles from GEANT4 and spin elements</a:t>
            </a:r>
          </a:p>
          <a:p>
            <a:pPr lvl="1"/>
            <a:r>
              <a:rPr lang="en-US" dirty="0"/>
              <a:t>Will be using this to create </a:t>
            </a:r>
            <a:r>
              <a:rPr lang="en-US" dirty="0" err="1"/>
              <a:t>poisson</a:t>
            </a:r>
            <a:r>
              <a:rPr lang="en-US" dirty="0"/>
              <a:t>/SF AMD file and basic features of </a:t>
            </a:r>
            <a:r>
              <a:rPr lang="en-US" dirty="0" err="1"/>
              <a:t>buncher</a:t>
            </a:r>
            <a:r>
              <a:rPr lang="en-US" dirty="0"/>
              <a:t> cavity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E-field bending element for longitudinal to horizontal spin. Particles from spin elements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C7521-F379-424D-B2AD-C31CA60F6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E6EF51-AE6C-4539-B7F1-70E697EE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32E95E-ACFD-429D-82A4-BFFB264F5EF8}"/>
              </a:ext>
            </a:extLst>
          </p:cNvPr>
          <p:cNvGrpSpPr/>
          <p:nvPr/>
        </p:nvGrpSpPr>
        <p:grpSpPr>
          <a:xfrm>
            <a:off x="2500837" y="1776577"/>
            <a:ext cx="4821983" cy="2016737"/>
            <a:chOff x="1234440" y="1673113"/>
            <a:chExt cx="3690413" cy="1255611"/>
          </a:xfrm>
        </p:grpSpPr>
        <p:pic>
          <p:nvPicPr>
            <p:cNvPr id="6" name="Picture 5" descr="SLC_flux.eps">
              <a:extLst>
                <a:ext uri="{FF2B5EF4-FFF2-40B4-BE49-F238E27FC236}">
                  <a16:creationId xmlns:a16="http://schemas.microsoft.com/office/drawing/2014/main" id="{D65D2BE0-A1CA-4D65-A660-1BAD7572DC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174" t="56257" r="36909" b="11738"/>
            <a:stretch/>
          </p:blipFill>
          <p:spPr>
            <a:xfrm>
              <a:off x="1234440" y="1823869"/>
              <a:ext cx="1533507" cy="1070087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079C95B-3D74-4789-A5B3-8D70BEE51738}"/>
                </a:ext>
              </a:extLst>
            </p:cNvPr>
            <p:cNvGrpSpPr/>
            <p:nvPr/>
          </p:nvGrpSpPr>
          <p:grpSpPr>
            <a:xfrm>
              <a:off x="3211830" y="1673113"/>
              <a:ext cx="1713023" cy="1195817"/>
              <a:chOff x="4732020" y="1798843"/>
              <a:chExt cx="1713023" cy="119581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90525192-BBE5-4949-A8FE-91E80D913C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2749" t="2701" r="19286" b="6243"/>
              <a:stretch/>
            </p:blipFill>
            <p:spPr>
              <a:xfrm>
                <a:off x="4732020" y="1798843"/>
                <a:ext cx="903724" cy="1195817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325FEBE-3943-4701-9AC2-27553DC017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2749" t="2701" r="19286" b="6243"/>
              <a:stretch/>
            </p:blipFill>
            <p:spPr>
              <a:xfrm>
                <a:off x="5541319" y="1798843"/>
                <a:ext cx="903724" cy="1195817"/>
              </a:xfrm>
              <a:prstGeom prst="rect">
                <a:avLst/>
              </a:prstGeom>
            </p:spPr>
          </p:pic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A0D938-A276-442E-9FAA-660F886DE6EA}"/>
                </a:ext>
              </a:extLst>
            </p:cNvPr>
            <p:cNvSpPr/>
            <p:nvPr/>
          </p:nvSpPr>
          <p:spPr>
            <a:xfrm>
              <a:off x="2572160" y="1673113"/>
              <a:ext cx="2352693" cy="12573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1B361B-5BAD-4EC3-9FF1-43888D70E76F}"/>
                </a:ext>
              </a:extLst>
            </p:cNvPr>
            <p:cNvSpPr/>
            <p:nvPr/>
          </p:nvSpPr>
          <p:spPr>
            <a:xfrm>
              <a:off x="2572160" y="2802994"/>
              <a:ext cx="2352693" cy="12573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26958D5-BAC3-49C8-A61A-117676B76E61}"/>
              </a:ext>
            </a:extLst>
          </p:cNvPr>
          <p:cNvGrpSpPr/>
          <p:nvPr/>
        </p:nvGrpSpPr>
        <p:grpSpPr>
          <a:xfrm>
            <a:off x="3463291" y="4413285"/>
            <a:ext cx="3164168" cy="2744986"/>
            <a:chOff x="3839313" y="3429000"/>
            <a:chExt cx="2424327" cy="2046093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825C90DE-F6DA-4DFF-8067-90F338E45D92}"/>
                </a:ext>
              </a:extLst>
            </p:cNvPr>
            <p:cNvSpPr/>
            <p:nvPr/>
          </p:nvSpPr>
          <p:spPr>
            <a:xfrm>
              <a:off x="3839313" y="3429000"/>
              <a:ext cx="2205990" cy="2046093"/>
            </a:xfrm>
            <a:prstGeom prst="arc">
              <a:avLst>
                <a:gd name="adj1" fmla="val 15859265"/>
                <a:gd name="adj2" fmla="val 0"/>
              </a:avLst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1B58B125-0D71-467B-AE28-E2A7D2274FB2}"/>
                </a:ext>
              </a:extLst>
            </p:cNvPr>
            <p:cNvSpPr/>
            <p:nvPr/>
          </p:nvSpPr>
          <p:spPr>
            <a:xfrm flipH="1">
              <a:off x="4102237" y="3781788"/>
              <a:ext cx="1533506" cy="1196942"/>
            </a:xfrm>
            <a:prstGeom prst="blockArc">
              <a:avLst>
                <a:gd name="adj1" fmla="val 10536316"/>
                <a:gd name="adj2" fmla="val 16186981"/>
                <a:gd name="adj3" fmla="val 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33FFE64-C7CE-4A63-9DF3-251ECC47D2AA}"/>
                </a:ext>
              </a:extLst>
            </p:cNvPr>
            <p:cNvCxnSpPr>
              <a:cxnSpLocks/>
            </p:cNvCxnSpPr>
            <p:nvPr/>
          </p:nvCxnSpPr>
          <p:spPr>
            <a:xfrm>
              <a:off x="3928027" y="3626119"/>
              <a:ext cx="6215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562A8B8-D543-472D-B529-929B98035B2C}"/>
                </a:ext>
              </a:extLst>
            </p:cNvPr>
            <p:cNvCxnSpPr>
              <a:cxnSpLocks/>
            </p:cNvCxnSpPr>
            <p:nvPr/>
          </p:nvCxnSpPr>
          <p:spPr>
            <a:xfrm>
              <a:off x="5843063" y="4587240"/>
              <a:ext cx="420577" cy="13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457E4C9-A007-4B99-B605-0F5ECA8ED3AA}"/>
                </a:ext>
              </a:extLst>
            </p:cNvPr>
            <p:cNvSpPr/>
            <p:nvPr/>
          </p:nvSpPr>
          <p:spPr>
            <a:xfrm rot="5147779">
              <a:off x="5722312" y="4522318"/>
              <a:ext cx="275104" cy="156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21760C0-BE7D-4FCA-BDB2-F7F16ADFBA6A}"/>
                </a:ext>
              </a:extLst>
            </p:cNvPr>
            <p:cNvSpPr/>
            <p:nvPr/>
          </p:nvSpPr>
          <p:spPr>
            <a:xfrm rot="10800000">
              <a:off x="3928027" y="3547862"/>
              <a:ext cx="275104" cy="156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5144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53A5-65F1-4D08-916E-BBB3E5A09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GPT -s still missing?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8F9D7-FC40-4FC7-A22B-882ECBF50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spin dynamics are hard coded for electrons.</a:t>
            </a:r>
          </a:p>
          <a:p>
            <a:endParaRPr lang="en-US" dirty="0"/>
          </a:p>
          <a:p>
            <a:r>
              <a:rPr lang="en-US" dirty="0"/>
              <a:t>GPT particles can be given a charge and mass, but these currently are not passed to the spin calculation.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Proposing modification to </a:t>
            </a:r>
            <a:r>
              <a:rPr lang="en-US" dirty="0" err="1"/>
              <a:t>setparticle</a:t>
            </a:r>
            <a:r>
              <a:rPr lang="en-US" dirty="0"/>
              <a:t>() element</a:t>
            </a:r>
          </a:p>
          <a:p>
            <a:pPr marL="0" indent="0">
              <a:buNone/>
            </a:pPr>
            <a:r>
              <a:rPr lang="en-US" dirty="0"/>
              <a:t>	Charge, mass, and magnetic moment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Suggestions? Questions?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4C6684-638D-42CB-85FA-ED657F20D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04521-E607-4019-AA6D-81A76BD35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55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F0A1A-5D06-4169-9D24-F251AA40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746E7-246F-4ABE-AC3A-459AFF3C5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.bat file</a:t>
            </a:r>
          </a:p>
          <a:p>
            <a:pPr lvl="1"/>
            <a:r>
              <a:rPr lang="en-US" dirty="0"/>
              <a:t>Details the execution of the simulation, what files are to me read and written, interface readout and special features such as spin tracking.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.in file</a:t>
            </a:r>
          </a:p>
          <a:p>
            <a:pPr lvl="1"/>
            <a:r>
              <a:rPr lang="en-US" dirty="0"/>
              <a:t>Details of the simulation. Output conditions and elements that comprise the system being simulated.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.</a:t>
            </a:r>
            <a:r>
              <a:rPr lang="en-US" dirty="0" err="1"/>
              <a:t>mr</a:t>
            </a:r>
            <a:r>
              <a:rPr lang="en-US" dirty="0"/>
              <a:t> files</a:t>
            </a:r>
          </a:p>
          <a:p>
            <a:pPr lvl="1"/>
            <a:r>
              <a:rPr lang="en-US" dirty="0"/>
              <a:t>Optional. Useful for controlling simulation parameters and performing scans.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52191-C914-4683-9F4F-66023A76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D8498-ADE9-4EB3-B5F0-26786A31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64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F0A1A-5D06-4169-9D24-F251AA40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.bat file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52191-C914-4683-9F4F-66023A76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D8498-ADE9-4EB3-B5F0-26786A31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DA1BB1-F457-4ED5-AA44-639DC95A4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3" y="1822972"/>
            <a:ext cx="11446526" cy="241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8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6B967-602F-493A-9790-2E1D05538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.in file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591AF9-7274-498C-AB4D-D5683C5DE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30990-F2BA-4B53-9350-F02CF80A1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AAB6B55-FE74-4E3E-98A9-0F3ED88A0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856" y="966788"/>
            <a:ext cx="9892288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60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0AE9F-2D17-4AD4-B37B-8B76ED1A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  <a:r>
              <a:rPr lang="en-US" dirty="0" err="1"/>
              <a:t>mr</a:t>
            </a:r>
            <a:r>
              <a:rPr lang="en-US" dirty="0"/>
              <a:t> file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998B0C3-FC61-4917-8AD5-F61316C99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3129" y="1106339"/>
            <a:ext cx="4400052" cy="229688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39B0DC-9C03-4DA0-97AB-75F2E285F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2F6E6-4486-4EF0-8381-A63D3F330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5D9557-9DDA-4406-81BE-4D20933A8CB5}"/>
              </a:ext>
            </a:extLst>
          </p:cNvPr>
          <p:cNvSpPr txBox="1"/>
          <p:nvPr/>
        </p:nvSpPr>
        <p:spPr>
          <a:xfrm>
            <a:off x="1656071" y="3781532"/>
            <a:ext cx="4694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.bat file line:</a:t>
            </a:r>
          </a:p>
          <a:p>
            <a:endParaRPr lang="en-US" dirty="0"/>
          </a:p>
          <a:p>
            <a:r>
              <a:rPr lang="en-US" dirty="0" err="1"/>
              <a:t>mr</a:t>
            </a:r>
            <a:r>
              <a:rPr lang="en-US" dirty="0"/>
              <a:t> -o </a:t>
            </a:r>
            <a:r>
              <a:rPr lang="en-US" dirty="0" err="1"/>
              <a:t>result.gdf</a:t>
            </a:r>
            <a:r>
              <a:rPr lang="en-US" dirty="0"/>
              <a:t> phi.mr </a:t>
            </a:r>
            <a:r>
              <a:rPr lang="en-US" dirty="0" err="1"/>
              <a:t>gpt</a:t>
            </a:r>
            <a:r>
              <a:rPr lang="en-US" dirty="0"/>
              <a:t> inputfile.in</a:t>
            </a:r>
          </a:p>
        </p:txBody>
      </p:sp>
    </p:spTree>
    <p:extLst>
      <p:ext uri="{BB962C8B-B14F-4D97-AF65-F5344CB8AC3E}">
        <p14:creationId xmlns:p14="http://schemas.microsoft.com/office/powerpoint/2010/main" val="407699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111A-FE73-41DD-A490-79979F0CE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GDFAs: elements and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E1AAC-38EC-466A-AA8C-C408FC66B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GDFAs are build in features of GPT that include components of the simulation itself as well as post-processing analysis.</a:t>
            </a:r>
          </a:p>
          <a:p>
            <a:pPr lvl="1"/>
            <a:r>
              <a:rPr lang="en-US" dirty="0" err="1"/>
              <a:t>Avgs</a:t>
            </a:r>
            <a:endParaRPr lang="en-US" dirty="0"/>
          </a:p>
          <a:p>
            <a:pPr lvl="1"/>
            <a:r>
              <a:rPr lang="en-US" dirty="0" err="1"/>
              <a:t>Stds</a:t>
            </a:r>
            <a:endParaRPr lang="en-US" dirty="0"/>
          </a:p>
          <a:p>
            <a:pPr lvl="1"/>
            <a:r>
              <a:rPr lang="en-US" dirty="0" err="1"/>
              <a:t>Bstatic</a:t>
            </a:r>
            <a:endParaRPr lang="en-US" dirty="0"/>
          </a:p>
          <a:p>
            <a:pPr lvl="1"/>
            <a:r>
              <a:rPr lang="en-US" dirty="0" err="1"/>
              <a:t>Estatic</a:t>
            </a:r>
            <a:endParaRPr lang="en-US" dirty="0"/>
          </a:p>
          <a:p>
            <a:pPr lvl="1"/>
            <a:r>
              <a:rPr lang="en-US" dirty="0" err="1"/>
              <a:t>Ect</a:t>
            </a:r>
            <a:r>
              <a:rPr lang="en-US" dirty="0"/>
              <a:t>…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Custom elements and programs can be compiled (GPT’s super power).</a:t>
            </a:r>
          </a:p>
          <a:p>
            <a:pPr lvl="1"/>
            <a:r>
              <a:rPr lang="en-US" dirty="0" err="1"/>
              <a:t>WriteGBall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UncorEmit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Bunchfactor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Whatever you want to code…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DA997-71D3-41E3-A16C-817146300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646CA-3AD7-4334-9613-47DCC3C4F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55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0FB66-6885-4295-A583-B0EEE70F8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dirty="0"/>
              <a:t>GDFAs continued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81A5A-19E9-414B-9C64-6A854ED82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Elements: components of a simulation that utilized within the .in file.</a:t>
            </a:r>
          </a:p>
          <a:p>
            <a:pPr marL="0" indent="0">
              <a:buNone/>
            </a:pPr>
            <a:r>
              <a:rPr lang="en-US" dirty="0"/>
              <a:t>Sets conditions for accelerators components and beam parameters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FAB1D-302D-4E32-9136-595399F7E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F41AB-8BFF-40B8-8C71-410FBEA0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F4C038-CA8F-404E-80B0-C3FA67ECA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68" y="1750740"/>
            <a:ext cx="7129278" cy="460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93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8E20B-BD97-4337-A8F7-9764CCB47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GDFAs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8CABE-17F9-4957-86B1-DA0B7C658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Programs (progs): post-processing features used to analyze simulation results. These are the features that can be used for optimization.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11609-7B9F-40AB-9BF4-054924CA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92933-18DE-49F1-8811-97586ABA5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7D4621-2FD9-493B-9463-81D7358EF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52" y="1668544"/>
            <a:ext cx="7140685" cy="479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61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F05D6-0E68-4E18-8F3E-FE4375683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GDFA Plots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382E55-0FF1-47F0-A169-D4801FE84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C2B44B-9B18-440C-99F3-AA452407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55574A0-23EB-42A1-8B9C-95D5F3A85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1" y="1357460"/>
            <a:ext cx="5776407" cy="4044425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B640710-D36D-4972-90C8-41F483A7C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57459"/>
            <a:ext cx="5776407" cy="40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95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PowerPoint_widescreen [Read-Only]" id="{825518EF-9F4B-4259-AB9B-30A09776C76A}" vid="{5322435D-1806-4783-A6B0-EE1E080D2C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2104</TotalTime>
  <Words>451</Words>
  <Application>Microsoft Office PowerPoint</Application>
  <PresentationFormat>Widescreen</PresentationFormat>
  <Paragraphs>106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.PingFangSC-Regular</vt:lpstr>
      <vt:lpstr>Arial</vt:lpstr>
      <vt:lpstr>Calibri</vt:lpstr>
      <vt:lpstr>PingFangSC-Regular</vt:lpstr>
      <vt:lpstr>Office Theme</vt:lpstr>
      <vt:lpstr>GPT -s</vt:lpstr>
      <vt:lpstr>Typical Simulation</vt:lpstr>
      <vt:lpstr>.bat file</vt:lpstr>
      <vt:lpstr>.in file</vt:lpstr>
      <vt:lpstr>.mr file</vt:lpstr>
      <vt:lpstr>GDFAs: elements and programs</vt:lpstr>
      <vt:lpstr>GDFAs continued </vt:lpstr>
      <vt:lpstr>GDFAs continued</vt:lpstr>
      <vt:lpstr>Examples of GDFA Plots</vt:lpstr>
      <vt:lpstr>GDFMGO</vt:lpstr>
      <vt:lpstr>.sol or .mgo file</vt:lpstr>
      <vt:lpstr>GDFMGO example output</vt:lpstr>
      <vt:lpstr>Optimizations currently in progress</vt:lpstr>
      <vt:lpstr>What is GPT -s still missing?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EDM Mott Polarimetry</dc:title>
  <dc:creator>Riad Suleiman</dc:creator>
  <cp:lastModifiedBy>Mark Stefani</cp:lastModifiedBy>
  <cp:revision>437</cp:revision>
  <dcterms:created xsi:type="dcterms:W3CDTF">2020-07-30T15:47:04Z</dcterms:created>
  <dcterms:modified xsi:type="dcterms:W3CDTF">2021-06-29T22:00:57Z</dcterms:modified>
</cp:coreProperties>
</file>