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4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3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8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7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4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3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8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6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9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6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B06E5-CCA5-4E70-9F80-C9339ECE8F4D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5160A-BDDE-4232-ACCB-B023D3C92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01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Beam Test Plan of Harmonic Kicker, Critical R&amp;D Component of JLEIC CCR/ERL Cooler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Work plan beyond DOE FOA FY17-18 (2018-2019) award</a:t>
            </a:r>
          </a:p>
          <a:p>
            <a:r>
              <a:rPr lang="en-US" sz="2400" dirty="0" smtClean="0"/>
              <a:t>5-odd Harmonic Modes Kicker will be ready for the high power test by the end of 2019.</a:t>
            </a:r>
          </a:p>
          <a:p>
            <a:r>
              <a:rPr lang="en-US" sz="2400" dirty="0" smtClean="0"/>
              <a:t>Need high power coupler, double window, broadband RF amplifier (6.5kW) and harmonic drive (funded by SBIR) for the kicker’s high power test.</a:t>
            </a:r>
          </a:p>
          <a:p>
            <a:r>
              <a:rPr lang="en-US" sz="2400" dirty="0" smtClean="0"/>
              <a:t>Need beam diagnostics (for kicking angle and emittance)</a:t>
            </a:r>
          </a:p>
          <a:p>
            <a:r>
              <a:rPr lang="en-US" sz="2400" dirty="0" smtClean="0"/>
              <a:t>If it is not to be tested at FAST at Fermi Lab (with magnetized beam and its diagnostic), most possibility will be at UITF (kicking test $) or LERF (with magnetized beam injection and circulation $$)</a:t>
            </a:r>
          </a:p>
          <a:p>
            <a:r>
              <a:rPr lang="en-US" sz="2400" dirty="0" smtClean="0"/>
              <a:t>UITF readiness schedule fits to the kicker test plan so far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506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2815"/>
            <a:ext cx="9144000" cy="427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838200"/>
            <a:ext cx="717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Harmonic Kicker System Design in JLEIC CCR/ERL Cooler Design in </a:t>
            </a:r>
            <a:r>
              <a:rPr lang="en-US" dirty="0" err="1" smtClean="0"/>
              <a:t>PreCDR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4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3657600" cy="286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83" y="4400238"/>
            <a:ext cx="4191000" cy="247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68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799032"/>
            <a:ext cx="5486400" cy="544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70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229600" cy="48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98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306" y="195263"/>
            <a:ext cx="8523948" cy="396875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Harmonic Kicker Frequencies for JLEIC and  UITF/LERF/FAST Test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23132" y="3052859"/>
                <a:ext cx="3241560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952.64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𝑀𝐻𝑧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11</m:t>
                          </m:r>
                        </m:den>
                      </m:f>
                      <m:r>
                        <a:rPr lang="en-US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n-cs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n-cs"/>
                        </a:rPr>
                        <m:t>86.6</m:t>
                      </m:r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n-cs"/>
                        </a:rPr>
                        <m:t>𝑀𝐻𝑧</m:t>
                      </m:r>
                    </m:oMath>
                  </m:oMathPara>
                </a14:m>
                <a:endParaRPr lang="en-US" i="1" dirty="0">
                  <a:solidFill>
                    <a:srgbClr val="00B050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132" y="3052859"/>
                <a:ext cx="3241560" cy="6165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28599" y="976966"/>
            <a:ext cx="140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CEBAF/UITF/LERF RF</a:t>
            </a:r>
            <a:endParaRPr lang="en-US" dirty="0">
              <a:solidFill>
                <a:srgbClr val="FF0000"/>
              </a:solidFill>
              <a:latin typeface="Calibri"/>
              <a:cs typeface="+mn-cs"/>
            </a:endParaRPr>
          </a:p>
        </p:txBody>
      </p:sp>
      <p:cxnSp>
        <p:nvCxnSpPr>
          <p:cNvPr id="8" name="Straight Arrow Connector 7"/>
          <p:cNvCxnSpPr>
            <a:endCxn id="34" idx="1"/>
          </p:cNvCxnSpPr>
          <p:nvPr/>
        </p:nvCxnSpPr>
        <p:spPr>
          <a:xfrm>
            <a:off x="1523999" y="1171199"/>
            <a:ext cx="671108" cy="2125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292756" y="1104443"/>
            <a:ext cx="242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B0F0"/>
                </a:solidFill>
                <a:latin typeface="Calibri"/>
                <a:cs typeface="+mn-cs"/>
              </a:rPr>
              <a:t>PEP-II or JLEIC e-ring RF</a:t>
            </a:r>
            <a:endParaRPr lang="en-US" dirty="0">
              <a:solidFill>
                <a:srgbClr val="00B0F0"/>
              </a:solidFill>
              <a:latin typeface="Calibri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12423" y="3237525"/>
            <a:ext cx="3577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B050"/>
                </a:solidFill>
                <a:latin typeface="Calibri"/>
                <a:cs typeface="+mn-cs"/>
              </a:rPr>
              <a:t>harmonic </a:t>
            </a:r>
            <a:r>
              <a:rPr lang="en-US" dirty="0">
                <a:solidFill>
                  <a:srgbClr val="00B050"/>
                </a:solidFill>
                <a:latin typeface="Calibri"/>
                <a:cs typeface="+mn-cs"/>
              </a:rPr>
              <a:t>kicker base </a:t>
            </a:r>
            <a:r>
              <a:rPr lang="en-US" dirty="0" smtClean="0">
                <a:solidFill>
                  <a:srgbClr val="00B050"/>
                </a:solidFill>
                <a:latin typeface="Calibri"/>
                <a:cs typeface="+mn-cs"/>
              </a:rPr>
              <a:t>RF</a:t>
            </a:r>
            <a:endParaRPr lang="en-US" dirty="0">
              <a:solidFill>
                <a:srgbClr val="00B050"/>
              </a:solidFill>
              <a:latin typeface="Calibri"/>
              <a:cs typeface="+mn-cs"/>
            </a:endParaRPr>
          </a:p>
        </p:txBody>
      </p:sp>
      <p:cxnSp>
        <p:nvCxnSpPr>
          <p:cNvPr id="13" name="Straight Arrow Connector 12"/>
          <p:cNvCxnSpPr>
            <a:stCxn id="10" idx="1"/>
            <a:endCxn id="34" idx="3"/>
          </p:cNvCxnSpPr>
          <p:nvPr/>
        </p:nvCxnSpPr>
        <p:spPr>
          <a:xfrm flipH="1" flipV="1">
            <a:off x="5791201" y="1192453"/>
            <a:ext cx="501555" cy="96656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2689034" y="3422191"/>
            <a:ext cx="437544" cy="321501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527" y="2645046"/>
            <a:ext cx="13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7030A0"/>
                </a:solidFill>
                <a:latin typeface="Calibri"/>
                <a:cs typeface="+mn-cs"/>
              </a:rPr>
              <a:t>CCR turns</a:t>
            </a:r>
          </a:p>
        </p:txBody>
      </p:sp>
      <p:cxnSp>
        <p:nvCxnSpPr>
          <p:cNvPr id="22" name="Straight Arrow Connector 21"/>
          <p:cNvCxnSpPr>
            <a:stCxn id="17" idx="3"/>
            <a:endCxn id="15" idx="2"/>
          </p:cNvCxnSpPr>
          <p:nvPr/>
        </p:nvCxnSpPr>
        <p:spPr>
          <a:xfrm>
            <a:off x="1626544" y="2829712"/>
            <a:ext cx="1062490" cy="753230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708221" y="1623297"/>
            <a:ext cx="3425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JLEIC ion-ring/ERL RF frequency</a:t>
            </a: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48654" y="4582862"/>
                <a:ext cx="4045403" cy="611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136.</m:t>
                          </m:r>
                          <m:r>
                            <a:rPr lang="en-US" b="0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1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𝑀𝐻𝑧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11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+mn-cs"/>
                            </a:rPr>
                            <m:t>86.6 </m:t>
                          </m:r>
                          <m: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+mn-cs"/>
                            </a:rPr>
                            <m:t>𝑀𝐻𝑧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+mn-cs"/>
                            </a:rPr>
                            <m:t>7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/>
                          <a:cs typeface="+mn-cs"/>
                        </a:rPr>
                        <m:t>12.37 </m:t>
                      </m:r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/>
                          <a:cs typeface="+mn-cs"/>
                        </a:rPr>
                        <m:t>𝑀𝐻𝑧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54" y="4582862"/>
                <a:ext cx="4045403" cy="6117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7" idx="2"/>
          </p:cNvCxnSpPr>
          <p:nvPr/>
        </p:nvCxnSpPr>
        <p:spPr>
          <a:xfrm>
            <a:off x="933537" y="1623297"/>
            <a:ext cx="1031560" cy="204349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589470" y="3938022"/>
            <a:ext cx="4374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79646">
                    <a:lumMod val="75000"/>
                  </a:srgbClr>
                </a:solidFill>
                <a:latin typeface="Calibri"/>
                <a:cs typeface="+mn-cs"/>
              </a:rPr>
              <a:t>photo cathode laser </a:t>
            </a:r>
            <a:r>
              <a:rPr lang="en-US" dirty="0" err="1" smtClean="0">
                <a:solidFill>
                  <a:srgbClr val="F79646">
                    <a:lumMod val="75000"/>
                  </a:srgbClr>
                </a:solidFill>
                <a:latin typeface="Calibri"/>
                <a:cs typeface="+mn-cs"/>
              </a:rPr>
              <a:t>reprate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latin typeface="Calibri"/>
                <a:cs typeface="+mn-cs"/>
              </a:rPr>
              <a:t> in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UITF/LERF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beam kick test </a:t>
            </a:r>
            <a:endParaRPr lang="en-US" dirty="0">
              <a:solidFill>
                <a:srgbClr val="F79646">
                  <a:lumMod val="75000"/>
                </a:srgbClr>
              </a:solidFill>
              <a:latin typeface="Calibri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13119" y="3789358"/>
                <a:ext cx="270458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+mn-cs"/>
                            </a:rPr>
                            <m:t>1497 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+mn-cs"/>
                            </a:rPr>
                            <m:t>𝑀𝐻𝑍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11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79646">
                              <a:lumMod val="75000"/>
                            </a:srgbClr>
                          </a:solidFill>
                          <a:latin typeface="Cambria Math"/>
                          <a:cs typeface="+mn-cs"/>
                        </a:rPr>
                        <m:t>136.</m:t>
                      </m:r>
                      <m:r>
                        <a:rPr lang="en-US" b="0" i="1" smtClean="0">
                          <a:solidFill>
                            <a:srgbClr val="F79646">
                              <a:lumMod val="75000"/>
                            </a:srgbClr>
                          </a:solidFill>
                          <a:latin typeface="Cambria Math"/>
                          <a:cs typeface="+mn-cs"/>
                        </a:rPr>
                        <m:t>1</m:t>
                      </m:r>
                      <m:r>
                        <a:rPr lang="en-US" i="1" smtClean="0">
                          <a:solidFill>
                            <a:srgbClr val="F79646">
                              <a:lumMod val="75000"/>
                            </a:srgbClr>
                          </a:solidFill>
                          <a:latin typeface="Cambria Math"/>
                          <a:cs typeface="+mn-cs"/>
                        </a:rPr>
                        <m:t>𝑀𝐻𝑧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119" y="3789358"/>
                <a:ext cx="2704587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800601" y="4729113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Calibri"/>
                <a:cs typeface="+mn-cs"/>
              </a:rPr>
              <a:t>kicked or </a:t>
            </a:r>
            <a:r>
              <a:rPr lang="en-US" dirty="0" err="1" smtClean="0">
                <a:solidFill>
                  <a:srgbClr val="002060"/>
                </a:solidFill>
                <a:latin typeface="Calibri"/>
                <a:cs typeface="+mn-cs"/>
              </a:rPr>
              <a:t>unkicked</a:t>
            </a:r>
            <a:r>
              <a:rPr lang="en-US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libri"/>
                <a:cs typeface="+mn-cs"/>
              </a:rPr>
              <a:t>beam </a:t>
            </a:r>
            <a:r>
              <a:rPr lang="en-US" dirty="0" err="1" smtClean="0">
                <a:solidFill>
                  <a:srgbClr val="002060"/>
                </a:solidFill>
                <a:latin typeface="Calibri"/>
                <a:cs typeface="+mn-cs"/>
              </a:rPr>
              <a:t>reprate</a:t>
            </a:r>
            <a:r>
              <a:rPr lang="en-US" dirty="0" smtClean="0">
                <a:solidFill>
                  <a:srgbClr val="002060"/>
                </a:solidFill>
                <a:latin typeface="Calibri"/>
                <a:cs typeface="+mn-cs"/>
              </a:rPr>
              <a:t> in </a:t>
            </a:r>
            <a:r>
              <a:rPr lang="en-US" dirty="0">
                <a:solidFill>
                  <a:srgbClr val="002060"/>
                </a:solidFill>
                <a:latin typeface="Calibri"/>
              </a:rPr>
              <a:t>UITF/LERF test </a:t>
            </a:r>
            <a:endParaRPr lang="en-US" dirty="0">
              <a:solidFill>
                <a:srgbClr val="002060"/>
              </a:solidFill>
              <a:latin typeface="Calibri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95107" y="887914"/>
                <a:ext cx="3596094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1497 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𝑀𝐻𝑧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n-cs"/>
                        </a:rPr>
                        <m:t>×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+mn-cs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+mn-cs"/>
                            </a:rPr>
                            <m:t>×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+mn-cs"/>
                            </a:rPr>
                            <m:t>11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+mn-cs"/>
                        </a:rPr>
                        <m:t>=</m:t>
                      </m:r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476.32</m:t>
                      </m:r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𝑀𝐻𝑧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107" y="887914"/>
                <a:ext cx="3596094" cy="6090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883088" y="1623590"/>
                <a:ext cx="32816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476.32</m:t>
                      </m:r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𝑀𝐻𝑧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=952.64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𝑀𝐻𝑧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088" y="1623590"/>
                <a:ext cx="328160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1965097" y="2110859"/>
                <a:ext cx="2624373" cy="610936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476.32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𝑀𝐻𝑧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11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=43.3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𝑀𝐻𝑧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097" y="2110859"/>
                <a:ext cx="2624373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2478295" y="2400294"/>
            <a:ext cx="437544" cy="321501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6" name="Straight Arrow Connector 65"/>
          <p:cNvCxnSpPr>
            <a:stCxn id="17" idx="3"/>
            <a:endCxn id="65" idx="2"/>
          </p:cNvCxnSpPr>
          <p:nvPr/>
        </p:nvCxnSpPr>
        <p:spPr>
          <a:xfrm flipV="1">
            <a:off x="1626544" y="2561045"/>
            <a:ext cx="851751" cy="268667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5000992" y="2247807"/>
            <a:ext cx="3609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Baseline JLEIC ERL gun laser </a:t>
            </a:r>
            <a:r>
              <a:rPr lang="en-US" dirty="0" err="1" smtClean="0">
                <a:solidFill>
                  <a:prstClr val="black"/>
                </a:solidFill>
                <a:latin typeface="Calibri"/>
                <a:cs typeface="+mn-cs"/>
              </a:rPr>
              <a:t>reprate</a:t>
            </a: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1146948" y="4913779"/>
            <a:ext cx="437544" cy="321501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0" name="Straight Arrow Connector 89"/>
          <p:cNvCxnSpPr>
            <a:stCxn id="17" idx="3"/>
            <a:endCxn id="88" idx="0"/>
          </p:cNvCxnSpPr>
          <p:nvPr/>
        </p:nvCxnSpPr>
        <p:spPr>
          <a:xfrm flipH="1">
            <a:off x="1365720" y="2829712"/>
            <a:ext cx="260824" cy="2084067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tailEnd type="arrow"/>
          </a:ln>
          <a:effectLst/>
        </p:spPr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EIC Collaboration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2A451-B975-48DE-AB20-EEEBA95EA9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0527" y="5410200"/>
            <a:ext cx="184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ILC SRF frequency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39515" y="5594866"/>
                <a:ext cx="255063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300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𝑀𝐻𝑧</m:t>
                          </m:r>
                          <m:r>
                            <a:rPr lang="en-US" i="1" smtClean="0">
                              <a:solidFill>
                                <a:srgbClr val="F79646">
                                  <a:lumMod val="75000"/>
                                </a:srgbClr>
                              </a:solidFill>
                              <a:latin typeface="Cambria Math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30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43.3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𝑀𝐻𝑧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515" y="5594866"/>
                <a:ext cx="2550635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949500" y="5384702"/>
            <a:ext cx="3651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FAST injector laser frequency can be exactly at JLEIC’s ERL gun’s laser frequency. Harmonic kicker only needs to be tuned in 7e-4 error level.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277283" y="2247807"/>
            <a:ext cx="1412867" cy="313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387734" y="5779532"/>
            <a:ext cx="1412867" cy="313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Office Theme</vt:lpstr>
      <vt:lpstr>Beam Test Plan of Harmonic Kicker, Critical R&amp;D Component of JLEIC CCR/ERL Cooler </vt:lpstr>
      <vt:lpstr>PowerPoint Presentation</vt:lpstr>
      <vt:lpstr>PowerPoint Presentation</vt:lpstr>
      <vt:lpstr>PowerPoint Presentation</vt:lpstr>
      <vt:lpstr>PowerPoint Presentation</vt:lpstr>
      <vt:lpstr>Harmonic Kicker Frequencies for JLEIC and  UITF/LERF/FAST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Test Plan of Harmonic Kicker, Critical R&amp;D Component of JLEIC CCR/ERL Cooler </dc:title>
  <dc:creator>Matthew Poelker</dc:creator>
  <cp:lastModifiedBy>Matthew Poelker</cp:lastModifiedBy>
  <cp:revision>1</cp:revision>
  <dcterms:modified xsi:type="dcterms:W3CDTF">2019-01-07T15:07:10Z</dcterms:modified>
</cp:coreProperties>
</file>