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60" r:id="rId2"/>
    <p:sldId id="261" r:id="rId3"/>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9728"/>
    <a:srgbClr val="127CA8"/>
    <a:srgbClr val="D5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5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D36E8-32BE-5E4A-9CF0-4D2D10F30830}" type="datetimeFigureOut">
              <a:rPr lang="en-US" smtClean="0"/>
              <a:t>11/11/2013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6A2572-635D-7F44-A508-DEAE5B3DF234}" type="slidenum">
              <a:rPr lang="en-US" smtClean="0"/>
              <a:t>‹#›</a:t>
            </a:fld>
            <a:endParaRPr lang="en-US" dirty="0"/>
          </a:p>
        </p:txBody>
      </p:sp>
    </p:spTree>
    <p:extLst>
      <p:ext uri="{BB962C8B-B14F-4D97-AF65-F5344CB8AC3E}">
        <p14:creationId xmlns:p14="http://schemas.microsoft.com/office/powerpoint/2010/main" val="41754797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Blue Interior Page</a:t>
            </a:r>
            <a:r>
              <a:rPr lang="en-US" baseline="0" dirty="0" smtClean="0"/>
              <a:t> Design 1</a:t>
            </a:r>
            <a:endParaRPr lang="en-US" dirty="0"/>
          </a:p>
        </p:txBody>
      </p:sp>
      <p:sp>
        <p:nvSpPr>
          <p:cNvPr id="4" name="Slide Number Placeholder 3"/>
          <p:cNvSpPr>
            <a:spLocks noGrp="1"/>
          </p:cNvSpPr>
          <p:nvPr>
            <p:ph type="sldNum" sz="quarter" idx="10"/>
          </p:nvPr>
        </p:nvSpPr>
        <p:spPr/>
        <p:txBody>
          <a:bodyPr/>
          <a:lstStyle/>
          <a:p>
            <a:fld id="{C36A2572-635D-7F44-A508-DEAE5B3DF234}"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Blue Interior Page</a:t>
            </a:r>
            <a:r>
              <a:rPr lang="en-US" baseline="0" dirty="0" smtClean="0"/>
              <a:t> Design 2</a:t>
            </a:r>
            <a:endParaRPr lang="en-US" dirty="0" smtClean="0"/>
          </a:p>
          <a:p>
            <a:endParaRPr lang="en-US" dirty="0"/>
          </a:p>
        </p:txBody>
      </p:sp>
      <p:sp>
        <p:nvSpPr>
          <p:cNvPr id="4" name="Slide Number Placeholder 3"/>
          <p:cNvSpPr>
            <a:spLocks noGrp="1"/>
          </p:cNvSpPr>
          <p:nvPr>
            <p:ph type="sldNum" sz="quarter" idx="10"/>
          </p:nvPr>
        </p:nvSpPr>
        <p:spPr/>
        <p:txBody>
          <a:bodyPr/>
          <a:lstStyle/>
          <a:p>
            <a:fld id="{C36A2572-635D-7F44-A508-DEAE5B3DF234}"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Blue Interior Page</a:t>
            </a:r>
            <a:r>
              <a:rPr lang="en-US" baseline="0" dirty="0" smtClean="0"/>
              <a:t> Design 1</a:t>
            </a:r>
            <a:endParaRPr lang="en-US" dirty="0"/>
          </a:p>
        </p:txBody>
      </p:sp>
      <p:sp>
        <p:nvSpPr>
          <p:cNvPr id="4" name="Slide Number Placeholder 3"/>
          <p:cNvSpPr>
            <a:spLocks noGrp="1"/>
          </p:cNvSpPr>
          <p:nvPr>
            <p:ph type="sldNum" sz="quarter" idx="10"/>
          </p:nvPr>
        </p:nvSpPr>
        <p:spPr/>
        <p:txBody>
          <a:bodyPr/>
          <a:lstStyle/>
          <a:p>
            <a:fld id="{C36A2572-635D-7F44-A508-DEAE5B3DF234}" type="slidenum">
              <a:rPr lang="en-US" smtClean="0"/>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3B1C3-FE5F-704E-8EED-BC294F71E757}" type="datetimeFigureOut">
              <a:rPr lang="en-US" smtClean="0"/>
              <a:pPr/>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D8CC24-3266-C242-950B-198F8999420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3B1C3-FE5F-704E-8EED-BC294F71E757}" type="datetimeFigureOut">
              <a:rPr lang="en-US" smtClean="0"/>
              <a:pPr/>
              <a:t>11/11/2013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8CC24-3266-C242-950B-198F8999420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86553" y="241650"/>
            <a:ext cx="7798687" cy="681957"/>
          </a:xfrm>
        </p:spPr>
        <p:txBody>
          <a:bodyPr>
            <a:normAutofit fontScale="90000"/>
          </a:bodyPr>
          <a:lstStyle/>
          <a:p>
            <a:pPr algn="l"/>
            <a:r>
              <a:rPr lang="en-US" sz="3000" dirty="0" smtClean="0">
                <a:latin typeface="ChunkFive"/>
              </a:rPr>
              <a:t>What to Do When an Event Occurs at Jefferson Lab</a:t>
            </a:r>
            <a:endParaRPr lang="en-US" sz="3000" dirty="0">
              <a:latin typeface="ChunkFive"/>
            </a:endParaRPr>
          </a:p>
        </p:txBody>
      </p:sp>
      <p:sp>
        <p:nvSpPr>
          <p:cNvPr id="3" name="Content Placeholder 2"/>
          <p:cNvSpPr>
            <a:spLocks noGrp="1"/>
          </p:cNvSpPr>
          <p:nvPr>
            <p:ph idx="1"/>
          </p:nvPr>
        </p:nvSpPr>
        <p:spPr>
          <a:xfrm>
            <a:off x="232141" y="1141111"/>
            <a:ext cx="8725803" cy="5176561"/>
          </a:xfrm>
        </p:spPr>
        <p:txBody>
          <a:bodyPr>
            <a:normAutofit fontScale="55000" lnSpcReduction="20000"/>
          </a:bodyPr>
          <a:lstStyle/>
          <a:p>
            <a:pPr marL="0" indent="0">
              <a:buNone/>
            </a:pPr>
            <a:r>
              <a:rPr lang="en-US" sz="3300" b="1" dirty="0" smtClean="0">
                <a:solidFill>
                  <a:schemeClr val="tx2"/>
                </a:solidFill>
                <a:latin typeface="Century Gothic"/>
              </a:rPr>
              <a:t>When an unanticipated event occurs, there are a number of steps that need to be taken to assure the injured are taken care of and the scene preserved so that an effective investigation can be conducted.  </a:t>
            </a:r>
            <a:endParaRPr lang="en-US" sz="3300" b="1" dirty="0">
              <a:solidFill>
                <a:schemeClr val="tx2"/>
              </a:solidFill>
              <a:latin typeface="Century Gothic"/>
            </a:endParaRPr>
          </a:p>
          <a:p>
            <a:pPr marL="0" indent="0">
              <a:buNone/>
            </a:pPr>
            <a:endParaRPr lang="en-US" sz="2900" dirty="0" smtClean="0">
              <a:solidFill>
                <a:srgbClr val="000000"/>
              </a:solidFill>
              <a:latin typeface="Century Gothic"/>
            </a:endParaRPr>
          </a:p>
          <a:p>
            <a:pPr marL="514350" indent="-514350">
              <a:buAutoNum type="arabicPeriod"/>
            </a:pPr>
            <a:r>
              <a:rPr lang="en-US" sz="2900" dirty="0" smtClean="0">
                <a:solidFill>
                  <a:srgbClr val="000000"/>
                </a:solidFill>
                <a:latin typeface="Century Gothic"/>
              </a:rPr>
              <a:t>First and foremost, assure that any injured are receiving medical attention.  No other action trumps this unless there is a need to safely secure equipment in order to get to the injured.  Do not place your self in harm’s way trying to help your co-worker.  Dial 911.</a:t>
            </a:r>
          </a:p>
          <a:p>
            <a:pPr marL="514350" indent="-514350">
              <a:buAutoNum type="arabicPeriod"/>
            </a:pPr>
            <a:endParaRPr lang="en-US" sz="2900" dirty="0">
              <a:solidFill>
                <a:srgbClr val="000000"/>
              </a:solidFill>
              <a:latin typeface="Century Gothic"/>
            </a:endParaRPr>
          </a:p>
          <a:p>
            <a:pPr marL="514350" indent="-514350">
              <a:buAutoNum type="arabicPeriod"/>
            </a:pPr>
            <a:r>
              <a:rPr lang="en-US" sz="2900" dirty="0" smtClean="0">
                <a:solidFill>
                  <a:srgbClr val="000000"/>
                </a:solidFill>
                <a:latin typeface="Century Gothic"/>
              </a:rPr>
              <a:t>If you are trained and qualified, and can do so safely, secure any equipment so that others cannot be injured.</a:t>
            </a:r>
          </a:p>
          <a:p>
            <a:pPr marL="514350" indent="-514350">
              <a:buAutoNum type="arabicPeriod"/>
            </a:pPr>
            <a:endParaRPr lang="en-US" sz="2900" dirty="0">
              <a:solidFill>
                <a:srgbClr val="000000"/>
              </a:solidFill>
              <a:latin typeface="Century Gothic"/>
            </a:endParaRPr>
          </a:p>
          <a:p>
            <a:pPr marL="514350" indent="-514350">
              <a:buAutoNum type="arabicPeriod"/>
            </a:pPr>
            <a:r>
              <a:rPr lang="en-US" sz="2900" dirty="0" smtClean="0">
                <a:solidFill>
                  <a:srgbClr val="000000"/>
                </a:solidFill>
                <a:latin typeface="Century Gothic"/>
              </a:rPr>
              <a:t>Notify your line management and ES&amp;H Reporting Officer (876-1750).</a:t>
            </a:r>
          </a:p>
          <a:p>
            <a:pPr marL="514350" indent="-514350">
              <a:buAutoNum type="arabicPeriod"/>
            </a:pPr>
            <a:endParaRPr lang="en-US" sz="2900" dirty="0">
              <a:solidFill>
                <a:srgbClr val="000000"/>
              </a:solidFill>
              <a:latin typeface="Century Gothic"/>
            </a:endParaRPr>
          </a:p>
          <a:p>
            <a:pPr marL="514350" indent="-514350">
              <a:buAutoNum type="arabicPeriod"/>
            </a:pPr>
            <a:r>
              <a:rPr lang="en-US" sz="2900" dirty="0" smtClean="0">
                <a:solidFill>
                  <a:srgbClr val="000000"/>
                </a:solidFill>
                <a:latin typeface="Century Gothic"/>
              </a:rPr>
              <a:t>If the event constitutes a Notable Event (see ES&amp;H Manual Chapter 5200), secure the scene untouched.  Collecting and preserving </a:t>
            </a:r>
            <a:r>
              <a:rPr lang="en-US" sz="2900" dirty="0">
                <a:solidFill>
                  <a:srgbClr val="000000"/>
                </a:solidFill>
                <a:latin typeface="Century Gothic"/>
              </a:rPr>
              <a:t>evidence and documenting the particulars of an incident is essential </a:t>
            </a:r>
            <a:r>
              <a:rPr lang="en-US" sz="2900" dirty="0" smtClean="0">
                <a:solidFill>
                  <a:srgbClr val="000000"/>
                </a:solidFill>
                <a:latin typeface="Century Gothic"/>
              </a:rPr>
              <a:t>for an effective investigation.  Remember the reason for the investigation is to identify how we can avoid a repeat.</a:t>
            </a:r>
          </a:p>
          <a:p>
            <a:pPr marL="514350" indent="-514350">
              <a:buAutoNum type="arabicPeriod"/>
            </a:pPr>
            <a:endParaRPr lang="en-US" sz="2900" dirty="0">
              <a:solidFill>
                <a:srgbClr val="000000"/>
              </a:solidFill>
              <a:latin typeface="Century Gothic"/>
            </a:endParaRPr>
          </a:p>
          <a:p>
            <a:pPr marL="514350" indent="-514350">
              <a:buAutoNum type="arabicPeriod"/>
            </a:pPr>
            <a:r>
              <a:rPr lang="en-US" sz="2900" dirty="0" smtClean="0">
                <a:solidFill>
                  <a:srgbClr val="000000"/>
                </a:solidFill>
                <a:latin typeface="Century Gothic"/>
              </a:rPr>
              <a:t>If the event constitutes a Notable Event, it is formally investigated.  Witnesses should write down what they saw as soon as practical while the information is fresh.  This will help the investigation team.</a:t>
            </a:r>
          </a:p>
          <a:p>
            <a:pPr marL="514350" indent="-514350">
              <a:buAutoNum type="arabicPeriod"/>
            </a:pPr>
            <a:endParaRPr lang="en-US" sz="2900" dirty="0">
              <a:latin typeface="Century Gothic"/>
            </a:endParaRPr>
          </a:p>
          <a:p>
            <a:pPr marL="514350" indent="-514350">
              <a:buAutoNum type="arabicPeriod"/>
            </a:pPr>
            <a:endParaRPr lang="en-US" sz="2900" dirty="0" smtClean="0">
              <a:latin typeface="Century Gothic"/>
            </a:endParaRPr>
          </a:p>
          <a:p>
            <a:pPr marL="0" indent="0">
              <a:buNone/>
            </a:pPr>
            <a:endParaRPr lang="en-US" sz="2900" dirty="0">
              <a:latin typeface="Century Gothic"/>
            </a:endParaRPr>
          </a:p>
        </p:txBody>
      </p:sp>
      <p:sp>
        <p:nvSpPr>
          <p:cNvPr id="4" name="Rectangle 3"/>
          <p:cNvSpPr/>
          <p:nvPr/>
        </p:nvSpPr>
        <p:spPr>
          <a:xfrm>
            <a:off x="1" y="395832"/>
            <a:ext cx="1286552" cy="420572"/>
          </a:xfrm>
          <a:prstGeom prst="rect">
            <a:avLst/>
          </a:prstGeom>
          <a:solidFill>
            <a:srgbClr val="127CA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7685291" y="6439186"/>
            <a:ext cx="1399949" cy="369332"/>
          </a:xfrm>
          <a:prstGeom prst="rect">
            <a:avLst/>
          </a:prstGeom>
          <a:noFill/>
        </p:spPr>
        <p:txBody>
          <a:bodyPr wrap="square" rtlCol="0">
            <a:spAutoFit/>
          </a:bodyPr>
          <a:lstStyle/>
          <a:p>
            <a:pPr algn="ctr"/>
            <a:r>
              <a:rPr lang="en-US" dirty="0" smtClean="0">
                <a:solidFill>
                  <a:schemeClr val="bg1"/>
                </a:solidFill>
                <a:latin typeface="ChunkFive"/>
              </a:rPr>
              <a:t>1</a:t>
            </a:r>
            <a:endParaRPr lang="en-US" dirty="0">
              <a:solidFill>
                <a:schemeClr val="bg1"/>
              </a:solidFill>
              <a:latin typeface="ChunkFiv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29" y="241650"/>
            <a:ext cx="7284789" cy="681957"/>
          </a:xfrm>
        </p:spPr>
        <p:txBody>
          <a:bodyPr>
            <a:normAutofit/>
          </a:bodyPr>
          <a:lstStyle/>
          <a:p>
            <a:pPr algn="l"/>
            <a:r>
              <a:rPr lang="en-US" sz="3600" dirty="0">
                <a:latin typeface="ChunkFive"/>
              </a:rPr>
              <a:t>Scene Preservation</a:t>
            </a:r>
          </a:p>
        </p:txBody>
      </p:sp>
      <p:sp>
        <p:nvSpPr>
          <p:cNvPr id="3" name="Content Placeholder 2"/>
          <p:cNvSpPr>
            <a:spLocks noGrp="1"/>
          </p:cNvSpPr>
          <p:nvPr>
            <p:ph idx="1"/>
          </p:nvPr>
        </p:nvSpPr>
        <p:spPr>
          <a:xfrm>
            <a:off x="457200" y="1104976"/>
            <a:ext cx="8229600" cy="5202557"/>
          </a:xfrm>
        </p:spPr>
        <p:txBody>
          <a:bodyPr>
            <a:normAutofit fontScale="92500" lnSpcReduction="10000"/>
          </a:bodyPr>
          <a:lstStyle/>
          <a:p>
            <a:pPr marL="0" indent="0">
              <a:buNone/>
            </a:pPr>
            <a:r>
              <a:rPr lang="en-US" sz="2400" b="1" dirty="0">
                <a:solidFill>
                  <a:schemeClr val="tx2"/>
                </a:solidFill>
                <a:latin typeface="Century Gothic"/>
              </a:rPr>
              <a:t>Securing and isolating the scene of an unwanted event protects people from any remaining hazards, prevents the scene from being disturbed or altered, and prevents items from being removed from or relocated within the </a:t>
            </a:r>
            <a:r>
              <a:rPr lang="en-US" sz="2400" b="1" dirty="0" smtClean="0">
                <a:solidFill>
                  <a:schemeClr val="tx2"/>
                </a:solidFill>
                <a:latin typeface="Century Gothic"/>
              </a:rPr>
              <a:t>event </a:t>
            </a:r>
            <a:r>
              <a:rPr lang="en-US" sz="2400" b="1" dirty="0">
                <a:solidFill>
                  <a:schemeClr val="tx2"/>
                </a:solidFill>
                <a:latin typeface="Century Gothic"/>
              </a:rPr>
              <a:t>scene so that an accurate reconstruction of events is possible.</a:t>
            </a:r>
          </a:p>
          <a:p>
            <a:pPr marL="0" indent="0">
              <a:buNone/>
            </a:pPr>
            <a:endParaRPr lang="en-US" sz="2400" dirty="0">
              <a:latin typeface="Century Gothic"/>
            </a:endParaRPr>
          </a:p>
          <a:p>
            <a:pPr marL="0" indent="0">
              <a:buNone/>
            </a:pPr>
            <a:r>
              <a:rPr lang="en-US" sz="2400" dirty="0">
                <a:latin typeface="Century Gothic"/>
              </a:rPr>
              <a:t>A scene is generally secured by:</a:t>
            </a:r>
          </a:p>
          <a:p>
            <a:pPr marL="0" indent="0">
              <a:buNone/>
            </a:pPr>
            <a:endParaRPr lang="en-US" sz="2400" dirty="0">
              <a:latin typeface="Century Gothic"/>
            </a:endParaRPr>
          </a:p>
          <a:p>
            <a:pPr marL="457200" indent="-457200">
              <a:buFont typeface="+mj-lt"/>
              <a:buAutoNum type="arabicPeriod"/>
            </a:pPr>
            <a:r>
              <a:rPr lang="en-US" sz="2400" dirty="0" smtClean="0">
                <a:latin typeface="Century Gothic"/>
              </a:rPr>
              <a:t>Cordoning </a:t>
            </a:r>
            <a:r>
              <a:rPr lang="en-US" sz="2400" dirty="0">
                <a:latin typeface="Century Gothic"/>
              </a:rPr>
              <a:t>the area off with rope, tape, or barricades</a:t>
            </a:r>
          </a:p>
          <a:p>
            <a:pPr marL="457200" indent="-457200">
              <a:buFont typeface="+mj-lt"/>
              <a:buAutoNum type="arabicPeriod"/>
            </a:pPr>
            <a:r>
              <a:rPr lang="en-US" sz="2400" dirty="0" smtClean="0">
                <a:latin typeface="Century Gothic"/>
              </a:rPr>
              <a:t>Locking </a:t>
            </a:r>
            <a:r>
              <a:rPr lang="en-US" sz="2400" dirty="0">
                <a:latin typeface="Century Gothic"/>
              </a:rPr>
              <a:t>doors and gates</a:t>
            </a:r>
          </a:p>
          <a:p>
            <a:pPr marL="457200" indent="-457200">
              <a:buFont typeface="+mj-lt"/>
              <a:buAutoNum type="arabicPeriod"/>
            </a:pPr>
            <a:r>
              <a:rPr lang="en-US" sz="2400" dirty="0" smtClean="0">
                <a:latin typeface="Century Gothic"/>
              </a:rPr>
              <a:t>Posting </a:t>
            </a:r>
            <a:r>
              <a:rPr lang="en-US" sz="2400" dirty="0">
                <a:latin typeface="Century Gothic"/>
              </a:rPr>
              <a:t>warning signs</a:t>
            </a:r>
          </a:p>
          <a:p>
            <a:pPr marL="457200" indent="-457200">
              <a:buFont typeface="+mj-lt"/>
              <a:buAutoNum type="arabicPeriod"/>
            </a:pPr>
            <a:r>
              <a:rPr lang="en-US" sz="2400" dirty="0" smtClean="0">
                <a:latin typeface="Century Gothic"/>
              </a:rPr>
              <a:t>Using </a:t>
            </a:r>
            <a:r>
              <a:rPr lang="en-US" sz="2400" dirty="0">
                <a:latin typeface="Century Gothic"/>
              </a:rPr>
              <a:t>a log to document who can enter the area and </a:t>
            </a:r>
            <a:r>
              <a:rPr lang="en-US" sz="2400" dirty="0" smtClean="0">
                <a:latin typeface="Century Gothic"/>
              </a:rPr>
              <a:t>their justification for </a:t>
            </a:r>
            <a:r>
              <a:rPr lang="en-US" sz="2400" dirty="0">
                <a:latin typeface="Century Gothic"/>
              </a:rPr>
              <a:t>entry</a:t>
            </a:r>
          </a:p>
          <a:p>
            <a:pPr marL="457200" indent="-457200">
              <a:buFont typeface="+mj-lt"/>
              <a:buAutoNum type="arabicPeriod"/>
            </a:pPr>
            <a:r>
              <a:rPr lang="en-US" sz="2400" dirty="0" smtClean="0">
                <a:latin typeface="Century Gothic"/>
              </a:rPr>
              <a:t>If </a:t>
            </a:r>
            <a:r>
              <a:rPr lang="en-US" sz="2400" dirty="0">
                <a:latin typeface="Century Gothic"/>
              </a:rPr>
              <a:t>necessary, posting guards to control and limit </a:t>
            </a:r>
            <a:r>
              <a:rPr lang="en-US" sz="2400" dirty="0" smtClean="0">
                <a:latin typeface="Century Gothic"/>
              </a:rPr>
              <a:t>access</a:t>
            </a:r>
            <a:endParaRPr lang="en-US" sz="2400" dirty="0">
              <a:latin typeface="Century Gothic"/>
            </a:endParaRPr>
          </a:p>
        </p:txBody>
      </p:sp>
      <p:sp>
        <p:nvSpPr>
          <p:cNvPr id="4" name="Rectangle 3"/>
          <p:cNvSpPr/>
          <p:nvPr/>
        </p:nvSpPr>
        <p:spPr>
          <a:xfrm>
            <a:off x="1" y="395832"/>
            <a:ext cx="1286552" cy="420572"/>
          </a:xfrm>
          <a:prstGeom prst="rect">
            <a:avLst/>
          </a:prstGeom>
          <a:solidFill>
            <a:srgbClr val="127CA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7685291" y="6439186"/>
            <a:ext cx="1399949" cy="369332"/>
          </a:xfrm>
          <a:prstGeom prst="rect">
            <a:avLst/>
          </a:prstGeom>
          <a:noFill/>
        </p:spPr>
        <p:txBody>
          <a:bodyPr wrap="square" rtlCol="0">
            <a:spAutoFit/>
          </a:bodyPr>
          <a:lstStyle/>
          <a:p>
            <a:pPr algn="ctr"/>
            <a:r>
              <a:rPr lang="en-US" dirty="0" smtClean="0">
                <a:solidFill>
                  <a:schemeClr val="bg1"/>
                </a:solidFill>
                <a:latin typeface="ChunkFive"/>
              </a:rPr>
              <a:t>1</a:t>
            </a:r>
            <a:endParaRPr lang="en-US" dirty="0">
              <a:solidFill>
                <a:schemeClr val="bg1"/>
              </a:solidFill>
              <a:latin typeface="ChunkFiv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52529" y="241650"/>
            <a:ext cx="7732711" cy="681957"/>
          </a:xfrm>
        </p:spPr>
        <p:txBody>
          <a:bodyPr>
            <a:normAutofit/>
          </a:bodyPr>
          <a:lstStyle/>
          <a:p>
            <a:pPr algn="l"/>
            <a:r>
              <a:rPr lang="en-US" sz="3000" dirty="0" smtClean="0">
                <a:latin typeface="ChunkFive"/>
              </a:rPr>
              <a:t>What is a Notable Event?</a:t>
            </a:r>
            <a:endParaRPr lang="en-US" sz="3000" dirty="0">
              <a:latin typeface="ChunkFive"/>
            </a:endParaRPr>
          </a:p>
        </p:txBody>
      </p:sp>
      <p:sp>
        <p:nvSpPr>
          <p:cNvPr id="3" name="Content Placeholder 2"/>
          <p:cNvSpPr>
            <a:spLocks noGrp="1"/>
          </p:cNvSpPr>
          <p:nvPr>
            <p:ph idx="1"/>
          </p:nvPr>
        </p:nvSpPr>
        <p:spPr>
          <a:xfrm>
            <a:off x="245797" y="923607"/>
            <a:ext cx="8712147" cy="5515579"/>
          </a:xfrm>
        </p:spPr>
        <p:txBody>
          <a:bodyPr>
            <a:normAutofit fontScale="77500" lnSpcReduction="20000"/>
          </a:bodyPr>
          <a:lstStyle/>
          <a:p>
            <a:pPr marL="0" indent="0">
              <a:buNone/>
            </a:pPr>
            <a:r>
              <a:rPr lang="en-US" sz="2900" b="1" dirty="0" smtClean="0">
                <a:solidFill>
                  <a:schemeClr val="tx2"/>
                </a:solidFill>
                <a:latin typeface="Century Gothic"/>
              </a:rPr>
              <a:t>ES&amp;H Manual Chapter 5200 defines a Notable Event as:</a:t>
            </a:r>
          </a:p>
          <a:p>
            <a:pPr marL="0" indent="0">
              <a:buNone/>
            </a:pPr>
            <a:endParaRPr lang="en-US" sz="2900" dirty="0" smtClean="0">
              <a:latin typeface="Century Gothic"/>
            </a:endParaRPr>
          </a:p>
          <a:p>
            <a:r>
              <a:rPr lang="en-US" sz="1800" dirty="0">
                <a:latin typeface="Century Gothic"/>
                <a:cs typeface="Century Gothic"/>
              </a:rPr>
              <a:t>Fatalities or injuries </a:t>
            </a:r>
            <a:r>
              <a:rPr lang="en-US" sz="1800" dirty="0" smtClean="0">
                <a:latin typeface="Century Gothic"/>
                <a:cs typeface="Century Gothic"/>
              </a:rPr>
              <a:t>other </a:t>
            </a:r>
            <a:r>
              <a:rPr lang="en-US" sz="1800" dirty="0">
                <a:latin typeface="Century Gothic"/>
                <a:cs typeface="Century Gothic"/>
              </a:rPr>
              <a:t>than first </a:t>
            </a:r>
            <a:r>
              <a:rPr lang="en-US" sz="1800" dirty="0" smtClean="0">
                <a:latin typeface="Century Gothic"/>
                <a:cs typeface="Century Gothic"/>
              </a:rPr>
              <a:t>aid</a:t>
            </a:r>
          </a:p>
          <a:p>
            <a:r>
              <a:rPr lang="en-US" sz="1800" dirty="0" smtClean="0">
                <a:latin typeface="Century Gothic"/>
                <a:cs typeface="Century Gothic"/>
              </a:rPr>
              <a:t>Exposure to hazardous materials which exceed DOE limits </a:t>
            </a:r>
          </a:p>
          <a:p>
            <a:r>
              <a:rPr lang="en-US" sz="1800" dirty="0">
                <a:latin typeface="Century Gothic"/>
                <a:cs typeface="Century Gothic"/>
              </a:rPr>
              <a:t>U</a:t>
            </a:r>
            <a:r>
              <a:rPr lang="en-US" sz="1800" dirty="0" smtClean="0">
                <a:latin typeface="Century Gothic"/>
                <a:cs typeface="Century Gothic"/>
              </a:rPr>
              <a:t>nplanned </a:t>
            </a:r>
            <a:r>
              <a:rPr lang="en-US" sz="1800" dirty="0">
                <a:latin typeface="Century Gothic"/>
                <a:cs typeface="Century Gothic"/>
              </a:rPr>
              <a:t>operational emergencies, shutdowns, or </a:t>
            </a:r>
            <a:r>
              <a:rPr lang="en-US" sz="1800" dirty="0" smtClean="0">
                <a:latin typeface="Century Gothic"/>
                <a:cs typeface="Century Gothic"/>
              </a:rPr>
              <a:t>evacuations</a:t>
            </a:r>
          </a:p>
          <a:p>
            <a:r>
              <a:rPr lang="en-US" sz="1800" dirty="0" smtClean="0">
                <a:latin typeface="Century Gothic"/>
                <a:cs typeface="Century Gothic"/>
              </a:rPr>
              <a:t>All formal Stop </a:t>
            </a:r>
            <a:r>
              <a:rPr lang="en-US" sz="1800" dirty="0">
                <a:latin typeface="Century Gothic"/>
                <a:cs typeface="Century Gothic"/>
              </a:rPr>
              <a:t>Work Orders, whether Jefferson Lab, subcontractor or </a:t>
            </a:r>
            <a:r>
              <a:rPr lang="en-US" sz="1800" dirty="0" smtClean="0">
                <a:latin typeface="Century Gothic"/>
                <a:cs typeface="Century Gothic"/>
              </a:rPr>
              <a:t>TJSO initiated</a:t>
            </a:r>
            <a:endParaRPr lang="en-US" sz="1800" dirty="0">
              <a:latin typeface="Century Gothic"/>
              <a:cs typeface="Century Gothic"/>
            </a:endParaRPr>
          </a:p>
          <a:p>
            <a:r>
              <a:rPr lang="en-US" sz="1800" dirty="0" smtClean="0">
                <a:latin typeface="Century Gothic"/>
                <a:cs typeface="Century Gothic"/>
              </a:rPr>
              <a:t>Unplanned </a:t>
            </a:r>
            <a:r>
              <a:rPr lang="en-US" sz="1800" dirty="0">
                <a:latin typeface="Century Gothic"/>
                <a:cs typeface="Century Gothic"/>
              </a:rPr>
              <a:t>activation of a Safety System, whether personnel or equipment </a:t>
            </a:r>
            <a:r>
              <a:rPr lang="en-US" sz="1800" dirty="0" smtClean="0">
                <a:latin typeface="Century Gothic"/>
                <a:cs typeface="Century Gothic"/>
              </a:rPr>
              <a:t>related</a:t>
            </a:r>
            <a:endParaRPr lang="en-US" sz="1800" dirty="0">
              <a:latin typeface="Century Gothic"/>
              <a:cs typeface="Century Gothic"/>
            </a:endParaRPr>
          </a:p>
          <a:p>
            <a:r>
              <a:rPr lang="en-US" sz="1800" dirty="0" smtClean="0">
                <a:latin typeface="Century Gothic"/>
                <a:cs typeface="Century Gothic"/>
              </a:rPr>
              <a:t>Fires </a:t>
            </a:r>
            <a:r>
              <a:rPr lang="en-US" sz="1800" dirty="0">
                <a:latin typeface="Century Gothic"/>
                <a:cs typeface="Century Gothic"/>
              </a:rPr>
              <a:t>or </a:t>
            </a:r>
            <a:r>
              <a:rPr lang="en-US" sz="1800" dirty="0" smtClean="0">
                <a:latin typeface="Century Gothic"/>
                <a:cs typeface="Century Gothic"/>
              </a:rPr>
              <a:t>explosions</a:t>
            </a:r>
            <a:endParaRPr lang="en-US" sz="1800" dirty="0">
              <a:latin typeface="Century Gothic"/>
              <a:cs typeface="Century Gothic"/>
            </a:endParaRPr>
          </a:p>
          <a:p>
            <a:r>
              <a:rPr lang="en-US" sz="1800" dirty="0" smtClean="0">
                <a:latin typeface="Century Gothic"/>
                <a:cs typeface="Century Gothic"/>
              </a:rPr>
              <a:t>Electrical </a:t>
            </a:r>
            <a:r>
              <a:rPr lang="en-US" sz="1800" dirty="0">
                <a:latin typeface="Century Gothic"/>
                <a:cs typeface="Century Gothic"/>
              </a:rPr>
              <a:t>shocks </a:t>
            </a:r>
            <a:endParaRPr lang="en-US" sz="1800" dirty="0" smtClean="0">
              <a:latin typeface="Century Gothic"/>
              <a:cs typeface="Century Gothic"/>
            </a:endParaRPr>
          </a:p>
          <a:p>
            <a:r>
              <a:rPr lang="en-US" sz="1800" dirty="0" smtClean="0">
                <a:latin typeface="Century Gothic"/>
                <a:cs typeface="Century Gothic"/>
              </a:rPr>
              <a:t>Any </a:t>
            </a:r>
            <a:r>
              <a:rPr lang="en-US" sz="1800" dirty="0">
                <a:latin typeface="Century Gothic"/>
                <a:cs typeface="Century Gothic"/>
              </a:rPr>
              <a:t>type of Lock-Out / Tag-Out </a:t>
            </a:r>
            <a:r>
              <a:rPr lang="en-US" sz="1800" dirty="0" smtClean="0">
                <a:latin typeface="Century Gothic"/>
                <a:cs typeface="Century Gothic"/>
              </a:rPr>
              <a:t>violation</a:t>
            </a:r>
            <a:endParaRPr lang="en-US" sz="1800" dirty="0">
              <a:latin typeface="Century Gothic"/>
              <a:cs typeface="Century Gothic"/>
            </a:endParaRPr>
          </a:p>
          <a:p>
            <a:r>
              <a:rPr lang="en-US" sz="1800" dirty="0" smtClean="0">
                <a:latin typeface="Century Gothic"/>
                <a:cs typeface="Century Gothic"/>
              </a:rPr>
              <a:t>Release of radiation, spread of radioactive contamination, or loss of control of RAM that exceeds DOE limits</a:t>
            </a:r>
          </a:p>
          <a:p>
            <a:r>
              <a:rPr lang="en-US" sz="1800" dirty="0" smtClean="0">
                <a:latin typeface="Century Gothic"/>
                <a:cs typeface="Century Gothic"/>
              </a:rPr>
              <a:t>Radiation </a:t>
            </a:r>
            <a:r>
              <a:rPr lang="en-US" sz="1800" dirty="0">
                <a:latin typeface="Century Gothic"/>
                <a:cs typeface="Century Gothic"/>
              </a:rPr>
              <a:t>barrier breach or unauthorized </a:t>
            </a:r>
            <a:r>
              <a:rPr lang="en-US" sz="1800" dirty="0" smtClean="0">
                <a:latin typeface="Century Gothic"/>
                <a:cs typeface="Century Gothic"/>
              </a:rPr>
              <a:t>entry</a:t>
            </a:r>
            <a:endParaRPr lang="en-US" sz="1800" dirty="0">
              <a:latin typeface="Century Gothic"/>
              <a:cs typeface="Century Gothic"/>
            </a:endParaRPr>
          </a:p>
          <a:p>
            <a:r>
              <a:rPr lang="en-US" sz="1800" dirty="0" smtClean="0">
                <a:latin typeface="Century Gothic"/>
                <a:cs typeface="Century Gothic"/>
              </a:rPr>
              <a:t>Significant property damage</a:t>
            </a:r>
          </a:p>
          <a:p>
            <a:r>
              <a:rPr lang="en-US" sz="1800" dirty="0" smtClean="0">
                <a:latin typeface="Century Gothic"/>
                <a:cs typeface="Century Gothic"/>
              </a:rPr>
              <a:t>Unexpected </a:t>
            </a:r>
            <a:r>
              <a:rPr lang="en-US" sz="1800" dirty="0">
                <a:latin typeface="Century Gothic"/>
                <a:cs typeface="Century Gothic"/>
              </a:rPr>
              <a:t>discovery of hazardous energy, including pressurized or electrical </a:t>
            </a:r>
            <a:r>
              <a:rPr lang="en-US" sz="1800" dirty="0" smtClean="0">
                <a:latin typeface="Century Gothic"/>
                <a:cs typeface="Century Gothic"/>
              </a:rPr>
              <a:t>systems</a:t>
            </a:r>
            <a:endParaRPr lang="en-US" sz="1800" dirty="0">
              <a:latin typeface="Century Gothic"/>
              <a:cs typeface="Century Gothic"/>
            </a:endParaRPr>
          </a:p>
          <a:p>
            <a:r>
              <a:rPr lang="en-US" sz="1800" dirty="0" smtClean="0">
                <a:solidFill>
                  <a:srgbClr val="000000"/>
                </a:solidFill>
                <a:latin typeface="Century Gothic"/>
                <a:cs typeface="Century Gothic"/>
              </a:rPr>
              <a:t>Discovery </a:t>
            </a:r>
            <a:r>
              <a:rPr lang="en-US" sz="1800" dirty="0">
                <a:solidFill>
                  <a:srgbClr val="000000"/>
                </a:solidFill>
                <a:latin typeface="Century Gothic"/>
                <a:cs typeface="Century Gothic"/>
              </a:rPr>
              <a:t>of </a:t>
            </a:r>
            <a:r>
              <a:rPr lang="en-US" sz="1800" dirty="0" smtClean="0">
                <a:solidFill>
                  <a:srgbClr val="000000"/>
                </a:solidFill>
                <a:latin typeface="Century Gothic"/>
                <a:cs typeface="Century Gothic"/>
              </a:rPr>
              <a:t>an Unreviewed Safety Issue (Accelerator Safety Term) </a:t>
            </a:r>
          </a:p>
          <a:p>
            <a:r>
              <a:rPr lang="en-US" sz="1800" dirty="0" smtClean="0">
                <a:latin typeface="Century Gothic"/>
                <a:cs typeface="Century Gothic"/>
              </a:rPr>
              <a:t>Discovery of reduced effectiveness in </a:t>
            </a:r>
            <a:r>
              <a:rPr lang="en-US" sz="1800" dirty="0">
                <a:latin typeface="Century Gothic"/>
                <a:cs typeface="Century Gothic"/>
              </a:rPr>
              <a:t>a </a:t>
            </a:r>
            <a:r>
              <a:rPr lang="en-US" sz="1800" dirty="0" smtClean="0">
                <a:latin typeface="Century Gothic"/>
                <a:cs typeface="Century Gothic"/>
              </a:rPr>
              <a:t>Safety System</a:t>
            </a:r>
            <a:endParaRPr lang="en-US" sz="1800" dirty="0">
              <a:latin typeface="Century Gothic"/>
              <a:cs typeface="Century Gothic"/>
            </a:endParaRPr>
          </a:p>
          <a:p>
            <a:r>
              <a:rPr lang="en-US" sz="1800" dirty="0" smtClean="0">
                <a:latin typeface="Century Gothic"/>
                <a:cs typeface="Century Gothic"/>
              </a:rPr>
              <a:t>Discovery </a:t>
            </a:r>
            <a:r>
              <a:rPr lang="en-US" sz="1800" dirty="0">
                <a:latin typeface="Century Gothic"/>
                <a:cs typeface="Century Gothic"/>
              </a:rPr>
              <a:t>of suspect or counterfeit </a:t>
            </a:r>
            <a:r>
              <a:rPr lang="en-US" sz="1800" dirty="0" smtClean="0">
                <a:latin typeface="Century Gothic"/>
                <a:cs typeface="Century Gothic"/>
              </a:rPr>
              <a:t>material</a:t>
            </a:r>
            <a:endParaRPr lang="en-US" sz="1800" dirty="0">
              <a:latin typeface="Century Gothic"/>
              <a:cs typeface="Century Gothic"/>
            </a:endParaRPr>
          </a:p>
          <a:p>
            <a:r>
              <a:rPr lang="en-US" sz="1800" dirty="0" smtClean="0">
                <a:latin typeface="Century Gothic"/>
                <a:cs typeface="Century Gothic"/>
              </a:rPr>
              <a:t>Environmental </a:t>
            </a:r>
            <a:r>
              <a:rPr lang="en-US" sz="1800" dirty="0">
                <a:latin typeface="Century Gothic"/>
                <a:cs typeface="Century Gothic"/>
              </a:rPr>
              <a:t>release of hazardous material, of any severity, including that which occurs as a result of off-site </a:t>
            </a:r>
            <a:r>
              <a:rPr lang="en-US" sz="1800" dirty="0" smtClean="0">
                <a:latin typeface="Century Gothic"/>
                <a:cs typeface="Century Gothic"/>
              </a:rPr>
              <a:t>transportation</a:t>
            </a:r>
            <a:endParaRPr lang="en-US" sz="1800" dirty="0">
              <a:latin typeface="Century Gothic"/>
              <a:cs typeface="Century Gothic"/>
            </a:endParaRPr>
          </a:p>
          <a:p>
            <a:r>
              <a:rPr lang="en-US" sz="1800" dirty="0" smtClean="0">
                <a:latin typeface="Century Gothic"/>
                <a:cs typeface="Century Gothic"/>
              </a:rPr>
              <a:t>Any </a:t>
            </a:r>
            <a:r>
              <a:rPr lang="en-US" sz="1800" dirty="0">
                <a:latin typeface="Century Gothic"/>
                <a:cs typeface="Century Gothic"/>
              </a:rPr>
              <a:t>DOE or regulatory body initiated non-compliance </a:t>
            </a:r>
            <a:r>
              <a:rPr lang="en-US" sz="1800" dirty="0" smtClean="0">
                <a:latin typeface="Century Gothic"/>
                <a:cs typeface="Century Gothic"/>
              </a:rPr>
              <a:t>notification</a:t>
            </a:r>
            <a:endParaRPr lang="en-US" sz="1800" dirty="0">
              <a:latin typeface="Century Gothic"/>
              <a:cs typeface="Century Gothic"/>
            </a:endParaRPr>
          </a:p>
          <a:p>
            <a:r>
              <a:rPr lang="en-US" sz="1800" dirty="0" smtClean="0">
                <a:latin typeface="Century Gothic"/>
                <a:cs typeface="Century Gothic"/>
              </a:rPr>
              <a:t>Any </a:t>
            </a:r>
            <a:r>
              <a:rPr lang="en-US" sz="1800" dirty="0">
                <a:latin typeface="Century Gothic"/>
                <a:cs typeface="Century Gothic"/>
              </a:rPr>
              <a:t>near miss, where only one or no barriers preventing an above listed event from </a:t>
            </a:r>
            <a:r>
              <a:rPr lang="en-US" sz="1800" dirty="0" smtClean="0">
                <a:latin typeface="Century Gothic"/>
                <a:cs typeface="Century Gothic"/>
              </a:rPr>
              <a:t>occurring</a:t>
            </a:r>
            <a:endParaRPr lang="en-US" sz="1800" dirty="0">
              <a:latin typeface="Century Gothic"/>
              <a:cs typeface="Century Gothic"/>
            </a:endParaRPr>
          </a:p>
          <a:p>
            <a:r>
              <a:rPr lang="en-US" sz="1800" dirty="0" smtClean="0">
                <a:latin typeface="Century Gothic"/>
                <a:cs typeface="Century Gothic"/>
              </a:rPr>
              <a:t>Any </a:t>
            </a:r>
            <a:r>
              <a:rPr lang="en-US" sz="1800" dirty="0">
                <a:latin typeface="Century Gothic"/>
                <a:cs typeface="Century Gothic"/>
              </a:rPr>
              <a:t>management concern item where the information is deemed valuable for others, either at Jefferson Lab or the DOE </a:t>
            </a:r>
            <a:r>
              <a:rPr lang="en-US" sz="1800" dirty="0" smtClean="0">
                <a:latin typeface="Century Gothic"/>
                <a:cs typeface="Century Gothic"/>
              </a:rPr>
              <a:t>complex</a:t>
            </a:r>
            <a:endParaRPr lang="en-US" sz="1800" dirty="0">
              <a:latin typeface="Century Gothic"/>
              <a:cs typeface="Century Gothic"/>
            </a:endParaRPr>
          </a:p>
          <a:p>
            <a:r>
              <a:rPr lang="en-US" sz="1800" dirty="0" smtClean="0">
                <a:latin typeface="Century Gothic"/>
                <a:cs typeface="Century Gothic"/>
              </a:rPr>
              <a:t>Any </a:t>
            </a:r>
            <a:r>
              <a:rPr lang="en-US" sz="1800" dirty="0">
                <a:latin typeface="Century Gothic"/>
                <a:cs typeface="Century Gothic"/>
              </a:rPr>
              <a:t>item or activity which Jefferson Lab Management directs to be </a:t>
            </a:r>
            <a:r>
              <a:rPr lang="en-US" sz="1800" dirty="0" smtClean="0">
                <a:latin typeface="Century Gothic"/>
                <a:cs typeface="Century Gothic"/>
              </a:rPr>
              <a:t>investigated</a:t>
            </a:r>
            <a:endParaRPr lang="en-US" sz="1800" dirty="0">
              <a:latin typeface="Century Gothic"/>
              <a:cs typeface="Century Gothic"/>
            </a:endParaRPr>
          </a:p>
          <a:p>
            <a:pPr marL="0" indent="0">
              <a:buNone/>
            </a:pPr>
            <a:endParaRPr lang="en-US" sz="2400" dirty="0">
              <a:latin typeface="Century Gothic"/>
            </a:endParaRPr>
          </a:p>
        </p:txBody>
      </p:sp>
      <p:sp>
        <p:nvSpPr>
          <p:cNvPr id="4" name="Rectangle 3"/>
          <p:cNvSpPr/>
          <p:nvPr/>
        </p:nvSpPr>
        <p:spPr>
          <a:xfrm>
            <a:off x="1" y="395832"/>
            <a:ext cx="1286552" cy="420572"/>
          </a:xfrm>
          <a:prstGeom prst="rect">
            <a:avLst/>
          </a:prstGeom>
          <a:solidFill>
            <a:srgbClr val="127CA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p:nvSpPr>
        <p:spPr>
          <a:xfrm>
            <a:off x="7685291" y="6439186"/>
            <a:ext cx="1399949" cy="369332"/>
          </a:xfrm>
          <a:prstGeom prst="rect">
            <a:avLst/>
          </a:prstGeom>
          <a:noFill/>
        </p:spPr>
        <p:txBody>
          <a:bodyPr wrap="square" rtlCol="0">
            <a:spAutoFit/>
          </a:bodyPr>
          <a:lstStyle/>
          <a:p>
            <a:pPr algn="ctr"/>
            <a:r>
              <a:rPr lang="en-US" dirty="0" smtClean="0">
                <a:solidFill>
                  <a:schemeClr val="bg1"/>
                </a:solidFill>
                <a:latin typeface="ChunkFive"/>
              </a:rPr>
              <a:t>1</a:t>
            </a:r>
            <a:endParaRPr lang="en-US" dirty="0">
              <a:solidFill>
                <a:schemeClr val="bg1"/>
              </a:solidFill>
              <a:latin typeface="ChunkFive"/>
            </a:endParaRPr>
          </a:p>
        </p:txBody>
      </p:sp>
    </p:spTree>
    <p:extLst>
      <p:ext uri="{BB962C8B-B14F-4D97-AF65-F5344CB8AC3E}">
        <p14:creationId xmlns:p14="http://schemas.microsoft.com/office/powerpoint/2010/main" val="2729232146"/>
      </p:ext>
    </p:extLst>
  </p:cSld>
  <p:clrMapOvr>
    <a:masterClrMapping/>
  </p:clrMapOvr>
</p:sld>
</file>

<file path=ppt/theme/theme1.xml><?xml version="1.0" encoding="utf-8"?>
<a:theme xmlns:a="http://schemas.openxmlformats.org/drawingml/2006/main" name="JLabPresentation_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JLabPresentation_5</Template>
  <TotalTime>126</TotalTime>
  <Words>564</Words>
  <Application>Microsoft Office PowerPoint</Application>
  <PresentationFormat>On-screen Show (4:3)</PresentationFormat>
  <Paragraphs>55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JLabPresentation_5</vt:lpstr>
      <vt:lpstr>What to Do When an Event Occurs at Jefferson Lab</vt:lpstr>
      <vt:lpstr>Scene Preservation</vt:lpstr>
      <vt:lpstr>What is a Notable Event?</vt:lpstr>
    </vt:vector>
  </TitlesOfParts>
  <Company>Jefferson Science Associates,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William Rainey</dc:creator>
  <cp:lastModifiedBy>Mathew Poelker</cp:lastModifiedBy>
  <cp:revision>8</cp:revision>
  <dcterms:created xsi:type="dcterms:W3CDTF">2013-11-05T20:03:05Z</dcterms:created>
  <dcterms:modified xsi:type="dcterms:W3CDTF">2013-11-11T21:05:26Z</dcterms:modified>
</cp:coreProperties>
</file>