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7" r:id="rId4"/>
    <p:sldId id="259" r:id="rId5"/>
    <p:sldId id="261" r:id="rId6"/>
    <p:sldId id="262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6588"/>
    <p:restoredTop sz="94665"/>
  </p:normalViewPr>
  <p:slideViewPr>
    <p:cSldViewPr snapToGrid="0" snapToObjects="1">
      <p:cViewPr varScale="1">
        <p:scale>
          <a:sx n="114" d="100"/>
          <a:sy n="114" d="100"/>
        </p:scale>
        <p:origin x="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4EEB4-CD03-914B-80A4-FED93884E732}" type="datetimeFigureOut">
              <a:rPr lang="en-US" smtClean="0"/>
              <a:t>11/7/17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B89CB-2D54-8D42-BDED-0C2461E00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0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4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4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1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4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9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1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97E37-0BC1-5E4C-A438-651A81C2D756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0F563-FF4E-AD49-8482-49C84ABC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9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gif"/><Relationship Id="rId3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4493" y="398225"/>
            <a:ext cx="7565292" cy="567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981200" y="914400"/>
            <a:ext cx="35814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dirty="0">
                <a:latin typeface="Century Gothic" panose="020B0502020202020204" pitchFamily="34" charset="0"/>
              </a:rPr>
              <a:t>We don’t run beam from </a:t>
            </a:r>
            <a:r>
              <a:rPr lang="en-US" altLang="en-US" dirty="0">
                <a:latin typeface="Century Gothic" panose="020B0502020202020204" pitchFamily="34" charset="0"/>
              </a:rPr>
              <a:t>the electrostatic center of the cathode/anode</a:t>
            </a:r>
            <a:endParaRPr lang="en-US" altLang="en-US" dirty="0">
              <a:latin typeface="Century Gothic" panose="020B0502020202020204" pitchFamily="34" charset="0"/>
            </a:endParaRPr>
          </a:p>
        </p:txBody>
      </p:sp>
      <p:grpSp>
        <p:nvGrpSpPr>
          <p:cNvPr id="67648" name="Group 64"/>
          <p:cNvGrpSpPr>
            <a:grpSpLocks/>
          </p:cNvGrpSpPr>
          <p:nvPr/>
        </p:nvGrpSpPr>
        <p:grpSpPr bwMode="auto">
          <a:xfrm>
            <a:off x="2209802" y="1866900"/>
            <a:ext cx="3074988" cy="4502150"/>
            <a:chOff x="3360" y="976"/>
            <a:chExt cx="1937" cy="2836"/>
          </a:xfrm>
        </p:grpSpPr>
        <p:sp>
          <p:nvSpPr>
            <p:cNvPr id="67649" name="AutoShape 65"/>
            <p:cNvSpPr>
              <a:spLocks noChangeArrowheads="1"/>
            </p:cNvSpPr>
            <p:nvPr/>
          </p:nvSpPr>
          <p:spPr bwMode="auto">
            <a:xfrm flipH="1">
              <a:off x="4224" y="1872"/>
              <a:ext cx="240" cy="1392"/>
            </a:xfrm>
            <a:prstGeom prst="rtTriangl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0" name="Rectangle 66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1" name="Line 67"/>
            <p:cNvSpPr>
              <a:spLocks noChangeShapeType="1"/>
            </p:cNvSpPr>
            <p:nvPr/>
          </p:nvSpPr>
          <p:spPr bwMode="auto">
            <a:xfrm>
              <a:off x="3888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52" name="Group 68"/>
            <p:cNvGrpSpPr>
              <a:grpSpLocks/>
            </p:cNvGrpSpPr>
            <p:nvPr/>
          </p:nvGrpSpPr>
          <p:grpSpPr bwMode="auto">
            <a:xfrm>
              <a:off x="3456" y="1872"/>
              <a:ext cx="384" cy="192"/>
              <a:chOff x="576" y="1872"/>
              <a:chExt cx="384" cy="192"/>
            </a:xfrm>
          </p:grpSpPr>
          <p:sp>
            <p:nvSpPr>
              <p:cNvPr id="67653" name="Rectangle 69"/>
              <p:cNvSpPr>
                <a:spLocks noChangeArrowheads="1"/>
              </p:cNvSpPr>
              <p:nvPr/>
            </p:nvSpPr>
            <p:spPr bwMode="auto">
              <a:xfrm>
                <a:off x="576" y="1872"/>
                <a:ext cx="240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54" name="Group 70"/>
              <p:cNvGrpSpPr>
                <a:grpSpLocks/>
              </p:cNvGrpSpPr>
              <p:nvPr/>
            </p:nvGrpSpPr>
            <p:grpSpPr bwMode="auto">
              <a:xfrm>
                <a:off x="576" y="1872"/>
                <a:ext cx="384" cy="192"/>
                <a:chOff x="576" y="1584"/>
                <a:chExt cx="384" cy="192"/>
              </a:xfrm>
            </p:grpSpPr>
            <p:sp>
              <p:nvSpPr>
                <p:cNvPr id="67655" name="Arc 71"/>
                <p:cNvSpPr>
                  <a:spLocks/>
                </p:cNvSpPr>
                <p:nvPr/>
              </p:nvSpPr>
              <p:spPr bwMode="auto">
                <a:xfrm>
                  <a:off x="816" y="1584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6" name="Arc 72"/>
                <p:cNvSpPr>
                  <a:spLocks/>
                </p:cNvSpPr>
                <p:nvPr/>
              </p:nvSpPr>
              <p:spPr bwMode="auto">
                <a:xfrm flipV="1">
                  <a:off x="816" y="1680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7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76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76" y="177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67659" name="AutoShape 75"/>
            <p:cNvSpPr>
              <a:spLocks noChangeArrowheads="1"/>
            </p:cNvSpPr>
            <p:nvPr/>
          </p:nvSpPr>
          <p:spPr bwMode="auto">
            <a:xfrm>
              <a:off x="3456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0" name="AutoShape 76"/>
            <p:cNvSpPr>
              <a:spLocks noChangeArrowheads="1"/>
            </p:cNvSpPr>
            <p:nvPr/>
          </p:nvSpPr>
          <p:spPr bwMode="auto">
            <a:xfrm flipH="1">
              <a:off x="4560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1" name="Rectangle 77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62" name="Group 78"/>
            <p:cNvGrpSpPr>
              <a:grpSpLocks/>
            </p:cNvGrpSpPr>
            <p:nvPr/>
          </p:nvGrpSpPr>
          <p:grpSpPr bwMode="auto">
            <a:xfrm>
              <a:off x="4848" y="1872"/>
              <a:ext cx="384" cy="192"/>
              <a:chOff x="576" y="1632"/>
              <a:chExt cx="384" cy="192"/>
            </a:xfrm>
          </p:grpSpPr>
          <p:sp>
            <p:nvSpPr>
              <p:cNvPr id="67663" name="Rectangle 79"/>
              <p:cNvSpPr>
                <a:spLocks noChangeArrowheads="1"/>
              </p:cNvSpPr>
              <p:nvPr/>
            </p:nvSpPr>
            <p:spPr bwMode="auto">
              <a:xfrm flipH="1">
                <a:off x="672" y="1632"/>
                <a:ext cx="288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64" name="Group 80"/>
              <p:cNvGrpSpPr>
                <a:grpSpLocks/>
              </p:cNvGrpSpPr>
              <p:nvPr/>
            </p:nvGrpSpPr>
            <p:grpSpPr bwMode="auto">
              <a:xfrm>
                <a:off x="576" y="1632"/>
                <a:ext cx="384" cy="192"/>
                <a:chOff x="576" y="1632"/>
                <a:chExt cx="384" cy="192"/>
              </a:xfrm>
            </p:grpSpPr>
            <p:sp>
              <p:nvSpPr>
                <p:cNvPr id="67665" name="Line 81"/>
                <p:cNvSpPr>
                  <a:spLocks noChangeShapeType="1"/>
                </p:cNvSpPr>
                <p:nvPr/>
              </p:nvSpPr>
              <p:spPr bwMode="auto">
                <a:xfrm>
                  <a:off x="720" y="163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66" name="Line 82"/>
                <p:cNvSpPr>
                  <a:spLocks noChangeShapeType="1"/>
                </p:cNvSpPr>
                <p:nvPr/>
              </p:nvSpPr>
              <p:spPr bwMode="auto">
                <a:xfrm>
                  <a:off x="720" y="182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67667" name="Group 83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144" cy="192"/>
                  <a:chOff x="1920" y="1872"/>
                  <a:chExt cx="144" cy="192"/>
                </a:xfrm>
              </p:grpSpPr>
              <p:sp>
                <p:nvSpPr>
                  <p:cNvPr id="67668" name="Arc 84"/>
                  <p:cNvSpPr>
                    <a:spLocks/>
                  </p:cNvSpPr>
                  <p:nvPr/>
                </p:nvSpPr>
                <p:spPr bwMode="auto">
                  <a:xfrm flipH="1">
                    <a:off x="1920" y="1872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7669" name="Arc 85"/>
                  <p:cNvSpPr>
                    <a:spLocks/>
                  </p:cNvSpPr>
                  <p:nvPr/>
                </p:nvSpPr>
                <p:spPr bwMode="auto">
                  <a:xfrm flipH="1" flipV="1">
                    <a:off x="1920" y="1968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67670" name="AutoShape 86"/>
            <p:cNvSpPr>
              <a:spLocks noChangeArrowheads="1"/>
            </p:cNvSpPr>
            <p:nvPr/>
          </p:nvSpPr>
          <p:spPr bwMode="auto">
            <a:xfrm>
              <a:off x="4416" y="1008"/>
              <a:ext cx="144" cy="28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71" name="Group 87"/>
            <p:cNvGrpSpPr>
              <a:grpSpLocks/>
            </p:cNvGrpSpPr>
            <p:nvPr/>
          </p:nvGrpSpPr>
          <p:grpSpPr bwMode="auto">
            <a:xfrm>
              <a:off x="4800" y="2256"/>
              <a:ext cx="96" cy="96"/>
              <a:chOff x="2064" y="2304"/>
              <a:chExt cx="96" cy="96"/>
            </a:xfrm>
          </p:grpSpPr>
          <p:sp>
            <p:nvSpPr>
              <p:cNvPr id="67672" name="Oval 88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3" name="Oval 89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4" name="Oval 90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>
              <a:off x="3936" y="211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>
              <a:off x="393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7" name="Oval 93"/>
            <p:cNvSpPr>
              <a:spLocks noChangeArrowheads="1"/>
            </p:cNvSpPr>
            <p:nvPr/>
          </p:nvSpPr>
          <p:spPr bwMode="auto">
            <a:xfrm>
              <a:off x="393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>
              <a:off x="4032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>
              <a:off x="4032" y="259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>
              <a:off x="4320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>
              <a:off x="5040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2" name="Oval 98"/>
            <p:cNvSpPr>
              <a:spLocks noChangeArrowheads="1"/>
            </p:cNvSpPr>
            <p:nvPr/>
          </p:nvSpPr>
          <p:spPr bwMode="auto">
            <a:xfrm>
              <a:off x="4752" y="278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>
              <a:off x="4224" y="307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>
              <a:off x="4032" y="288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85" name="Group 101"/>
            <p:cNvGrpSpPr>
              <a:grpSpLocks/>
            </p:cNvGrpSpPr>
            <p:nvPr/>
          </p:nvGrpSpPr>
          <p:grpSpPr bwMode="auto">
            <a:xfrm>
              <a:off x="4464" y="1920"/>
              <a:ext cx="96" cy="144"/>
              <a:chOff x="2208" y="2448"/>
              <a:chExt cx="96" cy="144"/>
            </a:xfrm>
          </p:grpSpPr>
          <p:sp>
            <p:nvSpPr>
              <p:cNvPr id="67686" name="Oval 102"/>
              <p:cNvSpPr>
                <a:spLocks noChangeArrowheads="1"/>
              </p:cNvSpPr>
              <p:nvPr/>
            </p:nvSpPr>
            <p:spPr bwMode="auto">
              <a:xfrm>
                <a:off x="2208" y="244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7" name="Oval 103"/>
              <p:cNvSpPr>
                <a:spLocks noChangeArrowheads="1"/>
              </p:cNvSpPr>
              <p:nvPr/>
            </p:nvSpPr>
            <p:spPr bwMode="auto">
              <a:xfrm>
                <a:off x="225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8" name="Oval 104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89" name="Oval 105"/>
            <p:cNvSpPr>
              <a:spLocks noChangeArrowheads="1"/>
            </p:cNvSpPr>
            <p:nvPr/>
          </p:nvSpPr>
          <p:spPr bwMode="auto">
            <a:xfrm>
              <a:off x="3456" y="24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0" name="Oval 106"/>
            <p:cNvSpPr>
              <a:spLocks noChangeArrowheads="1"/>
            </p:cNvSpPr>
            <p:nvPr/>
          </p:nvSpPr>
          <p:spPr bwMode="auto">
            <a:xfrm>
              <a:off x="4320" y="196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1" name="Oval 107"/>
            <p:cNvSpPr>
              <a:spLocks noChangeArrowheads="1"/>
            </p:cNvSpPr>
            <p:nvPr/>
          </p:nvSpPr>
          <p:spPr bwMode="auto">
            <a:xfrm>
              <a:off x="4368" y="19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92" name="Group 108"/>
            <p:cNvGrpSpPr>
              <a:grpSpLocks/>
            </p:cNvGrpSpPr>
            <p:nvPr/>
          </p:nvGrpSpPr>
          <p:grpSpPr bwMode="auto">
            <a:xfrm>
              <a:off x="4704" y="2688"/>
              <a:ext cx="96" cy="96"/>
              <a:chOff x="2064" y="2304"/>
              <a:chExt cx="96" cy="96"/>
            </a:xfrm>
          </p:grpSpPr>
          <p:sp>
            <p:nvSpPr>
              <p:cNvPr id="67693" name="Oval 109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4" name="Oval 110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5" name="Oval 111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96" name="Oval 112"/>
            <p:cNvSpPr>
              <a:spLocks noChangeArrowheads="1"/>
            </p:cNvSpPr>
            <p:nvPr/>
          </p:nvSpPr>
          <p:spPr bwMode="auto">
            <a:xfrm>
              <a:off x="4272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 flipH="1">
              <a:off x="4176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8" name="Arc 114"/>
            <p:cNvSpPr>
              <a:spLocks/>
            </p:cNvSpPr>
            <p:nvPr/>
          </p:nvSpPr>
          <p:spPr bwMode="auto">
            <a:xfrm flipV="1">
              <a:off x="4080" y="1008"/>
              <a:ext cx="380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64"/>
                <a:gd name="T1" fmla="*/ 0 h 21600"/>
                <a:gd name="T2" fmla="*/ 21364 w 21364"/>
                <a:gd name="T3" fmla="*/ 18419 h 21600"/>
                <a:gd name="T4" fmla="*/ 0 w 213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64" h="21600" fill="none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</a:path>
                <a:path w="21364" h="21600" stroke="0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9" name="Arc 115"/>
            <p:cNvSpPr>
              <a:spLocks/>
            </p:cNvSpPr>
            <p:nvPr/>
          </p:nvSpPr>
          <p:spPr bwMode="auto">
            <a:xfrm flipV="1">
              <a:off x="4176" y="1008"/>
              <a:ext cx="336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50"/>
                <a:gd name="T1" fmla="*/ 0 h 21600"/>
                <a:gd name="T2" fmla="*/ 21350 w 21350"/>
                <a:gd name="T3" fmla="*/ 18321 h 21600"/>
                <a:gd name="T4" fmla="*/ 0 w 213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50" h="21600" fill="none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</a:path>
                <a:path w="21350" h="21600" stroke="0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0" name="Line 116"/>
            <p:cNvSpPr>
              <a:spLocks noChangeShapeType="1"/>
            </p:cNvSpPr>
            <p:nvPr/>
          </p:nvSpPr>
          <p:spPr bwMode="auto">
            <a:xfrm>
              <a:off x="3888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1" name="Line 117"/>
            <p:cNvSpPr>
              <a:spLocks noChangeShapeType="1"/>
            </p:cNvSpPr>
            <p:nvPr/>
          </p:nvSpPr>
          <p:spPr bwMode="auto">
            <a:xfrm flipH="1">
              <a:off x="4320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2" name="Text Box 118"/>
            <p:cNvSpPr txBox="1">
              <a:spLocks noChangeArrowheads="1"/>
            </p:cNvSpPr>
            <p:nvPr/>
          </p:nvSpPr>
          <p:spPr bwMode="auto">
            <a:xfrm>
              <a:off x="3898" y="1139"/>
              <a:ext cx="47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Laser</a:t>
              </a:r>
            </a:p>
            <a:p>
              <a:pPr algn="ctr" eaLnBrk="1" hangingPunct="1"/>
              <a:r>
                <a:rPr lang="en-US" altLang="en-US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IN</a:t>
              </a:r>
              <a:endParaRPr lang="en-US" altLang="en-US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7703" name="Text Box 119"/>
            <p:cNvSpPr txBox="1">
              <a:spLocks noChangeArrowheads="1"/>
            </p:cNvSpPr>
            <p:nvPr/>
          </p:nvSpPr>
          <p:spPr bwMode="auto">
            <a:xfrm>
              <a:off x="4552" y="976"/>
              <a:ext cx="74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dirty="0">
                  <a:latin typeface="Century Gothic" panose="020B0502020202020204" pitchFamily="34" charset="0"/>
                </a:rPr>
                <a:t>E</a:t>
              </a:r>
              <a:r>
                <a:rPr lang="en-US" altLang="en-US" dirty="0">
                  <a:latin typeface="Century Gothic" panose="020B0502020202020204" pitchFamily="34" charset="0"/>
                </a:rPr>
                <a:t>lectrons</a:t>
              </a:r>
              <a:endParaRPr lang="en-US" altLang="en-US" dirty="0">
                <a:latin typeface="Century Gothic" panose="020B0502020202020204" pitchFamily="34" charset="0"/>
              </a:endParaRPr>
            </a:p>
            <a:p>
              <a:pPr algn="ctr" eaLnBrk="1" hangingPunct="1"/>
              <a:r>
                <a:rPr lang="en-US" altLang="en-US" dirty="0">
                  <a:latin typeface="Century Gothic" panose="020B0502020202020204" pitchFamily="34" charset="0"/>
                </a:rPr>
                <a:t>OUT</a:t>
              </a:r>
            </a:p>
          </p:txBody>
        </p:sp>
        <p:sp>
          <p:nvSpPr>
            <p:cNvPr id="67704" name="Line 120"/>
            <p:cNvSpPr>
              <a:spLocks noChangeShapeType="1"/>
            </p:cNvSpPr>
            <p:nvPr/>
          </p:nvSpPr>
          <p:spPr bwMode="auto">
            <a:xfrm flipH="1">
              <a:off x="4416" y="1968"/>
              <a:ext cx="48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5" name="Line 121"/>
            <p:cNvSpPr>
              <a:spLocks noChangeShapeType="1"/>
            </p:cNvSpPr>
            <p:nvPr/>
          </p:nvSpPr>
          <p:spPr bwMode="auto">
            <a:xfrm flipH="1">
              <a:off x="4320" y="2640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6" name="Line 122"/>
            <p:cNvSpPr>
              <a:spLocks noChangeShapeType="1"/>
            </p:cNvSpPr>
            <p:nvPr/>
          </p:nvSpPr>
          <p:spPr bwMode="auto">
            <a:xfrm>
              <a:off x="4272" y="31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7" name="Text Box 123"/>
            <p:cNvSpPr txBox="1">
              <a:spLocks noChangeArrowheads="1"/>
            </p:cNvSpPr>
            <p:nvPr/>
          </p:nvSpPr>
          <p:spPr bwMode="auto">
            <a:xfrm>
              <a:off x="3360" y="3408"/>
              <a:ext cx="188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>
                  <a:latin typeface="Century Gothic" panose="020B0502020202020204" pitchFamily="34" charset="0"/>
                </a:rPr>
                <a:t>Ions create QE trough to electrostatic center</a:t>
              </a:r>
            </a:p>
          </p:txBody>
        </p:sp>
      </p:grpSp>
      <p:pic>
        <p:nvPicPr>
          <p:cNvPr id="67709" name="Picture 125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13287" r="6436" b="6644"/>
          <a:stretch>
            <a:fillRect/>
          </a:stretch>
        </p:blipFill>
        <p:spPr bwMode="auto">
          <a:xfrm>
            <a:off x="6197600" y="2019797"/>
            <a:ext cx="4114800" cy="351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710" name="Text Box 126"/>
          <p:cNvSpPr txBox="1">
            <a:spLocks noChangeArrowheads="1"/>
          </p:cNvSpPr>
          <p:nvPr/>
        </p:nvSpPr>
        <p:spPr bwMode="auto">
          <a:xfrm>
            <a:off x="6553200" y="914400"/>
            <a:ext cx="37592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dirty="0">
                <a:latin typeface="Century Gothic" panose="020B0502020202020204" pitchFamily="34" charset="0"/>
              </a:rPr>
              <a:t>Laser spot diameter &lt;1 mm can </a:t>
            </a:r>
            <a:r>
              <a:rPr lang="en-US" altLang="en-US" dirty="0">
                <a:latin typeface="Century Gothic" panose="020B0502020202020204" pitchFamily="34" charset="0"/>
              </a:rPr>
              <a:t>be moved to different locations on the </a:t>
            </a:r>
            <a:r>
              <a:rPr lang="en-US" altLang="en-US" dirty="0">
                <a:latin typeface="Century Gothic" panose="020B0502020202020204" pitchFamily="34" charset="0"/>
              </a:rPr>
              <a:t>photocathode (5mm)</a:t>
            </a: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67711" name="Rectangle 127"/>
          <p:cNvSpPr>
            <a:spLocks noChangeArrowheads="1"/>
          </p:cNvSpPr>
          <p:nvPr/>
        </p:nvSpPr>
        <p:spPr bwMode="auto">
          <a:xfrm>
            <a:off x="1676400" y="84138"/>
            <a:ext cx="88392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3600" b="1">
                <a:solidFill>
                  <a:schemeClr val="tx2"/>
                </a:solidFill>
                <a:latin typeface="Times" pitchFamily="18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chemeClr val="tx1"/>
                </a:solidFill>
                <a:latin typeface="Minion Pro"/>
              </a:rPr>
              <a:t>Pragmatically Avoiding the “EC”</a:t>
            </a:r>
          </a:p>
        </p:txBody>
      </p:sp>
      <p:sp>
        <p:nvSpPr>
          <p:cNvPr id="66" name="Text Box 123"/>
          <p:cNvSpPr txBox="1">
            <a:spLocks noChangeArrowheads="1"/>
          </p:cNvSpPr>
          <p:nvPr/>
        </p:nvSpPr>
        <p:spPr bwMode="auto">
          <a:xfrm>
            <a:off x="6197600" y="5710020"/>
            <a:ext cx="411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dirty="0">
                <a:latin typeface="Century Gothic" panose="020B0502020202020204" pitchFamily="34" charset="0"/>
              </a:rPr>
              <a:t>Here, QE ion damage forms QE trough from four spots to EC.</a:t>
            </a: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69" name="AutoShape 86"/>
          <p:cNvSpPr>
            <a:spLocks noChangeArrowheads="1"/>
          </p:cNvSpPr>
          <p:nvPr/>
        </p:nvSpPr>
        <p:spPr bwMode="auto">
          <a:xfrm flipV="1">
            <a:off x="3308352" y="2685258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0" name="Text Box 119"/>
          <p:cNvSpPr txBox="1">
            <a:spLocks noChangeArrowheads="1"/>
          </p:cNvSpPr>
          <p:nvPr/>
        </p:nvSpPr>
        <p:spPr bwMode="auto">
          <a:xfrm>
            <a:off x="4395694" y="4216400"/>
            <a:ext cx="633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>
                <a:latin typeface="Century Gothic" panose="020B0502020202020204" pitchFamily="34" charset="0"/>
              </a:rPr>
              <a:t>Gas</a:t>
            </a:r>
            <a:endParaRPr lang="en-US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84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99646" y="3609759"/>
            <a:ext cx="11975123" cy="3248241"/>
            <a:chOff x="111369" y="1598029"/>
            <a:chExt cx="11975123" cy="32482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4978" y="1964835"/>
              <a:ext cx="3685793" cy="28814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9507" y="1967361"/>
              <a:ext cx="2836985" cy="27576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7090" r="10353" b="6103"/>
            <a:stretch/>
          </p:blipFill>
          <p:spPr>
            <a:xfrm>
              <a:off x="111369" y="2025133"/>
              <a:ext cx="3233453" cy="268754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58135" y="1655801"/>
              <a:ext cx="13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Laser Profile</a:t>
              </a:r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78442" y="1658648"/>
              <a:ext cx="1826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Photocathode QE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018129" y="1598029"/>
              <a:ext cx="13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Profile</a:t>
              </a:r>
              <a:endParaRPr lang="en-US" dirty="0"/>
            </a:p>
          </p:txBody>
        </p:sp>
        <p:sp>
          <p:nvSpPr>
            <p:cNvPr id="18" name="Equal 17"/>
            <p:cNvSpPr/>
            <p:nvPr/>
          </p:nvSpPr>
          <p:spPr>
            <a:xfrm>
              <a:off x="8409216" y="2965938"/>
              <a:ext cx="582384" cy="879231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Multiply 19"/>
            <p:cNvSpPr/>
            <p:nvPr/>
          </p:nvSpPr>
          <p:spPr>
            <a:xfrm>
              <a:off x="3591146" y="2784229"/>
              <a:ext cx="867508" cy="1242646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2669492" y="130618"/>
            <a:ext cx="6813970" cy="2929105"/>
          </a:xfrm>
          <a:prstGeom prst="rect">
            <a:avLst/>
          </a:prstGeom>
        </p:spPr>
      </p:pic>
      <p:sp>
        <p:nvSpPr>
          <p:cNvPr id="23" name="Right Brace 22"/>
          <p:cNvSpPr/>
          <p:nvPr/>
        </p:nvSpPr>
        <p:spPr>
          <a:xfrm rot="16200000">
            <a:off x="5859133" y="-2548106"/>
            <a:ext cx="459208" cy="11972065"/>
          </a:xfrm>
          <a:prstGeom prst="rightBrace">
            <a:avLst>
              <a:gd name="adj1" fmla="val 317233"/>
              <a:gd name="adj2" fmla="val 5009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654" y="16754"/>
            <a:ext cx="8352692" cy="673809"/>
          </a:xfrm>
        </p:spPr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Improving Lifetime with Larger Laser Size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4102101"/>
            <a:ext cx="8782050" cy="27558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13881" y="391303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600" i="1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et al., 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Phys. Rev. ST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13701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9" y="804864"/>
            <a:ext cx="6738937" cy="30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8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935939" y="1"/>
            <a:ext cx="3613271" cy="762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200" smtClean="0"/>
              <a:t>Generation of ions</a:t>
            </a:r>
            <a:endParaRPr lang="en-US" sz="3200" dirty="0"/>
          </a:p>
        </p:txBody>
      </p:sp>
      <p:pic>
        <p:nvPicPr>
          <p:cNvPr id="18437" name="Picture 58" descr="ion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50940" y="1490070"/>
            <a:ext cx="40450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70" descr="ionx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80" y="1490070"/>
            <a:ext cx="4045057" cy="2743200"/>
          </a:xfrm>
          <a:prstGeom prst="rect">
            <a:avLst/>
          </a:prstGeom>
        </p:spPr>
      </p:pic>
      <p:sp>
        <p:nvSpPr>
          <p:cNvPr id="72" name="Rounded Rectangular Callout 71"/>
          <p:cNvSpPr/>
          <p:nvPr/>
        </p:nvSpPr>
        <p:spPr bwMode="auto">
          <a:xfrm>
            <a:off x="3271778" y="762001"/>
            <a:ext cx="2546999" cy="793941"/>
          </a:xfrm>
          <a:prstGeom prst="wedgeRoundRectCallout">
            <a:avLst>
              <a:gd name="adj1" fmla="val -51033"/>
              <a:gd name="adj2" fmla="val 11987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Most ions created at low energy</a:t>
            </a:r>
            <a:endParaRPr lang="en-US" sz="2000" dirty="0"/>
          </a:p>
        </p:txBody>
      </p:sp>
      <p:sp>
        <p:nvSpPr>
          <p:cNvPr id="73" name="Rounded Rectangular Callout 72"/>
          <p:cNvSpPr/>
          <p:nvPr/>
        </p:nvSpPr>
        <p:spPr bwMode="auto">
          <a:xfrm>
            <a:off x="7427089" y="762001"/>
            <a:ext cx="3065148" cy="793941"/>
          </a:xfrm>
          <a:prstGeom prst="wedgeRoundRectCallout">
            <a:avLst>
              <a:gd name="adj1" fmla="val -30641"/>
              <a:gd name="adj2" fmla="val 12133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Most ions created close to GaAs surface</a:t>
            </a:r>
            <a:endParaRPr lang="en-US" sz="2000" dirty="0"/>
          </a:p>
        </p:txBody>
      </p:sp>
      <p:sp>
        <p:nvSpPr>
          <p:cNvPr id="74" name="Text Box 65"/>
          <p:cNvSpPr txBox="1">
            <a:spLocks noChangeArrowheads="1"/>
          </p:cNvSpPr>
          <p:nvPr/>
        </p:nvSpPr>
        <p:spPr bwMode="auto">
          <a:xfrm>
            <a:off x="2259284" y="5034062"/>
            <a:ext cx="277184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Beam Current: 2.0 mA</a:t>
            </a:r>
          </a:p>
          <a:p>
            <a:r>
              <a:rPr lang="en-US" dirty="0"/>
              <a:t>Vacuum: 8.0 × 10</a:t>
            </a:r>
            <a:r>
              <a:rPr lang="en-US" baseline="30000" dirty="0"/>
              <a:t>-12</a:t>
            </a:r>
            <a:r>
              <a:rPr lang="en-US" dirty="0"/>
              <a:t> Torr</a:t>
            </a:r>
            <a:endParaRPr lang="en-US" dirty="0"/>
          </a:p>
        </p:txBody>
      </p:sp>
      <p:pic>
        <p:nvPicPr>
          <p:cNvPr id="75" name="Picture 74" descr="ionYx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344" y="4114800"/>
            <a:ext cx="404505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nYV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424" y="152400"/>
            <a:ext cx="4045057" cy="2743200"/>
          </a:xfrm>
          <a:prstGeom prst="rect">
            <a:avLst/>
          </a:prstGeom>
        </p:spPr>
      </p:pic>
      <p:pic>
        <p:nvPicPr>
          <p:cNvPr id="5" name="Picture 4" descr="ionYV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424" y="2895600"/>
            <a:ext cx="4045057" cy="2743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73822" y="228600"/>
            <a:ext cx="3949423" cy="5060950"/>
            <a:chOff x="5029200" y="990600"/>
            <a:chExt cx="3949423" cy="5060950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5638800" y="990600"/>
              <a:ext cx="2819400" cy="3505200"/>
              <a:chOff x="576" y="1248"/>
              <a:chExt cx="1776" cy="2208"/>
            </a:xfrm>
          </p:grpSpPr>
          <p:sp>
            <p:nvSpPr>
              <p:cNvPr id="19" name="AutoShape 4"/>
              <p:cNvSpPr>
                <a:spLocks noChangeArrowheads="1"/>
              </p:cNvSpPr>
              <p:nvPr/>
            </p:nvSpPr>
            <p:spPr bwMode="auto">
              <a:xfrm flipV="1">
                <a:off x="1392" y="2064"/>
                <a:ext cx="144" cy="1344"/>
              </a:xfrm>
              <a:custGeom>
                <a:avLst/>
                <a:gdLst>
                  <a:gd name="T0" fmla="*/ 126 w 21600"/>
                  <a:gd name="T1" fmla="*/ 672 h 21600"/>
                  <a:gd name="T2" fmla="*/ 72 w 21600"/>
                  <a:gd name="T3" fmla="*/ 1344 h 21600"/>
                  <a:gd name="T4" fmla="*/ 18 w 21600"/>
                  <a:gd name="T5" fmla="*/ 672 h 21600"/>
                  <a:gd name="T6" fmla="*/ 7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Line 5"/>
              <p:cNvSpPr>
                <a:spLocks noChangeShapeType="1"/>
              </p:cNvSpPr>
              <p:nvPr/>
            </p:nvSpPr>
            <p:spPr bwMode="auto">
              <a:xfrm>
                <a:off x="1200" y="1536"/>
                <a:ext cx="192" cy="18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 flipH="1">
                <a:off x="1536" y="1536"/>
                <a:ext cx="192" cy="18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 flipH="1">
                <a:off x="1392" y="1488"/>
                <a:ext cx="48" cy="19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1488" y="1488"/>
                <a:ext cx="48" cy="19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4" name="Group 9"/>
              <p:cNvGrpSpPr>
                <a:grpSpLocks/>
              </p:cNvGrpSpPr>
              <p:nvPr/>
            </p:nvGrpSpPr>
            <p:grpSpPr bwMode="auto">
              <a:xfrm>
                <a:off x="576" y="2016"/>
                <a:ext cx="384" cy="192"/>
                <a:chOff x="576" y="1872"/>
                <a:chExt cx="384" cy="192"/>
              </a:xfrm>
            </p:grpSpPr>
            <p:sp>
              <p:nvSpPr>
                <p:cNvPr id="66" name="Rectangle 10"/>
                <p:cNvSpPr>
                  <a:spLocks noChangeArrowheads="1"/>
                </p:cNvSpPr>
                <p:nvPr/>
              </p:nvSpPr>
              <p:spPr bwMode="auto">
                <a:xfrm>
                  <a:off x="576" y="1872"/>
                  <a:ext cx="240" cy="192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grpSp>
              <p:nvGrpSpPr>
                <p:cNvPr id="67" name="Group 11"/>
                <p:cNvGrpSpPr>
                  <a:grpSpLocks/>
                </p:cNvGrpSpPr>
                <p:nvPr/>
              </p:nvGrpSpPr>
              <p:grpSpPr bwMode="auto">
                <a:xfrm>
                  <a:off x="576" y="1872"/>
                  <a:ext cx="384" cy="192"/>
                  <a:chOff x="576" y="1584"/>
                  <a:chExt cx="384" cy="192"/>
                </a:xfrm>
              </p:grpSpPr>
              <p:sp>
                <p:nvSpPr>
                  <p:cNvPr id="68" name="Arc 12"/>
                  <p:cNvSpPr>
                    <a:spLocks/>
                  </p:cNvSpPr>
                  <p:nvPr/>
                </p:nvSpPr>
                <p:spPr bwMode="auto">
                  <a:xfrm>
                    <a:off x="816" y="1584"/>
                    <a:ext cx="144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44 w 21600"/>
                      <a:gd name="T3" fmla="*/ 96 h 21600"/>
                      <a:gd name="T4" fmla="*/ 0 w 21600"/>
                      <a:gd name="T5" fmla="*/ 96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9" name="Arc 13"/>
                  <p:cNvSpPr>
                    <a:spLocks/>
                  </p:cNvSpPr>
                  <p:nvPr/>
                </p:nvSpPr>
                <p:spPr bwMode="auto">
                  <a:xfrm flipV="1">
                    <a:off x="816" y="1680"/>
                    <a:ext cx="144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44 w 21600"/>
                      <a:gd name="T3" fmla="*/ 96 h 21600"/>
                      <a:gd name="T4" fmla="*/ 0 w 21600"/>
                      <a:gd name="T5" fmla="*/ 96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" name="Line 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6" y="1584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71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6" y="1776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25" name="AutoShape 16"/>
              <p:cNvSpPr>
                <a:spLocks noChangeArrowheads="1"/>
              </p:cNvSpPr>
              <p:nvPr/>
            </p:nvSpPr>
            <p:spPr bwMode="auto">
              <a:xfrm>
                <a:off x="576" y="2976"/>
                <a:ext cx="672" cy="480"/>
              </a:xfrm>
              <a:prstGeom prst="rtTriangle">
                <a:avLst/>
              </a:prstGeom>
              <a:solidFill>
                <a:srgbClr val="B2B2B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AutoShape 17"/>
              <p:cNvSpPr>
                <a:spLocks noChangeArrowheads="1"/>
              </p:cNvSpPr>
              <p:nvPr/>
            </p:nvSpPr>
            <p:spPr bwMode="auto">
              <a:xfrm flipH="1">
                <a:off x="1680" y="2976"/>
                <a:ext cx="672" cy="480"/>
              </a:xfrm>
              <a:prstGeom prst="rtTriangle">
                <a:avLst/>
              </a:prstGeom>
              <a:solidFill>
                <a:srgbClr val="B2B2B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7" name="Rectangle 18"/>
              <p:cNvSpPr>
                <a:spLocks noChangeArrowheads="1"/>
              </p:cNvSpPr>
              <p:nvPr/>
            </p:nvSpPr>
            <p:spPr bwMode="auto">
              <a:xfrm>
                <a:off x="1152" y="3408"/>
                <a:ext cx="624" cy="48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28" name="Group 19"/>
              <p:cNvGrpSpPr>
                <a:grpSpLocks/>
              </p:cNvGrpSpPr>
              <p:nvPr/>
            </p:nvGrpSpPr>
            <p:grpSpPr bwMode="auto">
              <a:xfrm>
                <a:off x="1968" y="2016"/>
                <a:ext cx="384" cy="192"/>
                <a:chOff x="576" y="1632"/>
                <a:chExt cx="384" cy="192"/>
              </a:xfrm>
            </p:grpSpPr>
            <p:sp>
              <p:nvSpPr>
                <p:cNvPr id="59" name="Rectangle 20"/>
                <p:cNvSpPr>
                  <a:spLocks noChangeArrowheads="1"/>
                </p:cNvSpPr>
                <p:nvPr/>
              </p:nvSpPr>
              <p:spPr bwMode="auto">
                <a:xfrm flipH="1">
                  <a:off x="672" y="1632"/>
                  <a:ext cx="288" cy="192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grpSp>
              <p:nvGrpSpPr>
                <p:cNvPr id="60" name="Group 21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384" cy="192"/>
                  <a:chOff x="576" y="1632"/>
                  <a:chExt cx="384" cy="192"/>
                </a:xfrm>
              </p:grpSpPr>
              <p:sp>
                <p:nvSpPr>
                  <p:cNvPr id="61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720" y="1632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720" y="1824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grpSp>
                <p:nvGrpSpPr>
                  <p:cNvPr id="63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576" y="1632"/>
                    <a:ext cx="144" cy="192"/>
                    <a:chOff x="1920" y="1872"/>
                    <a:chExt cx="144" cy="192"/>
                  </a:xfrm>
                </p:grpSpPr>
                <p:sp>
                  <p:nvSpPr>
                    <p:cNvPr id="64" name="Arc 25"/>
                    <p:cNvSpPr>
                      <a:spLocks/>
                    </p:cNvSpPr>
                    <p:nvPr/>
                  </p:nvSpPr>
                  <p:spPr bwMode="auto">
                    <a:xfrm flipH="1">
                      <a:off x="1920" y="1872"/>
                      <a:ext cx="144" cy="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44 w 21600"/>
                        <a:gd name="T3" fmla="*/ 96 h 21600"/>
                        <a:gd name="T4" fmla="*/ 0 w 21600"/>
                        <a:gd name="T5" fmla="*/ 96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5" name="Arc 26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1920" y="1968"/>
                      <a:ext cx="144" cy="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44 w 21600"/>
                        <a:gd name="T3" fmla="*/ 96 h 21600"/>
                        <a:gd name="T4" fmla="*/ 0 w 21600"/>
                        <a:gd name="T5" fmla="*/ 96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1200" y="1584"/>
                <a:ext cx="48" cy="4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 flipH="1">
                <a:off x="1680" y="1584"/>
                <a:ext cx="48" cy="4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AutoShape 29"/>
              <p:cNvSpPr>
                <a:spLocks noChangeArrowheads="1"/>
              </p:cNvSpPr>
              <p:nvPr/>
            </p:nvSpPr>
            <p:spPr bwMode="auto">
              <a:xfrm>
                <a:off x="1392" y="1248"/>
                <a:ext cx="144" cy="192"/>
              </a:xfrm>
              <a:prstGeom prst="upArrow">
                <a:avLst>
                  <a:gd name="adj1" fmla="val 50000"/>
                  <a:gd name="adj2" fmla="val 33333"/>
                </a:avLst>
              </a:prstGeom>
              <a:solidFill>
                <a:srgbClr val="FF5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1920" y="2400"/>
                <a:ext cx="96" cy="96"/>
                <a:chOff x="2064" y="2304"/>
                <a:chExt cx="96" cy="96"/>
              </a:xfrm>
            </p:grpSpPr>
            <p:sp>
              <p:nvSpPr>
                <p:cNvPr id="56" name="Oval 31"/>
                <p:cNvSpPr>
                  <a:spLocks noChangeArrowheads="1"/>
                </p:cNvSpPr>
                <p:nvPr/>
              </p:nvSpPr>
              <p:spPr bwMode="auto">
                <a:xfrm>
                  <a:off x="2064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Oval 32"/>
                <p:cNvSpPr>
                  <a:spLocks noChangeArrowheads="1"/>
                </p:cNvSpPr>
                <p:nvPr/>
              </p:nvSpPr>
              <p:spPr bwMode="auto">
                <a:xfrm>
                  <a:off x="2064" y="2304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8" name="Oval 33"/>
                <p:cNvSpPr>
                  <a:spLocks noChangeArrowheads="1"/>
                </p:cNvSpPr>
                <p:nvPr/>
              </p:nvSpPr>
              <p:spPr bwMode="auto">
                <a:xfrm>
                  <a:off x="2112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33" name="Oval 34"/>
              <p:cNvSpPr>
                <a:spLocks noChangeArrowheads="1"/>
              </p:cNvSpPr>
              <p:nvPr/>
            </p:nvSpPr>
            <p:spPr bwMode="auto">
              <a:xfrm>
                <a:off x="1056" y="225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" name="Oval 35"/>
              <p:cNvSpPr>
                <a:spLocks noChangeArrowheads="1"/>
              </p:cNvSpPr>
              <p:nvPr/>
            </p:nvSpPr>
            <p:spPr bwMode="auto">
              <a:xfrm>
                <a:off x="1056" y="268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" name="Oval 36"/>
              <p:cNvSpPr>
                <a:spLocks noChangeArrowheads="1"/>
              </p:cNvSpPr>
              <p:nvPr/>
            </p:nvSpPr>
            <p:spPr bwMode="auto">
              <a:xfrm>
                <a:off x="1056" y="2640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Oval 37"/>
              <p:cNvSpPr>
                <a:spLocks noChangeArrowheads="1"/>
              </p:cNvSpPr>
              <p:nvPr/>
            </p:nvSpPr>
            <p:spPr bwMode="auto">
              <a:xfrm>
                <a:off x="1152" y="278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" name="Oval 38"/>
              <p:cNvSpPr>
                <a:spLocks noChangeArrowheads="1"/>
              </p:cNvSpPr>
              <p:nvPr/>
            </p:nvSpPr>
            <p:spPr bwMode="auto">
              <a:xfrm>
                <a:off x="1152" y="273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" name="Oval 39"/>
              <p:cNvSpPr>
                <a:spLocks noChangeArrowheads="1"/>
              </p:cNvSpPr>
              <p:nvPr/>
            </p:nvSpPr>
            <p:spPr bwMode="auto">
              <a:xfrm>
                <a:off x="2160" y="2640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9" name="Oval 40"/>
              <p:cNvSpPr>
                <a:spLocks noChangeArrowheads="1"/>
              </p:cNvSpPr>
              <p:nvPr/>
            </p:nvSpPr>
            <p:spPr bwMode="auto">
              <a:xfrm>
                <a:off x="2160" y="259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Oval 41"/>
              <p:cNvSpPr>
                <a:spLocks noChangeArrowheads="1"/>
              </p:cNvSpPr>
              <p:nvPr/>
            </p:nvSpPr>
            <p:spPr bwMode="auto">
              <a:xfrm>
                <a:off x="1872" y="292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" name="Oval 42"/>
              <p:cNvSpPr>
                <a:spLocks noChangeArrowheads="1"/>
              </p:cNvSpPr>
              <p:nvPr/>
            </p:nvSpPr>
            <p:spPr bwMode="auto">
              <a:xfrm>
                <a:off x="1728" y="3120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2" name="Oval 43"/>
              <p:cNvSpPr>
                <a:spLocks noChangeArrowheads="1"/>
              </p:cNvSpPr>
              <p:nvPr/>
            </p:nvSpPr>
            <p:spPr bwMode="auto">
              <a:xfrm>
                <a:off x="1152" y="302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43" name="Group 44"/>
              <p:cNvGrpSpPr>
                <a:grpSpLocks/>
              </p:cNvGrpSpPr>
              <p:nvPr/>
            </p:nvGrpSpPr>
            <p:grpSpPr bwMode="auto">
              <a:xfrm>
                <a:off x="1776" y="2016"/>
                <a:ext cx="96" cy="144"/>
                <a:chOff x="2208" y="2448"/>
                <a:chExt cx="96" cy="144"/>
              </a:xfrm>
            </p:grpSpPr>
            <p:sp>
              <p:nvSpPr>
                <p:cNvPr id="53" name="Oval 45"/>
                <p:cNvSpPr>
                  <a:spLocks noChangeArrowheads="1"/>
                </p:cNvSpPr>
                <p:nvPr/>
              </p:nvSpPr>
              <p:spPr bwMode="auto">
                <a:xfrm>
                  <a:off x="2208" y="2448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4" name="Oval 46"/>
                <p:cNvSpPr>
                  <a:spLocks noChangeArrowheads="1"/>
                </p:cNvSpPr>
                <p:nvPr/>
              </p:nvSpPr>
              <p:spPr bwMode="auto">
                <a:xfrm>
                  <a:off x="2256" y="2544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5" name="Oval 47"/>
                <p:cNvSpPr>
                  <a:spLocks noChangeArrowheads="1"/>
                </p:cNvSpPr>
                <p:nvPr/>
              </p:nvSpPr>
              <p:spPr bwMode="auto">
                <a:xfrm>
                  <a:off x="2256" y="2496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44" name="Oval 48"/>
              <p:cNvSpPr>
                <a:spLocks noChangeArrowheads="1"/>
              </p:cNvSpPr>
              <p:nvPr/>
            </p:nvSpPr>
            <p:spPr bwMode="auto">
              <a:xfrm>
                <a:off x="57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5" name="Oval 49"/>
              <p:cNvSpPr>
                <a:spLocks noChangeArrowheads="1"/>
              </p:cNvSpPr>
              <p:nvPr/>
            </p:nvSpPr>
            <p:spPr bwMode="auto">
              <a:xfrm>
                <a:off x="1440" y="292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46" name="Group 50"/>
              <p:cNvGrpSpPr>
                <a:grpSpLocks/>
              </p:cNvGrpSpPr>
              <p:nvPr/>
            </p:nvGrpSpPr>
            <p:grpSpPr bwMode="auto">
              <a:xfrm>
                <a:off x="1440" y="3168"/>
                <a:ext cx="96" cy="96"/>
                <a:chOff x="2064" y="2304"/>
                <a:chExt cx="96" cy="96"/>
              </a:xfrm>
            </p:grpSpPr>
            <p:sp>
              <p:nvSpPr>
                <p:cNvPr id="50" name="Oval 51"/>
                <p:cNvSpPr>
                  <a:spLocks noChangeArrowheads="1"/>
                </p:cNvSpPr>
                <p:nvPr/>
              </p:nvSpPr>
              <p:spPr bwMode="auto">
                <a:xfrm>
                  <a:off x="2064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1" name="Oval 52"/>
                <p:cNvSpPr>
                  <a:spLocks noChangeArrowheads="1"/>
                </p:cNvSpPr>
                <p:nvPr/>
              </p:nvSpPr>
              <p:spPr bwMode="auto">
                <a:xfrm>
                  <a:off x="2064" y="2304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2" name="Oval 53"/>
                <p:cNvSpPr>
                  <a:spLocks noChangeArrowheads="1"/>
                </p:cNvSpPr>
                <p:nvPr/>
              </p:nvSpPr>
              <p:spPr bwMode="auto">
                <a:xfrm>
                  <a:off x="2112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47" name="Oval 54"/>
              <p:cNvSpPr>
                <a:spLocks noChangeArrowheads="1"/>
              </p:cNvSpPr>
              <p:nvPr/>
            </p:nvSpPr>
            <p:spPr bwMode="auto">
              <a:xfrm>
                <a:off x="1440" y="211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Oval 55"/>
              <p:cNvSpPr>
                <a:spLocks noChangeArrowheads="1"/>
              </p:cNvSpPr>
              <p:nvPr/>
            </p:nvSpPr>
            <p:spPr bwMode="auto">
              <a:xfrm>
                <a:off x="1440" y="206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Line 56"/>
              <p:cNvSpPr>
                <a:spLocks noChangeShapeType="1"/>
              </p:cNvSpPr>
              <p:nvPr/>
            </p:nvSpPr>
            <p:spPr bwMode="auto">
              <a:xfrm>
                <a:off x="1464" y="2160"/>
                <a:ext cx="0" cy="12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Line 66"/>
            <p:cNvSpPr>
              <a:spLocks noChangeShapeType="1"/>
            </p:cNvSpPr>
            <p:nvPr/>
          </p:nvSpPr>
          <p:spPr bwMode="auto">
            <a:xfrm>
              <a:off x="5562600" y="3886200"/>
              <a:ext cx="182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67"/>
            <p:cNvSpPr>
              <a:spLocks noChangeShapeType="1"/>
            </p:cNvSpPr>
            <p:nvPr/>
          </p:nvSpPr>
          <p:spPr bwMode="auto">
            <a:xfrm>
              <a:off x="6781800" y="4191000"/>
              <a:ext cx="152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68"/>
            <p:cNvSpPr>
              <a:spLocks noChangeShapeType="1"/>
            </p:cNvSpPr>
            <p:nvPr/>
          </p:nvSpPr>
          <p:spPr bwMode="auto">
            <a:xfrm>
              <a:off x="5791200" y="38862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69"/>
            <p:cNvSpPr>
              <a:spLocks noChangeShapeType="1"/>
            </p:cNvSpPr>
            <p:nvPr/>
          </p:nvSpPr>
          <p:spPr bwMode="auto">
            <a:xfrm>
              <a:off x="7848600" y="4191000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 Box 70"/>
            <p:cNvSpPr txBox="1">
              <a:spLocks noChangeArrowheads="1"/>
            </p:cNvSpPr>
            <p:nvPr/>
          </p:nvSpPr>
          <p:spPr bwMode="auto">
            <a:xfrm>
              <a:off x="5029200" y="4648200"/>
              <a:ext cx="25304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/>
                <a:t>Low energy ion column for </a:t>
              </a:r>
              <a:r>
                <a:rPr lang="en-US" dirty="0"/>
                <a:t>100 kV </a:t>
              </a:r>
              <a:r>
                <a:rPr lang="en-US" dirty="0"/>
                <a:t>gun</a:t>
              </a:r>
            </a:p>
          </p:txBody>
        </p:sp>
        <p:sp>
          <p:nvSpPr>
            <p:cNvPr id="15" name="Text Box 71"/>
            <p:cNvSpPr txBox="1">
              <a:spLocks noChangeArrowheads="1"/>
            </p:cNvSpPr>
            <p:nvPr/>
          </p:nvSpPr>
          <p:spPr bwMode="auto">
            <a:xfrm>
              <a:off x="6400800" y="5410200"/>
              <a:ext cx="25304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/>
                <a:t>Low energy ion column for </a:t>
              </a:r>
              <a:r>
                <a:rPr lang="en-US" dirty="0"/>
                <a:t>200 kV </a:t>
              </a:r>
              <a:r>
                <a:rPr lang="en-US" dirty="0"/>
                <a:t>gun</a:t>
              </a:r>
            </a:p>
          </p:txBody>
        </p:sp>
        <p:sp>
          <p:nvSpPr>
            <p:cNvPr id="16" name="Line 72"/>
            <p:cNvSpPr>
              <a:spLocks noChangeShapeType="1"/>
            </p:cNvSpPr>
            <p:nvPr/>
          </p:nvSpPr>
          <p:spPr bwMode="auto">
            <a:xfrm flipV="1">
              <a:off x="8610600" y="2514600"/>
              <a:ext cx="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Line 73"/>
            <p:cNvSpPr>
              <a:spLocks noChangeShapeType="1"/>
            </p:cNvSpPr>
            <p:nvPr/>
          </p:nvSpPr>
          <p:spPr bwMode="auto">
            <a:xfrm>
              <a:off x="8229600" y="4495800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 Box 75"/>
            <p:cNvSpPr txBox="1">
              <a:spLocks noChangeArrowheads="1"/>
            </p:cNvSpPr>
            <p:nvPr/>
          </p:nvSpPr>
          <p:spPr bwMode="auto">
            <a:xfrm rot="16200000">
              <a:off x="8202993" y="3342759"/>
              <a:ext cx="11819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Ion energy</a:t>
              </a:r>
            </a:p>
          </p:txBody>
        </p:sp>
      </p:grpSp>
      <p:sp>
        <p:nvSpPr>
          <p:cNvPr id="72" name="Text Box 57"/>
          <p:cNvSpPr txBox="1">
            <a:spLocks noChangeArrowheads="1"/>
          </p:cNvSpPr>
          <p:nvPr/>
        </p:nvSpPr>
        <p:spPr bwMode="auto">
          <a:xfrm>
            <a:off x="4797421" y="5638801"/>
            <a:ext cx="44958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At 200 kV, only 60% of ions are created compared to 100 kV, longer lifetime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80"/>
          <a:stretch/>
        </p:blipFill>
        <p:spPr bwMode="auto">
          <a:xfrm>
            <a:off x="433754" y="2402852"/>
            <a:ext cx="11351925" cy="388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Brace 2"/>
          <p:cNvSpPr/>
          <p:nvPr/>
        </p:nvSpPr>
        <p:spPr>
          <a:xfrm rot="16200000">
            <a:off x="2467899" y="1295204"/>
            <a:ext cx="468546" cy="2004649"/>
          </a:xfrm>
          <a:prstGeom prst="rightBrace">
            <a:avLst>
              <a:gd name="adj1" fmla="val 10340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/>
          <p:cNvSpPr/>
          <p:nvPr/>
        </p:nvSpPr>
        <p:spPr>
          <a:xfrm rot="16200000">
            <a:off x="7535200" y="-1503678"/>
            <a:ext cx="468546" cy="7602413"/>
          </a:xfrm>
          <a:prstGeom prst="rightBrace">
            <a:avLst>
              <a:gd name="adj1" fmla="val 10340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9562" y="442120"/>
            <a:ext cx="22052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Varying beam voltage</a:t>
            </a:r>
          </a:p>
          <a:p>
            <a:pPr algn="ctr"/>
            <a:r>
              <a:rPr lang="en-US" dirty="0" smtClean="0"/>
              <a:t>Best vacuum</a:t>
            </a:r>
          </a:p>
          <a:p>
            <a:pPr algn="ctr"/>
            <a:r>
              <a:rPr lang="en-US" dirty="0" smtClean="0"/>
              <a:t>Electric Fields</a:t>
            </a:r>
          </a:p>
          <a:p>
            <a:pPr algn="ctr"/>
            <a:r>
              <a:rPr lang="en-US" dirty="0" smtClean="0"/>
              <a:t>Laser Profile</a:t>
            </a:r>
          </a:p>
          <a:p>
            <a:pPr algn="ctr"/>
            <a:r>
              <a:rPr lang="en-US" dirty="0" smtClean="0"/>
              <a:t>QE Surface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66648" y="442120"/>
            <a:ext cx="26056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Fixed beam voltage</a:t>
            </a:r>
          </a:p>
          <a:p>
            <a:pPr algn="ctr"/>
            <a:r>
              <a:rPr lang="en-US" dirty="0" smtClean="0"/>
              <a:t>Good vacuum</a:t>
            </a:r>
          </a:p>
          <a:p>
            <a:pPr algn="ctr"/>
            <a:r>
              <a:rPr lang="en-US" dirty="0" smtClean="0"/>
              <a:t>Electric &amp; Magnetic Fields</a:t>
            </a:r>
          </a:p>
          <a:p>
            <a:pPr algn="ctr"/>
            <a:r>
              <a:rPr lang="en-US" dirty="0" smtClean="0"/>
              <a:t>Ion collectors or filters</a:t>
            </a:r>
          </a:p>
          <a:p>
            <a:pPr algn="ctr"/>
            <a:r>
              <a:rPr lang="en-US" dirty="0" smtClean="0"/>
              <a:t>Beam loss and radiation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2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718228" y="70337"/>
            <a:ext cx="1852246" cy="17819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QE x Laser Profiles</a:t>
            </a:r>
          </a:p>
          <a:p>
            <a:pPr algn="ctr"/>
            <a:r>
              <a:rPr lang="en-US" dirty="0" smtClean="0"/>
              <a:t> =&gt;</a:t>
            </a:r>
          </a:p>
          <a:p>
            <a:pPr algn="ctr"/>
            <a:r>
              <a:rPr lang="en-US" dirty="0" smtClean="0"/>
              <a:t>Initial</a:t>
            </a:r>
          </a:p>
          <a:p>
            <a:pPr algn="ctr"/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744308" y="140677"/>
            <a:ext cx="3176954" cy="2239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Distribution</a:t>
            </a:r>
          </a:p>
          <a:p>
            <a:pPr algn="ctr"/>
            <a:r>
              <a:rPr lang="en-US" dirty="0" smtClean="0"/>
              <a:t>x Gun + Beamline</a:t>
            </a:r>
          </a:p>
          <a:p>
            <a:pPr algn="ctr"/>
            <a:r>
              <a:rPr lang="en-US" dirty="0" smtClean="0"/>
              <a:t>=&gt;</a:t>
            </a:r>
          </a:p>
          <a:p>
            <a:pPr algn="ctr"/>
            <a:r>
              <a:rPr lang="en-US" dirty="0" smtClean="0"/>
              <a:t>Beam Tracking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646986" y="4489941"/>
            <a:ext cx="2860430" cy="2239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Ions x Beam x Beamline</a:t>
            </a:r>
          </a:p>
          <a:p>
            <a:pPr algn="ctr"/>
            <a:r>
              <a:rPr lang="en-US" dirty="0" smtClean="0"/>
              <a:t>=&gt;</a:t>
            </a:r>
          </a:p>
          <a:p>
            <a:pPr algn="ctr"/>
            <a:r>
              <a:rPr lang="en-US" dirty="0" smtClean="0"/>
              <a:t> Ion Motion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696308" y="4290647"/>
            <a:ext cx="2860430" cy="2239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Ion Motion </a:t>
            </a:r>
            <a:r>
              <a:rPr lang="en-US" smtClean="0"/>
              <a:t>x Gun</a:t>
            </a:r>
            <a:endParaRPr lang="en-US" dirty="0" smtClean="0"/>
          </a:p>
          <a:p>
            <a:pPr algn="ctr"/>
            <a:r>
              <a:rPr lang="en-US" dirty="0" smtClean="0"/>
              <a:t>=&gt;</a:t>
            </a:r>
          </a:p>
          <a:p>
            <a:pPr algn="ctr"/>
            <a:r>
              <a:rPr lang="en-US" dirty="0" smtClean="0"/>
              <a:t> Ion Impact Photocathode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546123" y="2051539"/>
            <a:ext cx="3176954" cy="2239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Beam Tracking</a:t>
            </a:r>
          </a:p>
          <a:p>
            <a:pPr algn="ctr"/>
            <a:r>
              <a:rPr lang="en-US" dirty="0" smtClean="0"/>
              <a:t>x Electron Impact Ionization</a:t>
            </a:r>
          </a:p>
          <a:p>
            <a:pPr algn="ctr"/>
            <a:r>
              <a:rPr lang="en-US" dirty="0" smtClean="0"/>
              <a:t>=&gt;</a:t>
            </a:r>
          </a:p>
          <a:p>
            <a:pPr algn="ctr"/>
            <a:r>
              <a:rPr lang="en-US" dirty="0" smtClean="0"/>
              <a:t> Ion Generation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862" y="1992923"/>
            <a:ext cx="3188675" cy="2239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Ion Impact x Sputter/Implant</a:t>
            </a:r>
          </a:p>
          <a:p>
            <a:pPr algn="ctr"/>
            <a:r>
              <a:rPr lang="en-US" dirty="0" smtClean="0"/>
              <a:t>=&gt;</a:t>
            </a:r>
          </a:p>
          <a:p>
            <a:pPr algn="ctr"/>
            <a:r>
              <a:rPr lang="en-US" dirty="0" smtClean="0"/>
              <a:t> QE modification</a:t>
            </a:r>
            <a:endParaRPr lang="en-US" dirty="0"/>
          </a:p>
        </p:txBody>
      </p:sp>
      <p:sp>
        <p:nvSpPr>
          <p:cNvPr id="8" name="Bent Arrow 7"/>
          <p:cNvSpPr/>
          <p:nvPr/>
        </p:nvSpPr>
        <p:spPr>
          <a:xfrm rot="5400000">
            <a:off x="9185031" y="902676"/>
            <a:ext cx="949569" cy="9495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84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16753831">
            <a:off x="1471869" y="4437809"/>
            <a:ext cx="949569" cy="9495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84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21349224">
            <a:off x="1459822" y="785447"/>
            <a:ext cx="949569" cy="9495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84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10222508">
            <a:off x="9580115" y="4587226"/>
            <a:ext cx="949569" cy="9495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84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 rot="356143">
            <a:off x="5703275" y="5450070"/>
            <a:ext cx="797171" cy="5040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1094197">
            <a:off x="4866053" y="500058"/>
            <a:ext cx="797171" cy="5040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3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240</Words>
  <Application>Microsoft Macintosh PowerPoint</Application>
  <PresentationFormat>Widescreen</PresentationFormat>
  <Paragraphs>56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Calibri Light</vt:lpstr>
      <vt:lpstr>Century Gothic</vt:lpstr>
      <vt:lpstr>Minion Pro</vt:lpstr>
      <vt:lpstr>Arial</vt:lpstr>
      <vt:lpstr>Office Theme</vt:lpstr>
      <vt:lpstr>PowerPoint Presentation</vt:lpstr>
      <vt:lpstr>PowerPoint Presentation</vt:lpstr>
      <vt:lpstr>PowerPoint Presentation</vt:lpstr>
      <vt:lpstr>Improving Lifetime with Larger Laser Size</vt:lpstr>
      <vt:lpstr>Generation of 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2017-11-08T00:57:01Z</dcterms:created>
  <dcterms:modified xsi:type="dcterms:W3CDTF">2017-11-08T01:44:11Z</dcterms:modified>
</cp:coreProperties>
</file>