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426" r:id="rId2"/>
    <p:sldId id="483" r:id="rId3"/>
    <p:sldId id="429" r:id="rId4"/>
    <p:sldId id="492" r:id="rId5"/>
    <p:sldId id="424" r:id="rId6"/>
    <p:sldId id="495" r:id="rId7"/>
    <p:sldId id="436" r:id="rId8"/>
    <p:sldId id="496" r:id="rId9"/>
    <p:sldId id="494" r:id="rId10"/>
    <p:sldId id="493" r:id="rId11"/>
    <p:sldId id="443" r:id="rId12"/>
    <p:sldId id="427" r:id="rId13"/>
    <p:sldId id="433" r:id="rId14"/>
    <p:sldId id="447" r:id="rId15"/>
    <p:sldId id="439" r:id="rId16"/>
    <p:sldId id="411" r:id="rId17"/>
    <p:sldId id="487" r:id="rId18"/>
    <p:sldId id="442" r:id="rId19"/>
    <p:sldId id="498" r:id="rId20"/>
    <p:sldId id="499" r:id="rId21"/>
    <p:sldId id="500" r:id="rId22"/>
    <p:sldId id="501" r:id="rId23"/>
    <p:sldId id="502" r:id="rId24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99"/>
    <a:srgbClr val="FF66CC"/>
    <a:srgbClr val="FF7C80"/>
    <a:srgbClr val="40911F"/>
    <a:srgbClr val="CCFF66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multi-</a:t>
            </a:r>
            <a:r>
              <a:rPr lang="en-US" baseline="0" dirty="0" smtClean="0"/>
              <a:t>alkali (bulk material,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= 1.5 eV) photocathodes are not sensitive to ion bombardment?</a:t>
            </a:r>
          </a:p>
          <a:p>
            <a:r>
              <a:rPr lang="en-US" baseline="0" dirty="0" smtClean="0"/>
              <a:t>No NEA activation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eRHIC: electron Relativistic Heavy Ion Collider</a:t>
            </a:r>
          </a:p>
          <a:p>
            <a:r>
              <a:rPr lang="en-US" baseline="0" dirty="0" smtClean="0"/>
              <a:t>LHeC: Large Hadron electron Collider</a:t>
            </a:r>
          </a:p>
          <a:p>
            <a:r>
              <a:rPr lang="en-US" dirty="0" smtClean="0"/>
              <a:t>CLIC: Compact Linear Collider</a:t>
            </a:r>
          </a:p>
          <a:p>
            <a:r>
              <a:rPr lang="en-US" dirty="0" smtClean="0"/>
              <a:t>ILC: International Linear Collider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Why Laser Spot Size? to reduce space-charge emittance growth and suppress surface charge limit.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eRHIC: 20 photocathodes, 2.5 mA from each</a:t>
            </a:r>
          </a:p>
          <a:p>
            <a:pPr defTabSz="905073"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How to fill</a:t>
            </a:r>
            <a:r>
              <a:rPr lang="en-US" baseline="0" dirty="0" smtClean="0"/>
              <a:t> the numbers: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Microbunch rep rate</a:t>
            </a:r>
            <a:r>
              <a:rPr lang="en-US" dirty="0" smtClean="0">
                <a:latin typeface="Times" pitchFamily="18" charset="0"/>
              </a:rPr>
              <a:t> = 1.0/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microbunches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Width of macropulse</a:t>
            </a:r>
            <a:r>
              <a:rPr lang="en-US" dirty="0" smtClean="0">
                <a:latin typeface="Times" pitchFamily="18" charset="0"/>
              </a:rPr>
              <a:t> 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For CW machines: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100% (for CW machines)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r>
              <a:rPr lang="en-US" dirty="0" smtClean="0"/>
              <a:t>For pulsed</a:t>
            </a:r>
            <a:r>
              <a:rPr lang="en-US" baseline="0" dirty="0" smtClean="0"/>
              <a:t> machines</a:t>
            </a:r>
            <a:r>
              <a:rPr lang="en-US" dirty="0" smtClean="0"/>
              <a:t>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" pitchFamily="18" charset="0"/>
              </a:rPr>
              <a:t> </a:t>
            </a:r>
            <a:r>
              <a:rPr lang="en-US" dirty="0" smtClean="0"/>
              <a:t>Width of macropulse</a:t>
            </a:r>
            <a:r>
              <a:rPr lang="en-US" dirty="0" smtClean="0">
                <a:latin typeface="Times" pitchFamily="18" charset="0"/>
              </a:rPr>
              <a:t> 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Macropulse repetition rate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electrons/microbunch</a:t>
            </a:r>
            <a:r>
              <a:rPr lang="en-US" dirty="0" smtClean="0">
                <a:latin typeface="Times" pitchFamily="18" charset="0"/>
              </a:rPr>
              <a:t> * Electron Charge(1.6e-19 C) 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of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 / Width of microbunch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density = Peak current of microbunch / ( (</a:t>
            </a:r>
            <a:r>
              <a:rPr lang="en-US" dirty="0" smtClean="0">
                <a:latin typeface="Times New Roman" pitchFamily="18" charset="0"/>
              </a:rPr>
              <a:t>Laser Spot Size/2)**2 * Pi) 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r>
              <a:rPr lang="en-US" dirty="0" smtClean="0"/>
              <a:t>Average Current =  Charge per microbunch * Microbunch rep rate * Duty Factor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0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200 mA</a:t>
            </a:r>
            <a:r>
              <a:rPr lang="en-US" dirty="0"/>
              <a:t> </a:t>
            </a:r>
            <a:r>
              <a:rPr lang="en-US" dirty="0" smtClean="0"/>
              <a:t>Magnetized Beam for MEIC Electron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Collaboration Meeting</a:t>
            </a:r>
          </a:p>
          <a:p>
            <a:r>
              <a:rPr lang="en-US" sz="3200" dirty="0" smtClean="0">
                <a:latin typeface="+mj-lt"/>
              </a:rPr>
              <a:t>Spring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30,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TRIUMF </a:t>
            </a:r>
            <a:r>
              <a:rPr lang="en-US" altLang="ja-JP" dirty="0"/>
              <a:t>e-Linac </a:t>
            </a:r>
            <a:r>
              <a:rPr lang="en-US" altLang="ja-JP" dirty="0" smtClean="0"/>
              <a:t>for photo-fission </a:t>
            </a:r>
            <a:r>
              <a:rPr lang="en-US" altLang="ja-JP" dirty="0"/>
              <a:t>of actinide target materials to produce exotic </a:t>
            </a:r>
            <a:r>
              <a:rPr lang="en-US" altLang="ja-JP" dirty="0" smtClean="0"/>
              <a:t>isotopes: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342900" lvl="3" indent="-342900">
              <a:buClrTx/>
              <a:buFont typeface="Wingdings" pitchFamily="2" charset="2"/>
              <a:buChar char="§"/>
            </a:pPr>
            <a:r>
              <a:rPr lang="en-US" altLang="ja-JP" sz="2000" dirty="0">
                <a:sym typeface="Wingdings" pitchFamily="2" charset="2"/>
              </a:rPr>
              <a:t>BaO: 6 mm </a:t>
            </a:r>
            <a:r>
              <a:rPr lang="en-US" altLang="ja-JP" sz="2000" dirty="0" smtClean="0">
                <a:sym typeface="Wingdings" pitchFamily="2" charset="2"/>
              </a:rPr>
              <a:t>diameter, 775</a:t>
            </a:r>
            <a:r>
              <a:rPr lang="en-US" altLang="ja-JP" sz="2000" dirty="0" smtClean="0"/>
              <a:t>˚</a:t>
            </a:r>
            <a:r>
              <a:rPr lang="en-US" altLang="ja-JP" sz="2000" dirty="0"/>
              <a:t>C</a:t>
            </a:r>
            <a:endParaRPr lang="en-US" altLang="ja-JP" sz="20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Grid at 650 MHz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Gun HV: 300 kV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Average current: 25 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B</a:t>
            </a:r>
            <a:r>
              <a:rPr lang="en-US" altLang="ja-JP" sz="2000" dirty="0" smtClean="0"/>
              <a:t>unch charge: 38 pC</a:t>
            </a:r>
          </a:p>
          <a:p>
            <a:pPr>
              <a:buClrTx/>
              <a:buFont typeface="Wingdings" pitchFamily="2" charset="2"/>
              <a:buChar char="§"/>
            </a:pPr>
            <a:endParaRPr lang="en-US" altLang="ja-JP" sz="2000" dirty="0"/>
          </a:p>
          <a:p>
            <a:pPr marL="0" indent="0">
              <a:buClrTx/>
              <a:buNone/>
            </a:pPr>
            <a:endParaRPr lang="en-US" altLang="ja-JP" sz="2000" dirty="0"/>
          </a:p>
          <a:p>
            <a:pPr>
              <a:buClrTx/>
              <a:buFont typeface="Wingdings" pitchFamily="2" charset="2"/>
              <a:buChar char="§"/>
            </a:pPr>
            <a:endParaRPr lang="en-US" altLang="ja-JP" sz="2000" dirty="0" smtClean="0"/>
          </a:p>
          <a:p>
            <a:pPr>
              <a:buClrTx/>
              <a:buFont typeface="Wingdings" pitchFamily="2" charset="2"/>
              <a:buChar char="§"/>
            </a:pPr>
            <a:endParaRPr lang="en-US" altLang="ja-JP" sz="20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Normalized emittance: </a:t>
            </a:r>
            <a:r>
              <a:rPr lang="en-US" altLang="ja-JP" sz="2000" dirty="0"/>
              <a:t>30 microns. Emittance </a:t>
            </a:r>
            <a:r>
              <a:rPr lang="en-US" altLang="ja-JP" sz="2000" dirty="0" smtClean="0"/>
              <a:t>is dominated </a:t>
            </a:r>
            <a:r>
              <a:rPr lang="en-US" altLang="ja-JP" sz="2000" dirty="0"/>
              <a:t>by </a:t>
            </a:r>
            <a:r>
              <a:rPr lang="en-US" altLang="ja-JP" sz="2000" dirty="0" smtClean="0"/>
              <a:t>electric </a:t>
            </a:r>
            <a:r>
              <a:rPr lang="en-US" altLang="ja-JP" sz="2000" dirty="0"/>
              <a:t>field distortion caused by </a:t>
            </a:r>
            <a:r>
              <a:rPr lang="en-US" altLang="ja-JP" sz="2000" dirty="0" smtClean="0"/>
              <a:t>grid.</a:t>
            </a:r>
            <a:endParaRPr lang="en-US" altLang="ja-JP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73215" y="1833000"/>
            <a:ext cx="5943600" cy="4022857"/>
            <a:chOff x="-429370" y="2269635"/>
            <a:chExt cx="5943600" cy="4022857"/>
          </a:xfrm>
        </p:grpSpPr>
        <p:pic>
          <p:nvPicPr>
            <p:cNvPr id="18" name="Picture 17" descr="TEL2341.png"/>
            <p:cNvPicPr>
              <a:picLocks noChangeAspect="1"/>
            </p:cNvPicPr>
            <p:nvPr/>
          </p:nvPicPr>
          <p:blipFill rotWithShape="1">
            <a:blip r:embed="rId2"/>
            <a:srcRect l="-10208" r="14608"/>
            <a:stretch/>
          </p:blipFill>
          <p:spPr>
            <a:xfrm>
              <a:off x="-429370" y="2269635"/>
              <a:ext cx="5943600" cy="402285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14991" y="4800232"/>
              <a:ext cx="750526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rf</a:t>
              </a:r>
              <a:r>
                <a:rPr lang="en-US" sz="1400" dirty="0" smtClean="0"/>
                <a:t> tuner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9688" y="2605811"/>
              <a:ext cx="1717137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ceramic waveguide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52088" y="3690541"/>
              <a:ext cx="1745991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high voltage shroud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56693" y="2605811"/>
              <a:ext cx="780983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support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>
              <a:off x="2347185" y="2913588"/>
              <a:ext cx="390491" cy="2301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262708" y="2913588"/>
              <a:ext cx="842683" cy="2301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0"/>
            </p:cNvCxnSpPr>
            <p:nvPr/>
          </p:nvCxnSpPr>
          <p:spPr>
            <a:xfrm flipH="1" flipV="1">
              <a:off x="4914356" y="4524815"/>
              <a:ext cx="175898" cy="2754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3684051" y="3998318"/>
              <a:ext cx="421340" cy="2659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7255400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Thermionic </a:t>
            </a:r>
            <a:r>
              <a:rPr lang="en-US" sz="4000" dirty="0">
                <a:solidFill>
                  <a:srgbClr val="000000"/>
                </a:solidFill>
              </a:rPr>
              <a:t>Gun </a:t>
            </a:r>
            <a:r>
              <a:rPr lang="en-US" sz="4000" dirty="0" smtClean="0">
                <a:solidFill>
                  <a:srgbClr val="000000"/>
                </a:solidFill>
              </a:rPr>
              <a:t>Options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73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106" y="332398"/>
            <a:ext cx="8901082" cy="636563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2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Thermionic </a:t>
            </a:r>
            <a:r>
              <a:rPr lang="en-US" altLang="en-US" dirty="0">
                <a:cs typeface="Times New Roman" pitchFamily="18" charset="0"/>
              </a:rPr>
              <a:t>Gun and </a:t>
            </a:r>
            <a:r>
              <a:rPr lang="en-US" altLang="en-US" dirty="0" smtClean="0">
                <a:cs typeface="Times New Roman" pitchFamily="18" charset="0"/>
              </a:rPr>
              <a:t>1.5 </a:t>
            </a:r>
            <a:r>
              <a:rPr lang="en-US" altLang="en-US" dirty="0">
                <a:cs typeface="Times New Roman" pitchFamily="18" charset="0"/>
              </a:rPr>
              <a:t>MeV Injector of BINP’s </a:t>
            </a:r>
            <a:r>
              <a:rPr lang="en-US" altLang="en-US" dirty="0" err="1" smtClean="0">
                <a:cs typeface="Times New Roman" pitchFamily="18" charset="0"/>
              </a:rPr>
              <a:t>NovoFEL</a:t>
            </a:r>
            <a:r>
              <a:rPr lang="en-US" altLang="ja-JP" dirty="0" smtClean="0"/>
              <a:t>. </a:t>
            </a:r>
            <a:r>
              <a:rPr lang="en-US" altLang="en-US" dirty="0" smtClean="0"/>
              <a:t>B.A</a:t>
            </a:r>
            <a:r>
              <a:rPr lang="en-US" altLang="en-US" dirty="0"/>
              <a:t>. </a:t>
            </a:r>
            <a:r>
              <a:rPr lang="en-US" altLang="en-US" dirty="0" err="1"/>
              <a:t>Knyazev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Meas. Sci. </a:t>
            </a:r>
            <a:r>
              <a:rPr lang="en-US" altLang="en-US" dirty="0" smtClean="0"/>
              <a:t>Tech. </a:t>
            </a:r>
            <a:r>
              <a:rPr lang="en-US" altLang="en-US" b="1" dirty="0"/>
              <a:t>21</a:t>
            </a:r>
            <a:r>
              <a:rPr lang="en-US" altLang="en-US" dirty="0"/>
              <a:t>, </a:t>
            </a:r>
            <a:r>
              <a:rPr lang="en-US" altLang="en-US" dirty="0" smtClean="0"/>
              <a:t>054017 </a:t>
            </a:r>
            <a:r>
              <a:rPr lang="en-US" altLang="en-US" dirty="0"/>
              <a:t>(2010</a:t>
            </a:r>
            <a:r>
              <a:rPr lang="en-US" altLang="en-US" dirty="0" smtClean="0"/>
              <a:t>):</a:t>
            </a: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1" y="1271362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4" y="1271362"/>
            <a:ext cx="2897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37933"/>
              </p:ext>
            </p:extLst>
          </p:nvPr>
        </p:nvGraphicFramePr>
        <p:xfrm>
          <a:off x="769772" y="4210887"/>
          <a:ext cx="4398958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9430"/>
                <a:gridCol w="1389528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Gun HV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300 kV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peak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1.8 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 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bunch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22.5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1.3 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1.5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lang="en-US" altLang="en-US" sz="1600" dirty="0" smtClean="0">
                          <a:latin typeface="+mn-lt"/>
                        </a:rPr>
                        <a:t>2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920716"/>
            <a:ext cx="89916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1:</a:t>
            </a:r>
            <a:r>
              <a:rPr lang="en-US" altLang="ja-JP" dirty="0" smtClean="0"/>
              <a:t> </a:t>
            </a:r>
            <a:r>
              <a:rPr lang="en-US" altLang="ja-JP" dirty="0"/>
              <a:t>JLab </a:t>
            </a:r>
            <a:r>
              <a:rPr lang="en-US" altLang="ja-JP" dirty="0" smtClean="0"/>
              <a:t>200 kV Inverted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</a:t>
            </a:r>
            <a:r>
              <a:rPr lang="en-US" altLang="ja-JP" dirty="0"/>
              <a:t>beam current: </a:t>
            </a:r>
            <a:r>
              <a:rPr lang="en-US" altLang="ja-JP" dirty="0" smtClean="0"/>
              <a:t>10 mA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Laser: 532 nm, dc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Lifetime: very long (weeks)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/>
              <a:t>Thermal </a:t>
            </a:r>
            <a:r>
              <a:rPr lang="en-US" altLang="ja-JP" dirty="0" smtClean="0"/>
              <a:t>emittance: 0.7 microns</a:t>
            </a:r>
            <a:r>
              <a:rPr lang="en-US" altLang="ja-JP" dirty="0" smtClean="0">
                <a:sym typeface="Wingdings" pitchFamily="2" charset="2"/>
              </a:rPr>
              <a:t>/mm(rms)</a:t>
            </a:r>
            <a:endParaRPr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41300" y="6397294"/>
            <a:ext cx="6205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Mammei </a:t>
            </a:r>
            <a:r>
              <a:rPr lang="en-US" altLang="ja-JP" sz="2000" i="1" dirty="0" smtClean="0"/>
              <a:t>et </a:t>
            </a:r>
            <a:r>
              <a:rPr lang="en-US" altLang="ja-JP" sz="2000" i="1" dirty="0"/>
              <a:t>al</a:t>
            </a:r>
            <a:r>
              <a:rPr lang="en-US" altLang="ja-JP" sz="2000" dirty="0"/>
              <a:t>., Phys. Rev. ST </a:t>
            </a:r>
            <a:r>
              <a:rPr lang="en-US" altLang="ja-JP" sz="2000" dirty="0" smtClean="0"/>
              <a:t>AB </a:t>
            </a:r>
            <a:r>
              <a:rPr lang="en-US" altLang="ja-JP" sz="2000" b="1" dirty="0" smtClean="0"/>
              <a:t>16</a:t>
            </a:r>
            <a:r>
              <a:rPr lang="en-US" altLang="ja-JP" sz="2000" dirty="0" smtClean="0"/>
              <a:t>, 033401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2013)</a:t>
            </a:r>
            <a:endParaRPr lang="en-US" altLang="ja-JP" sz="2000" dirty="0"/>
          </a:p>
        </p:txBody>
      </p:sp>
      <p:pic>
        <p:nvPicPr>
          <p:cNvPr id="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22" y="3338830"/>
            <a:ext cx="4025022" cy="3017520"/>
          </a:xfrm>
          <a:prstGeom prst="rect">
            <a:avLst/>
          </a:prstGeom>
          <a:noFill/>
        </p:spPr>
      </p:pic>
      <p:pic>
        <p:nvPicPr>
          <p:cNvPr id="9" name="Picture 8" descr="electrode_composit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8" y="3622266"/>
            <a:ext cx="3587809" cy="1616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7255400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Photogun Options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4262755"/>
            <a:ext cx="3291840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1202397"/>
            <a:ext cx="2468880" cy="32918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280"/>
              </p:ext>
            </p:extLst>
          </p:nvPr>
        </p:nvGraphicFramePr>
        <p:xfrm>
          <a:off x="196026" y="704249"/>
          <a:ext cx="56772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2"/>
                <a:gridCol w="1892412"/>
                <a:gridCol w="18924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kV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350/500 kV 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Chamber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14”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18’’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2.5” T-shaped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6” </a:t>
                      </a:r>
                      <a:r>
                        <a:rPr lang="en-US" sz="1600" baseline="0" dirty="0" smtClean="0"/>
                        <a:t>ɸ</a:t>
                      </a:r>
                      <a:r>
                        <a:rPr lang="en-US" sz="1600" dirty="0" smtClean="0"/>
                        <a:t> Ball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Inverted Ceramic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4” 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7” long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Cable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Supply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Spellman 225 kV, 30 mA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Glassman 600 kV, 5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Maximum Gradient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(10) MV/m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6025" y="179907"/>
            <a:ext cx="6720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Example </a:t>
            </a:r>
            <a:r>
              <a:rPr lang="en-US" altLang="ja-JP" sz="2400" b="1" u="sng" dirty="0" smtClean="0"/>
              <a:t>2: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JLab </a:t>
            </a:r>
            <a:r>
              <a:rPr lang="en-US" altLang="ja-JP" sz="2400" dirty="0" smtClean="0"/>
              <a:t>350/500 </a:t>
            </a:r>
            <a:r>
              <a:rPr lang="en-US" altLang="ja-JP" sz="2400" dirty="0"/>
              <a:t>kV Inverted </a:t>
            </a:r>
            <a:r>
              <a:rPr lang="en-US" altLang="ja-JP" sz="2400" dirty="0" smtClean="0"/>
              <a:t>dc Gun: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42752" y="4787940"/>
            <a:ext cx="5501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Achieved 350 kV with no </a:t>
            </a:r>
            <a:r>
              <a:rPr lang="en-US" sz="2400" dirty="0" smtClean="0"/>
              <a:t>FE, next</a:t>
            </a:r>
            <a:r>
              <a:rPr lang="en-US" sz="2400" dirty="0"/>
              <a:t>: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Keep pushing to reach 500 kV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Run beam with</a:t>
            </a:r>
            <a:r>
              <a:rPr lang="en-US" altLang="ja-JP" sz="2400" dirty="0">
                <a:sym typeface="Wingdings" pitchFamily="2" charset="2"/>
              </a:rPr>
              <a:t> K</a:t>
            </a:r>
            <a:r>
              <a:rPr lang="en-US" altLang="ja-JP" sz="2400" baseline="-25000" dirty="0">
                <a:sym typeface="Wingdings" pitchFamily="2" charset="2"/>
              </a:rPr>
              <a:t>2</a:t>
            </a:r>
            <a:r>
              <a:rPr lang="en-US" altLang="ja-JP" sz="2400" dirty="0">
                <a:sym typeface="Wingdings" pitchFamily="2" charset="2"/>
              </a:rPr>
              <a:t>CsSb photocathode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897" y="410027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Cornell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marL="0" lvl="3" indent="0">
              <a:buClrTx/>
              <a:buNone/>
            </a:pPr>
            <a:r>
              <a:rPr lang="fr-FR" altLang="ja-JP" sz="2000" dirty="0" err="1" smtClean="0"/>
              <a:t>Dunham</a:t>
            </a:r>
            <a:r>
              <a:rPr lang="fr-FR" altLang="ja-JP" sz="2000" dirty="0" smtClean="0"/>
              <a:t> et al., </a:t>
            </a:r>
            <a:r>
              <a:rPr lang="fr-FR" altLang="ja-JP" sz="2000" dirty="0" err="1" smtClean="0"/>
              <a:t>Appl</a:t>
            </a:r>
            <a:r>
              <a:rPr lang="fr-FR" altLang="ja-JP" sz="2000" dirty="0"/>
              <a:t>. Phys. Lett. 102, 034105 (2013</a:t>
            </a:r>
            <a:r>
              <a:rPr lang="fr-FR" altLang="ja-JP" sz="2000" dirty="0" smtClean="0"/>
              <a:t>)</a:t>
            </a:r>
          </a:p>
          <a:p>
            <a:pPr marL="0" lvl="3" indent="0">
              <a:buClrTx/>
              <a:buNone/>
            </a:pP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Gun HV: </a:t>
            </a:r>
            <a:r>
              <a:rPr lang="en-US" altLang="ja-JP" sz="2000" dirty="0" smtClean="0"/>
              <a:t>currently operating at 350 kV (designed 500-600 kV) </a:t>
            </a:r>
            <a:endParaRPr lang="en-US" altLang="ja-JP" sz="20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Average beam current: </a:t>
            </a:r>
            <a:r>
              <a:rPr lang="en-US" altLang="ja-JP" sz="2000" dirty="0" smtClean="0"/>
              <a:t>65 mA for 9 hours (lifetime 2.6 days)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Bunch c</a:t>
            </a:r>
            <a:r>
              <a:rPr lang="en-US" altLang="ja-JP" sz="2000" dirty="0" smtClean="0"/>
              <a:t>harge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50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Bunch length: 10 ps, 1.3 </a:t>
            </a:r>
            <a:r>
              <a:rPr lang="en-US" altLang="ja-JP" sz="2000" dirty="0"/>
              <a:t>G</a:t>
            </a:r>
            <a:r>
              <a:rPr lang="en-US" altLang="ja-JP" sz="2000" dirty="0" smtClean="0"/>
              <a:t>Hz</a:t>
            </a:r>
            <a:endParaRPr lang="en-US" altLang="ja-JP" sz="20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Normalized emittance: </a:t>
            </a:r>
            <a:r>
              <a:rPr lang="en-US" altLang="ja-JP" sz="2000" dirty="0" smtClean="0"/>
              <a:t>&lt;0.5 microns</a:t>
            </a:r>
            <a:endParaRPr lang="en-US" altLang="ja-JP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5873643" y="2436269"/>
            <a:ext cx="3047619" cy="37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PC652\Gun Images\poster-section-view.jpg"/>
          <p:cNvPicPr>
            <a:picLocks noChangeAspect="1" noChangeArrowheads="1"/>
          </p:cNvPicPr>
          <p:nvPr/>
        </p:nvPicPr>
        <p:blipFill>
          <a:blip r:embed="rId3"/>
          <a:srcRect l="18771" t="4381" r="20137" b="4636"/>
          <a:stretch>
            <a:fillRect/>
          </a:stretch>
        </p:blipFill>
        <p:spPr bwMode="auto">
          <a:xfrm rot="10800000" flipV="1">
            <a:off x="1779062" y="3378945"/>
            <a:ext cx="3873135" cy="3397123"/>
          </a:xfrm>
          <a:prstGeom prst="roundRect">
            <a:avLst>
              <a:gd name="adj" fmla="val 487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-1"/>
            <a:ext cx="8316295" cy="1191779"/>
          </a:xfrm>
        </p:spPr>
        <p:txBody>
          <a:bodyPr/>
          <a:lstStyle/>
          <a:p>
            <a:r>
              <a:rPr lang="en-US" sz="4000" dirty="0" smtClean="0"/>
              <a:t>Magnetized </a:t>
            </a:r>
            <a:r>
              <a:rPr lang="en-US" sz="4000" dirty="0"/>
              <a:t>Beam </a:t>
            </a:r>
            <a:r>
              <a:rPr lang="en-US" sz="4000" dirty="0" smtClean="0"/>
              <a:t>and Emittance Compensation 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6670431" y="4513298"/>
            <a:ext cx="2368061" cy="1684301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Solenoids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(space-charge emittance growth compensation)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243014" y="1068872"/>
            <a:ext cx="2232965" cy="775884"/>
          </a:xfrm>
          <a:prstGeom prst="wedgeRoundRectCallout">
            <a:avLst>
              <a:gd name="adj1" fmla="val -37054"/>
              <a:gd name="adj2" fmla="val 74667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(magnetized beam)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87007"/>
            <a:ext cx="4653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solidFill>
                  <a:srgbClr val="000000"/>
                </a:solidFill>
              </a:rPr>
              <a:t>Magnetized </a:t>
            </a:r>
            <a:r>
              <a:rPr lang="en-US" sz="2000" dirty="0" smtClean="0">
                <a:solidFill>
                  <a:srgbClr val="000000"/>
                </a:solidFill>
              </a:rPr>
              <a:t>Cathode: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 smtClean="0"/>
              <a:t>(angular-momentum-dominated</a:t>
            </a:r>
            <a:r>
              <a:rPr lang="en-US" sz="2000" dirty="0"/>
              <a:t>) </a:t>
            </a:r>
            <a:r>
              <a:rPr lang="en-US" sz="2000" dirty="0" smtClean="0">
                <a:solidFill>
                  <a:srgbClr val="000000"/>
                </a:solidFill>
              </a:rPr>
              <a:t>electron </a:t>
            </a:r>
            <a:r>
              <a:rPr lang="en-US" sz="2000" dirty="0">
                <a:solidFill>
                  <a:srgbClr val="000000"/>
                </a:solidFill>
              </a:rPr>
              <a:t>beam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ensure zero </a:t>
            </a:r>
            <a:r>
              <a:rPr lang="en-US" sz="2000" dirty="0" smtClean="0">
                <a:solidFill>
                  <a:srgbClr val="000000"/>
                </a:solidFill>
              </a:rPr>
              <a:t>angular </a:t>
            </a:r>
            <a:r>
              <a:rPr lang="en-US" sz="2000" dirty="0">
                <a:solidFill>
                  <a:srgbClr val="000000"/>
                </a:solidFill>
              </a:rPr>
              <a:t>momentum </a:t>
            </a:r>
            <a:r>
              <a:rPr lang="en-US" sz="2000" dirty="0" smtClean="0">
                <a:solidFill>
                  <a:srgbClr val="000000"/>
                </a:solidFill>
              </a:rPr>
              <a:t>inside cooling-solenoid section)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Injector Solenoids: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</a:t>
            </a:r>
            <a:r>
              <a:rPr lang="en-US" sz="2000" dirty="0" smtClean="0">
                <a:solidFill>
                  <a:srgbClr val="000000"/>
                </a:solidFill>
              </a:rPr>
              <a:t>growth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Will be easier to implement with compact gun (inverted photogun or thermionic gun)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T</a:t>
            </a:r>
            <a:r>
              <a:rPr lang="en-US" dirty="0" smtClean="0"/>
              <a:t>hermionic </a:t>
            </a:r>
            <a:r>
              <a:rPr lang="en-US" dirty="0"/>
              <a:t>gun </a:t>
            </a:r>
            <a:r>
              <a:rPr lang="en-US" dirty="0" smtClean="0"/>
              <a:t>would be our first choice (less maintenance but may need complicated injector): </a:t>
            </a:r>
            <a:endParaRPr lang="en-US" dirty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TRIUMF/BINP </a:t>
            </a:r>
            <a:r>
              <a:rPr lang="en-US" sz="2400" b="1" dirty="0"/>
              <a:t>Gun with </a:t>
            </a:r>
            <a:r>
              <a:rPr lang="en-US" sz="2400" b="1" u="sng" dirty="0"/>
              <a:t>Inverted </a:t>
            </a:r>
            <a:r>
              <a:rPr lang="en-US" sz="2400" b="1" u="sng" dirty="0" smtClean="0"/>
              <a:t>Ceramic</a:t>
            </a:r>
            <a:endParaRPr lang="en-US" dirty="0"/>
          </a:p>
          <a:p>
            <a:pPr marL="514350" indent="-514350">
              <a:buClrTx/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For better emittance, a dc HV photogun is good option:</a:t>
            </a:r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JLab 350/500 kV Inverted Gun and JLab multi-</a:t>
            </a:r>
            <a:r>
              <a:rPr lang="en-US" sz="2400" b="1" dirty="0" err="1" smtClean="0"/>
              <a:t>alkai</a:t>
            </a:r>
            <a:r>
              <a:rPr lang="en-US" sz="2400" b="1" dirty="0" smtClean="0"/>
              <a:t> photocathode (</a:t>
            </a:r>
            <a:r>
              <a:rPr lang="en-US" sz="2400" b="1" dirty="0" smtClean="0">
                <a:sym typeface="Wingdings" pitchFamily="2" charset="2"/>
              </a:rPr>
              <a:t>Na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KSb or K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CsSb)</a:t>
            </a:r>
            <a:endParaRPr lang="en-US" altLang="ja-JP" sz="2400" b="1" dirty="0">
              <a:sym typeface="Wingdings" pitchFamily="2" charset="2"/>
            </a:endParaRPr>
          </a:p>
          <a:p>
            <a:pPr marL="800100" lvl="2" indent="0">
              <a:buClrTx/>
              <a:buNone/>
            </a:pPr>
            <a:endParaRPr lang="en-US" altLang="ja-JP" sz="2800" b="1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 startAt="3"/>
            </a:pPr>
            <a:r>
              <a:rPr lang="en-US" altLang="ja-JP" dirty="0" smtClean="0">
                <a:sym typeface="Wingdings" pitchFamily="2" charset="2"/>
              </a:rPr>
              <a:t>If one gun cannot provide 200 mA, then use two or three guns and combine beams using RF combiner or dipole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05" y="0"/>
            <a:ext cx="8316295" cy="812800"/>
          </a:xfrm>
        </p:spPr>
        <p:txBody>
          <a:bodyPr/>
          <a:lstStyle/>
          <a:p>
            <a:r>
              <a:rPr lang="en-US" sz="4000" dirty="0" smtClean="0"/>
              <a:t>LDRD: 200 mA Magnetized Beam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000" dirty="0" smtClean="0"/>
              <a:t>Use JLab 350/500 kV Inverted Gun and </a:t>
            </a:r>
            <a:r>
              <a:rPr lang="en-US" altLang="ja-JP" sz="2000" dirty="0" smtClean="0">
                <a:sym typeface="Wingdings" pitchFamily="2" charset="2"/>
              </a:rPr>
              <a:t>K</a:t>
            </a:r>
            <a:r>
              <a:rPr lang="en-US" altLang="ja-JP" sz="2000" baseline="-25000" dirty="0" smtClean="0">
                <a:sym typeface="Wingdings" pitchFamily="2" charset="2"/>
              </a:rPr>
              <a:t>2</a:t>
            </a:r>
            <a:r>
              <a:rPr lang="en-US" altLang="ja-JP" sz="2000" dirty="0" smtClean="0">
                <a:sym typeface="Wingdings" pitchFamily="2" charset="2"/>
              </a:rPr>
              <a:t>CsSb photocathode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Design and build Cathode Solenoid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Generate magnetized beam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beam magnetization: 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>
                <a:sym typeface="Wingdings" pitchFamily="2" charset="2"/>
              </a:rPr>
              <a:t>M</a:t>
            </a:r>
            <a:r>
              <a:rPr lang="en-US" altLang="ja-JP" sz="2000" dirty="0" smtClean="0">
                <a:sym typeface="Wingdings" pitchFamily="2" charset="2"/>
              </a:rPr>
              <a:t>easure beam emittance vs. beam size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directly using slit and screen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after round to flat transformation</a:t>
            </a:r>
          </a:p>
          <a:p>
            <a:pPr marL="914400" lvl="1" indent="-514350">
              <a:buClrTx/>
              <a:buFont typeface="+mj-lt"/>
              <a:buAutoNum type="romanL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smtClean="0">
                <a:sym typeface="Wingdings" pitchFamily="2" charset="2"/>
              </a:rPr>
              <a:t>Study transportation </a:t>
            </a:r>
            <a:r>
              <a:rPr lang="en-US" altLang="ja-JP" sz="2000" dirty="0" smtClean="0">
                <a:sym typeface="Wingdings" pitchFamily="2" charset="2"/>
              </a:rPr>
              <a:t>of magnetized beam and round to flat beam transformation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magnetized photocathode lifetime at high currents 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Repeat with 100 kV thermionic gun loaned to TRIUMF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43" y="2511189"/>
            <a:ext cx="7572492" cy="2129050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452805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MEIC Polarized Electron Source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06" y="1007315"/>
            <a:ext cx="8787114" cy="5349036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MEIC Magnetized Electron </a:t>
            </a:r>
            <a:r>
              <a:rPr lang="en-US" sz="3200" dirty="0"/>
              <a:t>B</a:t>
            </a:r>
            <a:r>
              <a:rPr lang="en-US" sz="3200" dirty="0" smtClean="0"/>
              <a:t>eam </a:t>
            </a:r>
            <a:r>
              <a:rPr lang="en-US" sz="3200" dirty="0"/>
              <a:t>C</a:t>
            </a:r>
            <a:r>
              <a:rPr lang="en-US" sz="3200" dirty="0" smtClean="0"/>
              <a:t>ooling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Source Pros and Cons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Gun Options: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CW RF guns, warm and cold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Thermionic gun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Photogun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Beam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MEIC Polarized Source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60" y="945908"/>
            <a:ext cx="8966793" cy="3359350"/>
            <a:chOff x="238158" y="1162734"/>
            <a:chExt cx="8966793" cy="335935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38158" y="3429000"/>
              <a:ext cx="877884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82786" y="2501900"/>
              <a:ext cx="736600" cy="927100"/>
              <a:chOff x="533400" y="2501900"/>
              <a:chExt cx="736600" cy="92710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09288" y="2501900"/>
              <a:ext cx="736600" cy="927100"/>
              <a:chOff x="533400" y="2501900"/>
              <a:chExt cx="736600" cy="9271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01900" y="2501900"/>
              <a:ext cx="736600" cy="927100"/>
              <a:chOff x="2730500" y="2501900"/>
              <a:chExt cx="736600" cy="9271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07550" y="2502934"/>
              <a:ext cx="736600" cy="927100"/>
              <a:chOff x="2730500" y="2501900"/>
              <a:chExt cx="736600" cy="9271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371600" y="2965450"/>
              <a:ext cx="1028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27400" y="2940050"/>
              <a:ext cx="248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Left Brace 41"/>
            <p:cNvSpPr/>
            <p:nvPr/>
          </p:nvSpPr>
          <p:spPr bwMode="auto">
            <a:xfrm rot="16200000">
              <a:off x="4435936" y="2347605"/>
              <a:ext cx="275923" cy="267078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16200000" flipH="1">
              <a:off x="1600294" y="1498694"/>
              <a:ext cx="520700" cy="128251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101" y="1485900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Helicity Reversal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6" y="2501552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72.07 µs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35178" y="3814198"/>
              <a:ext cx="2063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Damping Time</a:t>
              </a:r>
            </a:p>
            <a:p>
              <a:r>
                <a:rPr lang="en-US" sz="2000" dirty="0" smtClean="0"/>
                <a:t>3 GeV – 12 GeV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20455" y="2501552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ms</a:t>
              </a:r>
              <a:r>
                <a:rPr lang="en-US" sz="2000" dirty="0" smtClean="0"/>
                <a:t> – 12 </a:t>
              </a:r>
              <a:r>
                <a:rPr lang="en-US" sz="2000" dirty="0" err="1" smtClean="0"/>
                <a:t>ms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36535" y="3587750"/>
              <a:ext cx="782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90794" y="3682998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3.233 µs</a:t>
              </a: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 flipH="1">
              <a:off x="5996387" y="1661699"/>
              <a:ext cx="520700" cy="907769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6596" y="116273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Bunch Charge</a:t>
              </a:r>
            </a:p>
            <a:p>
              <a:r>
                <a:rPr lang="en-US" sz="2000" dirty="0" smtClean="0"/>
                <a:t>26 pC </a:t>
              </a:r>
              <a:r>
                <a:rPr lang="en-US" sz="2000" dirty="0"/>
                <a:t>– </a:t>
              </a:r>
              <a:r>
                <a:rPr lang="en-US" sz="2000" dirty="0" smtClean="0"/>
                <a:t>6.6 pC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97432" y="1393568"/>
              <a:ext cx="17075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220 bunches</a:t>
              </a:r>
              <a:endParaRPr lang="en-US" sz="2000" dirty="0"/>
            </a:p>
            <a:p>
              <a:r>
                <a:rPr lang="en-US" sz="2000" dirty="0" smtClean="0"/>
                <a:t>at 68.05 MHz</a:t>
              </a:r>
            </a:p>
            <a:p>
              <a:r>
                <a:rPr lang="en-US" sz="2000" dirty="0" smtClean="0"/>
                <a:t>(14.69 ns)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39" y="4354295"/>
            <a:ext cx="910916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Pockels cell switching time at CEBAF today ~70 us. Planned for Moller Exp. ~10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Bunch charge 72 x larger than typical CEBAF, 20 x greater than G0 – Expect to use a gun operating at higher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68.05 MHz pulse repetition rate not be a problem for gun, maybe for LINACs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not considering simultaneous beam delivery to fixed target halls, using typical CEBAF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Message: MEIC polarized source requirements do not pose significant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r>
              <a:rPr lang="en-US" sz="4000" dirty="0" smtClean="0"/>
              <a:t>Source </a:t>
            </a:r>
            <a:r>
              <a:rPr lang="en-US" sz="4000" dirty="0"/>
              <a:t>Parameter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21</a:t>
            </a:fld>
            <a:endParaRPr lang="en-US" dirty="0"/>
          </a:p>
        </p:txBody>
      </p:sp>
      <p:graphicFrame>
        <p:nvGraphicFramePr>
          <p:cNvPr id="5" name="Group 9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2922"/>
              </p:ext>
            </p:extLst>
          </p:nvPr>
        </p:nvGraphicFramePr>
        <p:xfrm>
          <a:off x="157265" y="1175630"/>
          <a:ext cx="8915398" cy="4158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21731"/>
                <a:gridCol w="884475"/>
                <a:gridCol w="749388"/>
                <a:gridCol w="783576"/>
                <a:gridCol w="726141"/>
                <a:gridCol w="717844"/>
                <a:gridCol w="768541"/>
                <a:gridCol w="896631"/>
                <a:gridCol w="867071"/>
              </a:tblGrid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JLab/FEL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CEBAF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eRHIC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Cornell ERL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LHeC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Polarization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Photocathode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Bulk GaAs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GaAs / GaAsP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CsSb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microbunch (ps)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between microbunches (ns)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Microbunch rep rate (MHz)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macropulse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3.233 µs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 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Macropulse repetition rate (Hz)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2x83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Charge per microbunch (pC)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of microbunch (A)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Laser spot size (cm, diameter)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density (A/cm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current from gun (mA)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6483597" y="3180746"/>
            <a:ext cx="368188" cy="480994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1633" y="569015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Proposed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67" y="5894201"/>
            <a:ext cx="5786051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Unpolarized</a:t>
            </a:r>
            <a:r>
              <a:rPr lang="en-US" dirty="0">
                <a:solidFill>
                  <a:srgbClr val="000000"/>
                </a:solidFill>
              </a:rPr>
              <a:t>: Bulk </a:t>
            </a:r>
            <a:r>
              <a:rPr lang="en-US" dirty="0" smtClean="0">
                <a:solidFill>
                  <a:srgbClr val="000000"/>
                </a:solidFill>
              </a:rPr>
              <a:t>GaAs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CsSb, </a:t>
            </a:r>
            <a:r>
              <a:rPr lang="en-US" dirty="0" smtClean="0">
                <a:solidFill>
                  <a:srgbClr val="000000"/>
                </a:solidFill>
              </a:rPr>
              <a:t>Na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KSb</a:t>
            </a:r>
            <a:r>
              <a:rPr lang="en-US" dirty="0">
                <a:solidFill>
                  <a:srgbClr val="000000"/>
                </a:solidFill>
              </a:rPr>
              <a:t>, …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Polarized: GaAs/GaAsP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375212" y="3657600"/>
            <a:ext cx="2595000" cy="18743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pPr algn="l"/>
            <a:r>
              <a:rPr lang="en-US" sz="4000" dirty="0" smtClean="0"/>
              <a:t>Addressing MEIC Bunch Charge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82811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  <a:endParaRPr lang="en-US" sz="24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Compact, less-complicated injector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To accelerate large bunch charge in CEBAF: use RF feedforward system for C100 cryomodules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914400" y="838201"/>
            <a:ext cx="6400800" cy="612648"/>
          </a:xfrm>
          <a:prstGeom prst="wedgeRoundRectCallout">
            <a:avLst>
              <a:gd name="adj1" fmla="val -19489"/>
              <a:gd name="adj2" fmla="val 84131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20 to 72 times larger than </a:t>
            </a:r>
            <a:r>
              <a:rPr lang="en-US" sz="3200" dirty="0" smtClean="0"/>
              <a:t>CEBAF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47" y="-12700"/>
            <a:ext cx="7129005" cy="812800"/>
          </a:xfrm>
        </p:spPr>
        <p:txBody>
          <a:bodyPr/>
          <a:lstStyle/>
          <a:p>
            <a:pPr algn="l"/>
            <a:r>
              <a:rPr lang="en-US" sz="4000" dirty="0" smtClean="0"/>
              <a:t>JLab 500 kV Inverted Gun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97" y="5096741"/>
            <a:ext cx="39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Longer insulator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Spherical electrode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83976" y="1451201"/>
            <a:ext cx="3992774" cy="3531096"/>
            <a:chOff x="4694026" y="3174504"/>
            <a:chExt cx="3992774" cy="35310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57256" y="924676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562350" y="4305300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6300" y="4224698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6300" y="4617302"/>
            <a:ext cx="3305666" cy="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200 kV Inverted Gun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2685770" y="2068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5”</a:t>
            </a:r>
            <a:endParaRPr lang="en-US" sz="1200" baseline="-250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759578" y="1791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7”</a:t>
            </a:r>
            <a:endParaRPr lang="en-US" sz="12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sz="4000" dirty="0" smtClean="0"/>
              <a:t>Bunched Magnetized Electron Gun Requirements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808754"/>
              </p:ext>
            </p:extLst>
          </p:nvPr>
        </p:nvGraphicFramePr>
        <p:xfrm>
          <a:off x="268905" y="1318526"/>
          <a:ext cx="8109437" cy="50378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22978"/>
                <a:gridCol w="2386459"/>
              </a:tblGrid>
              <a:tr h="62972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Bunch length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100 ps (3 cm)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Repetition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476 MHz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</a:t>
                      </a:r>
                      <a:r>
                        <a:rPr lang="en-US" sz="2800" baseline="0" dirty="0" smtClean="0"/>
                        <a:t> charge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420 pC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Peak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4.2 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 mA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Emitting</a:t>
                      </a:r>
                      <a:r>
                        <a:rPr lang="en-US" sz="2800" baseline="0" dirty="0" smtClean="0"/>
                        <a:t> area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mm</a:t>
                      </a:r>
                      <a:r>
                        <a:rPr lang="en-US" sz="2800" baseline="0" dirty="0" smtClean="0"/>
                        <a:t> ɸ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Transverse normalized emittance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10s</a:t>
                      </a:r>
                      <a:r>
                        <a:rPr lang="en-US" sz="2800" dirty="0" smtClean="0"/>
                        <a:t> microns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field at cathode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226628" y="2576944"/>
            <a:ext cx="2871160" cy="18703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sz="4000" dirty="0" smtClean="0"/>
              <a:t>Source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116"/>
            <a:ext cx="9144000" cy="5800884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Warm CW RF gun:  thermionic emitter or photocathode, the promise of high bunch charge, but long low-energy tail, managing heat load for CW operation  (AES and LANL examples)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CW SRF gun:  huge potential, but also huge technical challenges including applied mag field (</a:t>
            </a:r>
            <a:r>
              <a:rPr lang="en-US" dirty="0" err="1" smtClean="0"/>
              <a:t>Rossendorf</a:t>
            </a:r>
            <a:r>
              <a:rPr lang="en-US" dirty="0" smtClean="0"/>
              <a:t> and BNL)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RF-pulsed </a:t>
            </a:r>
            <a:r>
              <a:rPr lang="en-US" dirty="0"/>
              <a:t>g</a:t>
            </a:r>
            <a:r>
              <a:rPr lang="en-US" dirty="0" smtClean="0"/>
              <a:t>rid thermionic gun: simple, long lifetime, but also long pulse and worst emittance (TRIUMF and </a:t>
            </a:r>
            <a:r>
              <a:rPr lang="en-US" altLang="en-US" dirty="0" smtClean="0">
                <a:cs typeface="Times New Roman" pitchFamily="18" charset="0"/>
              </a:rPr>
              <a:t>BINP’s </a:t>
            </a:r>
            <a:r>
              <a:rPr lang="en-US" altLang="en-US" dirty="0" err="1">
                <a:cs typeface="Times New Roman" pitchFamily="18" charset="0"/>
              </a:rPr>
              <a:t>NovoFEL</a:t>
            </a:r>
            <a:r>
              <a:rPr lang="en-US" dirty="0" smtClean="0"/>
              <a:t>)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DC high voltage photogun: good emittance, delicate photocathodes, high bunch charge demands high bias voltage (JLab and Cornell)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6245642" cy="755374"/>
          </a:xfrm>
        </p:spPr>
        <p:txBody>
          <a:bodyPr/>
          <a:lstStyle/>
          <a:p>
            <a:r>
              <a:rPr lang="en-US" sz="4000" dirty="0" smtClean="0"/>
              <a:t>Source Dependencies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1584"/>
            <a:ext cx="9144000" cy="552927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Thermal Emittance: Intrinsic property of a cathode. Depends on work function, surface roughness, </a:t>
            </a:r>
            <a:r>
              <a:rPr lang="en-US" dirty="0"/>
              <a:t>laser </a:t>
            </a:r>
            <a:r>
              <a:rPr lang="en-US" dirty="0" smtClean="0"/>
              <a:t>wavelength, </a:t>
            </a:r>
            <a:r>
              <a:rPr lang="en-US" dirty="0"/>
              <a:t>t</a:t>
            </a:r>
            <a:r>
              <a:rPr lang="en-US" dirty="0" smtClean="0"/>
              <a:t>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Achievable Current: QE, laser wavelength, laser power, laser damage, heating, emitter size, temperature.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Bunch Charge: laser peak power, </a:t>
            </a:r>
            <a:r>
              <a:rPr lang="en-US" dirty="0" smtClean="0"/>
              <a:t>repetition </a:t>
            </a:r>
            <a:r>
              <a:rPr lang="en-US" dirty="0"/>
              <a:t>rate, </a:t>
            </a:r>
            <a:r>
              <a:rPr lang="en-US" dirty="0" smtClean="0"/>
              <a:t>active </a:t>
            </a:r>
            <a:r>
              <a:rPr lang="en-US" dirty="0"/>
              <a:t>cathode </a:t>
            </a:r>
            <a:r>
              <a:rPr lang="en-US" dirty="0" smtClean="0"/>
              <a:t>area, bunch length. 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Cathode Lifetime: </a:t>
            </a:r>
            <a:r>
              <a:rPr lang="en-US" dirty="0"/>
              <a:t>ion back </a:t>
            </a:r>
            <a:r>
              <a:rPr lang="en-US" dirty="0" smtClean="0"/>
              <a:t>bombardment, dark current, contamination by residual gas, evaporation, beam loss, halo beam.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41905" y="6124824"/>
            <a:ext cx="7027520" cy="612648"/>
          </a:xfrm>
          <a:prstGeom prst="wedgeRoundRectCallout">
            <a:avLst>
              <a:gd name="adj1" fmla="val 18914"/>
              <a:gd name="adj2" fmla="val -68996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Tx/>
            </a:pPr>
            <a:r>
              <a:rPr lang="en-US" sz="3200" dirty="0"/>
              <a:t>What will applied magnetic field do?</a:t>
            </a:r>
          </a:p>
        </p:txBody>
      </p:sp>
    </p:spTree>
    <p:extLst>
      <p:ext uri="{BB962C8B-B14F-4D97-AF65-F5344CB8AC3E}">
        <p14:creationId xmlns:p14="http://schemas.microsoft.com/office/powerpoint/2010/main" val="1841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5" y="1712343"/>
            <a:ext cx="5705143" cy="361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Advanced Energy Systems (AES), Inc., NCRF gun (A. Todd, ERL11):</a:t>
            </a:r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8131942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Warm </a:t>
            </a:r>
            <a:r>
              <a:rPr lang="en-US" sz="4000" dirty="0">
                <a:solidFill>
                  <a:srgbClr val="000000"/>
                </a:solidFill>
              </a:rPr>
              <a:t>CW RF gun </a:t>
            </a:r>
            <a:r>
              <a:rPr lang="en-US" sz="4000" dirty="0" smtClean="0">
                <a:solidFill>
                  <a:srgbClr val="000000"/>
                </a:solidFill>
              </a:rPr>
              <a:t>options</a:t>
            </a:r>
            <a:endParaRPr lang="en-US" sz="4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129153"/>
              </p:ext>
            </p:extLst>
          </p:nvPr>
        </p:nvGraphicFramePr>
        <p:xfrm>
          <a:off x="141906" y="3412779"/>
          <a:ext cx="3181690" cy="31109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37019"/>
                <a:gridCol w="1344671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RF frequency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GHz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600" kern="120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  <a:cs typeface="+mn-cs"/>
                        </a:rPr>
                        <a:t>1 – </a:t>
                      </a:r>
                      <a:r>
                        <a:rPr kumimoji="0" lang="en-US" altLang="ja-JP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5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ps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0.2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Bean energy (after pre-booster)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 MeV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Micropulse length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20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  <a:cs typeface="+mn-cs"/>
                        </a:rPr>
                        <a:t>1 – </a:t>
                      </a:r>
                      <a:r>
                        <a:rPr kumimoji="0" lang="en-US" altLang="ja-JP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8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µs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Micropulse repetition rate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10 Hz</a:t>
                      </a: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  <p:sp>
        <p:nvSpPr>
          <p:cNvPr id="10" name="Rounded Rectangular Callout 9"/>
          <p:cNvSpPr/>
          <p:nvPr/>
        </p:nvSpPr>
        <p:spPr bwMode="auto">
          <a:xfrm>
            <a:off x="3531921" y="5500049"/>
            <a:ext cx="2364945" cy="1221426"/>
          </a:xfrm>
          <a:prstGeom prst="wedgeRoundRectCallout">
            <a:avLst>
              <a:gd name="adj1" fmla="val -55506"/>
              <a:gd name="adj2" fmla="val -20219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</a:rPr>
              <a:t>P</a:t>
            </a:r>
            <a:r>
              <a:rPr lang="en-GB" sz="2000" kern="0" dirty="0" smtClean="0">
                <a:solidFill>
                  <a:sysClr val="windowText" lastClr="000000"/>
                </a:solidFill>
              </a:rPr>
              <a:t>ulsed gun</a:t>
            </a:r>
            <a:r>
              <a:rPr lang="en-US" altLang="ja-JP" sz="2000" dirty="0">
                <a:latin typeface="Times" pitchFamily="18" charset="0"/>
                <a:ea typeface="ＭＳ Ｐゴシック" pitchFamily="34" charset="-128"/>
              </a:rPr>
              <a:t> – </a:t>
            </a:r>
            <a:r>
              <a:rPr lang="en-US" altLang="ja-JP" sz="2000" dirty="0" smtClean="0">
                <a:latin typeface="Times" pitchFamily="18" charset="0"/>
                <a:ea typeface="ＭＳ Ｐゴシック" pitchFamily="34" charset="-128"/>
              </a:rPr>
              <a:t>Could it be used as CW?</a:t>
            </a:r>
            <a:r>
              <a:rPr lang="en-GB" sz="2000" kern="0" dirty="0" smtClean="0">
                <a:solidFill>
                  <a:sysClr val="windowText" lastClr="000000"/>
                </a:solidFill>
              </a:rPr>
              <a:t> </a:t>
            </a:r>
            <a:endParaRPr lang="en-GB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jector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2867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2:</a:t>
            </a:r>
            <a:r>
              <a:rPr lang="en-US" altLang="ja-JP" dirty="0" smtClean="0"/>
              <a:t> LANL/AES </a:t>
            </a: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2.5-cell Photocathode </a:t>
            </a:r>
            <a:r>
              <a:rPr lang="en-US" altLang="ja-JP" dirty="0" smtClean="0"/>
              <a:t>NCRF gun: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27268"/>
              </p:ext>
            </p:extLst>
          </p:nvPr>
        </p:nvGraphicFramePr>
        <p:xfrm>
          <a:off x="147383" y="2050402"/>
          <a:ext cx="3960593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09214"/>
                <a:gridCol w="1651379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RF frequency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700 MHz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Bunch repetition rate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35 MHz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 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 ps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1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3</a:t>
                      </a:r>
                      <a:r>
                        <a:rPr lang="en-US" altLang="en-US" sz="1600" dirty="0" smtClean="0">
                          <a:latin typeface="+mn-lt"/>
                        </a:rPr>
                        <a:t>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Bean energy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2.5 MeV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Energy spread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&lt;1.3%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Ohmic losses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780</a:t>
                      </a:r>
                      <a:r>
                        <a:rPr lang="en-US" altLang="ja-JP" sz="1600" kern="120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  <a:cs typeface="+mn-cs"/>
                        </a:rPr>
                        <a:t>–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820 kW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 cathode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10 MV/m</a:t>
                      </a: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3939" y="6156295"/>
            <a:ext cx="5122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D.C. Nguyen et al</a:t>
            </a:r>
            <a:r>
              <a:rPr lang="en-US" sz="2000" dirty="0" smtClean="0"/>
              <a:t>., </a:t>
            </a:r>
            <a:r>
              <a:rPr lang="en-US" sz="2000" dirty="0"/>
              <a:t>NIM </a:t>
            </a:r>
            <a:r>
              <a:rPr lang="en-US" sz="2000" b="1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528, 71 </a:t>
            </a:r>
            <a:r>
              <a:rPr lang="en-US" sz="2000" dirty="0"/>
              <a:t>(2004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9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Rossendorf</a:t>
            </a:r>
            <a:r>
              <a:rPr lang="en-US" altLang="ja-JP" dirty="0"/>
              <a:t> </a:t>
            </a:r>
            <a:r>
              <a:rPr lang="en-US" altLang="ja-JP" dirty="0" smtClean="0"/>
              <a:t>(BESSY-DESY-FZD):</a:t>
            </a:r>
            <a:r>
              <a:rPr lang="en-US" altLang="ja-JP" dirty="0"/>
              <a:t>A. </a:t>
            </a:r>
            <a:r>
              <a:rPr lang="en-US" altLang="ja-JP" dirty="0" err="1" smtClean="0"/>
              <a:t>Burrill</a:t>
            </a:r>
            <a:r>
              <a:rPr lang="en-US" altLang="ja-JP" dirty="0" smtClean="0"/>
              <a:t>, EIC14</a:t>
            </a:r>
            <a:endParaRPr lang="en-US" altLang="ja-JP" dirty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  <p:graphicFrame>
        <p:nvGraphicFramePr>
          <p:cNvPr id="8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01419"/>
              </p:ext>
            </p:extLst>
          </p:nvPr>
        </p:nvGraphicFramePr>
        <p:xfrm>
          <a:off x="242918" y="1441310"/>
          <a:ext cx="7992889" cy="47922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83682"/>
                <a:gridCol w="1972271"/>
                <a:gridCol w="1868468"/>
                <a:gridCol w="1868468"/>
              </a:tblGrid>
              <a:tr h="563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Injector 0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err="1" smtClean="0"/>
                        <a:t>Injector</a:t>
                      </a:r>
                      <a:r>
                        <a:rPr lang="de-DE" sz="1600" b="1" dirty="0" smtClean="0"/>
                        <a:t> 1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Injector 2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563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Goal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Beam Demonstrator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Brightness </a:t>
                      </a:r>
                      <a:endParaRPr lang="de-DE" sz="16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R&amp;D Injector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High-current</a:t>
                      </a:r>
                      <a:endParaRPr lang="de-DE" sz="16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injector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Electron energy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≥ 1.5 MeV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RF frequency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1.3 GHz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Design peak field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≤ 50 MV/m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Operation launch field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≥ 10 MV/m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Bunch charge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≤ 77 </a:t>
                      </a:r>
                      <a:r>
                        <a:rPr lang="en-US" sz="1600" dirty="0" err="1"/>
                        <a:t>pC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Repetition rate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30 kHz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54 </a:t>
                      </a:r>
                      <a:r>
                        <a:rPr lang="en-US" sz="1600" dirty="0" smtClean="0"/>
                        <a:t>MHz / 25 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1.3 GHz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Cathode material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Pb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CsK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Sb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CsK</a:t>
                      </a:r>
                      <a:r>
                        <a:rPr lang="en-US" sz="1600" baseline="-25000"/>
                        <a:t>2</a:t>
                      </a:r>
                      <a:r>
                        <a:rPr lang="en-US" sz="1600"/>
                        <a:t>Sb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/>
                        <a:t>Cathode QE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10</a:t>
                      </a:r>
                      <a:r>
                        <a:rPr lang="de-DE" sz="1600" baseline="30000" dirty="0" smtClean="0"/>
                        <a:t>−4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at</a:t>
                      </a:r>
                      <a:r>
                        <a:rPr lang="de-DE" sz="1600" baseline="0" dirty="0" smtClean="0"/>
                        <a:t> 258 </a:t>
                      </a:r>
                      <a:r>
                        <a:rPr lang="de-DE" sz="1600" baseline="0" dirty="0" err="1" smtClean="0"/>
                        <a:t>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2-10%</a:t>
                      </a:r>
                      <a:r>
                        <a:rPr lang="de-DE" sz="1600" baseline="0" dirty="0" smtClean="0"/>
                        <a:t> at 532 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2-10%</a:t>
                      </a:r>
                      <a:r>
                        <a:rPr lang="de-DE" sz="1600" baseline="0" dirty="0" smtClean="0"/>
                        <a:t> at 532 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wavelength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258 nm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532 </a:t>
                      </a:r>
                      <a:r>
                        <a:rPr lang="en-US" sz="1600" dirty="0"/>
                        <a:t>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/>
                        <a:t>532 </a:t>
                      </a:r>
                      <a:r>
                        <a:rPr lang="en-US" sz="1600"/>
                        <a:t>nm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pulse energy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0.15 µJ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/>
                        <a:t>1.8 nJ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1.8 </a:t>
                      </a:r>
                      <a:r>
                        <a:rPr lang="en-US" sz="1600" dirty="0" err="1"/>
                        <a:t>nJ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pulse shape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Gaussian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Gaussian/Flat-top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Gaussian/Flat-top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pulse length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2.5 ps FWHM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≤ </a:t>
                      </a:r>
                      <a:r>
                        <a:rPr lang="en-US" sz="1600" smtClean="0"/>
                        <a:t>20 ps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20 </a:t>
                      </a:r>
                      <a:r>
                        <a:rPr lang="en-US" sz="1600" dirty="0" err="1"/>
                        <a:t>ps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Average current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0.5 µA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≤ 10 </a:t>
                      </a:r>
                      <a:r>
                        <a:rPr lang="en-US" sz="1600" dirty="0" smtClean="0"/>
                        <a:t>mA /</a:t>
                      </a:r>
                      <a:r>
                        <a:rPr lang="en-US" sz="1600" baseline="0" dirty="0" smtClean="0"/>
                        <a:t> 0.1 mA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100 mA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 bwMode="auto">
          <a:xfrm>
            <a:off x="3924012" y="6356350"/>
            <a:ext cx="1971820" cy="442849"/>
          </a:xfrm>
          <a:prstGeom prst="wedgeRoundRectCallout">
            <a:avLst>
              <a:gd name="adj1" fmla="val 12660"/>
              <a:gd name="adj2" fmla="val -67040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</a:rPr>
              <a:t>2015 focus</a:t>
            </a:r>
            <a:endParaRPr lang="en-GB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6245642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CW </a:t>
            </a:r>
            <a:r>
              <a:rPr lang="en-US" sz="4000" dirty="0">
                <a:solidFill>
                  <a:srgbClr val="000000"/>
                </a:solidFill>
              </a:rPr>
              <a:t>SRF Gun </a:t>
            </a:r>
            <a:r>
              <a:rPr lang="en-US" sz="4000" dirty="0" smtClean="0">
                <a:solidFill>
                  <a:srgbClr val="000000"/>
                </a:solidFill>
              </a:rPr>
              <a:t>Options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04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2:</a:t>
            </a:r>
            <a:r>
              <a:rPr lang="en-US" altLang="ja-JP" dirty="0" smtClean="0"/>
              <a:t> BNL </a:t>
            </a:r>
            <a:r>
              <a:rPr lang="en-US" altLang="ja-JP" dirty="0"/>
              <a:t>SRF </a:t>
            </a:r>
            <a:r>
              <a:rPr lang="en-US" altLang="ja-JP" dirty="0" smtClean="0"/>
              <a:t>guns program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sz="2000" dirty="0" smtClean="0"/>
              <a:t>S. </a:t>
            </a:r>
            <a:r>
              <a:rPr lang="en-US" altLang="ja-JP" sz="2000" dirty="0" err="1" smtClean="0"/>
              <a:t>Belomestnykh</a:t>
            </a:r>
            <a:r>
              <a:rPr lang="en-US" altLang="ja-JP" sz="2000" dirty="0" smtClean="0"/>
              <a:t>, EIC14):</a:t>
            </a:r>
            <a:endParaRPr lang="en-US" altLang="ja-JP" sz="2000" dirty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r>
              <a:rPr lang="en-US" altLang="ja-JP" dirty="0" smtClean="0"/>
              <a:t>Two </a:t>
            </a:r>
            <a:r>
              <a:rPr lang="en-US" altLang="ja-JP" dirty="0"/>
              <a:t>SRF </a:t>
            </a:r>
            <a:r>
              <a:rPr lang="en-US" altLang="ja-JP" dirty="0" smtClean="0"/>
              <a:t>photoemission guns </a:t>
            </a:r>
            <a:r>
              <a:rPr lang="en-US" altLang="ja-JP" dirty="0"/>
              <a:t>are under active </a:t>
            </a:r>
            <a:r>
              <a:rPr lang="en-US" altLang="ja-JP" dirty="0" smtClean="0"/>
              <a:t>development:</a:t>
            </a:r>
            <a:endParaRPr lang="en-US" altLang="ja-JP" dirty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704 </a:t>
            </a:r>
            <a:r>
              <a:rPr lang="en-US" altLang="ja-JP" sz="2000" dirty="0"/>
              <a:t>MHz ½-cell elliptical gun </a:t>
            </a:r>
            <a:r>
              <a:rPr lang="en-US" altLang="ja-JP" sz="2000" dirty="0" smtClean="0"/>
              <a:t>to </a:t>
            </a:r>
            <a:r>
              <a:rPr lang="en-US" altLang="ja-JP" sz="2000" dirty="0"/>
              <a:t>deliver high bunch </a:t>
            </a:r>
            <a:r>
              <a:rPr lang="en-US" altLang="ja-JP" sz="2000" dirty="0" smtClean="0"/>
              <a:t>charge and </a:t>
            </a:r>
            <a:r>
              <a:rPr lang="en-US" altLang="ja-JP" sz="2000" dirty="0"/>
              <a:t>high average current beams for </a:t>
            </a:r>
            <a:r>
              <a:rPr lang="en-US" altLang="ja-JP" sz="2000" dirty="0" smtClean="0"/>
              <a:t>R&amp;D ERL</a:t>
            </a:r>
            <a:endParaRPr lang="en-US" altLang="ja-JP" sz="2000" dirty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112 </a:t>
            </a:r>
            <a:r>
              <a:rPr lang="en-US" altLang="ja-JP" sz="2000" dirty="0"/>
              <a:t>MHz QWR gun is designed to produce high bunch charges, </a:t>
            </a:r>
            <a:r>
              <a:rPr lang="en-US" altLang="ja-JP" sz="2000" dirty="0" smtClean="0"/>
              <a:t>but low </a:t>
            </a:r>
            <a:r>
              <a:rPr lang="en-US" altLang="ja-JP" sz="2000" dirty="0"/>
              <a:t>average beam currents for </a:t>
            </a:r>
            <a:r>
              <a:rPr lang="en-US" altLang="ja-JP" sz="2000" dirty="0" smtClean="0"/>
              <a:t>Coherent </a:t>
            </a:r>
            <a:r>
              <a:rPr lang="en-US" altLang="ja-JP" sz="2000" dirty="0"/>
              <a:t>electron </a:t>
            </a:r>
            <a:r>
              <a:rPr lang="en-US" altLang="ja-JP" sz="2000" dirty="0" smtClean="0"/>
              <a:t>Cooling (</a:t>
            </a:r>
            <a:r>
              <a:rPr lang="en-US" altLang="ja-JP" sz="2000" dirty="0" err="1" smtClean="0"/>
              <a:t>CeC</a:t>
            </a:r>
            <a:r>
              <a:rPr lang="en-US" altLang="ja-JP" sz="2000" dirty="0" smtClean="0"/>
              <a:t>) Proof-of-Principle experiment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dirty="0" smtClean="0"/>
          </a:p>
          <a:p>
            <a:pPr marL="0" indent="0">
              <a:buClrTx/>
              <a:buNone/>
            </a:pPr>
            <a:r>
              <a:rPr lang="en-US" altLang="ja-JP" u="sng" dirty="0" smtClean="0"/>
              <a:t>Preparing </a:t>
            </a:r>
            <a:r>
              <a:rPr lang="en-US" altLang="ja-JP" u="sng" dirty="0"/>
              <a:t>for </a:t>
            </a:r>
            <a:r>
              <a:rPr lang="en-US" altLang="ja-JP" u="sng" dirty="0" smtClean="0"/>
              <a:t>first </a:t>
            </a:r>
            <a:r>
              <a:rPr lang="en-US" altLang="ja-JP" u="sng" dirty="0"/>
              <a:t>beam test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r>
              <a:rPr lang="en-US" altLang="ja-JP" dirty="0" smtClean="0"/>
              <a:t>Two other SRF </a:t>
            </a:r>
            <a:r>
              <a:rPr lang="en-US" altLang="ja-JP" dirty="0"/>
              <a:t>guns under development</a:t>
            </a:r>
            <a:r>
              <a:rPr lang="en-US" altLang="ja-JP" dirty="0" smtClean="0"/>
              <a:t>: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1.3 </a:t>
            </a:r>
            <a:r>
              <a:rPr lang="en-US" altLang="ja-JP" sz="2000" dirty="0"/>
              <a:t>GHz SRF plug gun for </a:t>
            </a:r>
            <a:r>
              <a:rPr lang="en-US" altLang="ja-JP" sz="2000" dirty="0" smtClean="0"/>
              <a:t>GaAs photocathodes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 84.5 </a:t>
            </a:r>
            <a:r>
              <a:rPr lang="en-US" altLang="ja-JP" sz="2000" dirty="0"/>
              <a:t>MHz SRF gun for </a:t>
            </a:r>
            <a:r>
              <a:rPr lang="en-US" altLang="ja-JP" sz="2000" dirty="0" smtClean="0"/>
              <a:t>eRHIC </a:t>
            </a:r>
            <a:r>
              <a:rPr lang="en-US" altLang="ja-JP" sz="2000" dirty="0" err="1" smtClean="0"/>
              <a:t>CeC</a:t>
            </a:r>
            <a:r>
              <a:rPr lang="en-US" altLang="ja-JP" sz="2000" dirty="0" smtClean="0"/>
              <a:t> injector</a:t>
            </a:r>
            <a:endParaRPr lang="en-US" altLang="ja-JP" sz="2000" dirty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29808</TotalTime>
  <Words>1873</Words>
  <Application>Microsoft Office PowerPoint</Application>
  <PresentationFormat>On-screen Show (4:3)</PresentationFormat>
  <Paragraphs>486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Ops Review 2010</vt:lpstr>
      <vt:lpstr>200 mA Magnetized Beam for MEIC Electron Cooler</vt:lpstr>
      <vt:lpstr>Outline</vt:lpstr>
      <vt:lpstr>Bunched Magnetized Electron Gun Requirements</vt:lpstr>
      <vt:lpstr>Source Pros and Cons</vt:lpstr>
      <vt:lpstr>Source Dependencies</vt:lpstr>
      <vt:lpstr>Warm CW RF gun options</vt:lpstr>
      <vt:lpstr>PowerPoint Presentation</vt:lpstr>
      <vt:lpstr>CW SRF Gun Options</vt:lpstr>
      <vt:lpstr>PowerPoint Presentation</vt:lpstr>
      <vt:lpstr>Thermionic Gun Options</vt:lpstr>
      <vt:lpstr>PowerPoint Presentation</vt:lpstr>
      <vt:lpstr>Photogun Options</vt:lpstr>
      <vt:lpstr>PowerPoint Presentation</vt:lpstr>
      <vt:lpstr>PowerPoint Presentation</vt:lpstr>
      <vt:lpstr>Magnetized Beam and Emittance Compensation </vt:lpstr>
      <vt:lpstr>Summary</vt:lpstr>
      <vt:lpstr>LDRD: 200 mA Magnetized Beam</vt:lpstr>
      <vt:lpstr>Backup Slides</vt:lpstr>
      <vt:lpstr>PowerPoint Presentation</vt:lpstr>
      <vt:lpstr>MEIC Polarized Source</vt:lpstr>
      <vt:lpstr>Source Parameter Comparison</vt:lpstr>
      <vt:lpstr>Addressing MEIC Bunch Charge</vt:lpstr>
      <vt:lpstr>JLab 500 kV Inverted Gun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1361</cp:revision>
  <cp:lastPrinted>2014-01-09T17:51:36Z</cp:lastPrinted>
  <dcterms:created xsi:type="dcterms:W3CDTF">2010-09-20T13:48:43Z</dcterms:created>
  <dcterms:modified xsi:type="dcterms:W3CDTF">2015-04-28T14:11:23Z</dcterms:modified>
</cp:coreProperties>
</file>