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6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December 14,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3859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December 14,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382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Arial" panose="020B0604020202020204" pitchFamily="34" charset="0"/>
              <a:buChar char="-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93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PSTP’22 (J. </a:t>
            </a:r>
            <a:r>
              <a:rPr lang="en-US" dirty="0" err="1"/>
              <a:t>Grames</a:t>
            </a:r>
            <a:r>
              <a:rPr lang="en-US" dirty="0"/>
              <a:t>/</a:t>
            </a:r>
            <a:r>
              <a:rPr lang="en-US" dirty="0" err="1"/>
              <a:t>JLab</a:t>
            </a:r>
            <a:r>
              <a:rPr lang="en-US" dirty="0"/>
              <a:t>, Mainz, Germany, Sep 25-29, 2022)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3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5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388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1756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333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1639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8647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4135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December 14,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74B46-5EB0-5F40-94D4-F193CBCD7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 Objectives &amp; Milestones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81CF0B-271F-8248-BC5F-508ACAAAB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6C947-6507-524F-92F3-1B8CB7B3FB13}"/>
              </a:ext>
            </a:extLst>
          </p:cNvPr>
          <p:cNvSpPr txBox="1"/>
          <p:nvPr/>
        </p:nvSpPr>
        <p:spPr>
          <a:xfrm>
            <a:off x="275933" y="943386"/>
            <a:ext cx="10661252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 management is developing an N year profile for </a:t>
            </a:r>
            <a:r>
              <a:rPr lang="en-US" sz="2000" dirty="0">
                <a:solidFill>
                  <a:srgbClr val="000000"/>
                </a:solidFill>
                <a:latin typeface="Calibri" panose="020F0502020204030204"/>
              </a:rPr>
              <a:t>LERF e+ source,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/>
              </a:rPr>
              <a:t>Ce+BAF</a:t>
            </a:r>
            <a:r>
              <a:rPr lang="en-US" sz="2000" dirty="0">
                <a:solidFill>
                  <a:srgbClr val="000000"/>
                </a:solidFill>
                <a:latin typeface="Calibri" panose="020F0502020204030204"/>
              </a:rPr>
              <a:t> 12 GeV, Energy Upgrade</a:t>
            </a:r>
          </a:p>
          <a:p>
            <a:pPr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we </a:t>
            </a:r>
            <a:r>
              <a:rPr lang="en-US" sz="2000" dirty="0">
                <a:solidFill>
                  <a:srgbClr val="000000"/>
                </a:solidFill>
                <a:latin typeface="Calibri" panose="020F0502020204030204"/>
              </a:rPr>
              <a:t>say N=1 is 2023 then we have some homework…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31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– first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/>
              </a:rPr>
              <a:t> estimate of scope/resource/schedule for LERF e+ source (Y1, Y2, …)</a:t>
            </a:r>
          </a:p>
          <a:p>
            <a:pPr marL="1257300" lvl="2" indent="-34290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Carlos – polarized e- source (</a:t>
            </a:r>
            <a:r>
              <a:rPr lang="en-US" dirty="0" err="1">
                <a:solidFill>
                  <a:srgbClr val="000000"/>
                </a:solidFill>
                <a:latin typeface="Calibri" panose="020F0502020204030204"/>
              </a:rPr>
              <a:t>photogun</a:t>
            </a:r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, Wien filter, drive laser, HV systems)</a:t>
            </a:r>
          </a:p>
          <a:p>
            <a:pPr marL="1257300" lvl="2" indent="-34290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Reza – electron injector (warm and cold beamlines – everything except SRF)</a:t>
            </a:r>
          </a:p>
          <a:p>
            <a:pPr marL="1257300" lvl="2" indent="-34290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Tony/Curt – e- SRF </a:t>
            </a:r>
            <a:r>
              <a:rPr lang="en-US" dirty="0" err="1">
                <a:solidFill>
                  <a:srgbClr val="000000"/>
                </a:solidFill>
                <a:latin typeface="Calibri" panose="020F0502020204030204"/>
              </a:rPr>
              <a:t>linac</a:t>
            </a:r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/rf power (QCM repair, C75) and low current e+ SRF (C100)</a:t>
            </a:r>
          </a:p>
          <a:p>
            <a:pPr marL="1257300" lvl="2" indent="-342900">
              <a:buFont typeface="Courier New" panose="02070309020205020404" pitchFamily="49" charset="0"/>
              <a:buChar char="o"/>
              <a:defRPr/>
            </a:pPr>
            <a:r>
              <a:rPr lang="en-US" dirty="0" err="1">
                <a:solidFill>
                  <a:srgbClr val="000000"/>
                </a:solidFill>
                <a:latin typeface="Calibri" panose="020F0502020204030204"/>
              </a:rPr>
              <a:t>Silviu</a:t>
            </a:r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 – High power e+ source target (vacuum integration, water-cooled spinning target)</a:t>
            </a:r>
          </a:p>
          <a:p>
            <a:pPr marL="1257300" lvl="2" indent="-342900">
              <a:buFont typeface="Courier New" panose="02070309020205020404" pitchFamily="49" charset="0"/>
              <a:buChar char="o"/>
              <a:defRPr/>
            </a:pPr>
            <a:r>
              <a:rPr lang="en-US" dirty="0" err="1">
                <a:solidFill>
                  <a:srgbClr val="000000"/>
                </a:solidFill>
                <a:latin typeface="Calibri" panose="020F0502020204030204"/>
              </a:rPr>
              <a:t>Probir</a:t>
            </a:r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 – NC/SC e+ source magnets (solenoid capture magnet, </a:t>
            </a:r>
            <a:r>
              <a:rPr lang="en-US" dirty="0" err="1">
                <a:solidFill>
                  <a:srgbClr val="000000"/>
                </a:solidFill>
                <a:latin typeface="Calibri" panose="020F0502020204030204"/>
              </a:rPr>
              <a:t>linac</a:t>
            </a:r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 capture magnet)</a:t>
            </a:r>
          </a:p>
          <a:p>
            <a:pPr marL="1257300" lvl="2" indent="-34290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Bob/Curt – Capture </a:t>
            </a:r>
            <a:r>
              <a:rPr lang="en-US" dirty="0" err="1">
                <a:solidFill>
                  <a:srgbClr val="000000"/>
                </a:solidFill>
                <a:latin typeface="Calibri" panose="020F0502020204030204"/>
              </a:rPr>
              <a:t>linac</a:t>
            </a:r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/rf power (NC/SC </a:t>
            </a:r>
            <a:r>
              <a:rPr lang="en-US" dirty="0" err="1">
                <a:solidFill>
                  <a:srgbClr val="000000"/>
                </a:solidFill>
                <a:latin typeface="Calibri" panose="020F0502020204030204"/>
              </a:rPr>
              <a:t>linac</a:t>
            </a:r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, klystrons)</a:t>
            </a:r>
          </a:p>
          <a:p>
            <a:pPr marL="1257300" lvl="2" indent="-34290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Yves – Transport beam lines (layout magnet count/type, coordinate with </a:t>
            </a:r>
            <a:r>
              <a:rPr lang="en-US" dirty="0" err="1">
                <a:solidFill>
                  <a:srgbClr val="000000"/>
                </a:solidFill>
                <a:latin typeface="Calibri" panose="020F0502020204030204"/>
              </a:rPr>
              <a:t>Fanglei</a:t>
            </a:r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 spin rotator)</a:t>
            </a:r>
          </a:p>
          <a:p>
            <a:pPr marL="1257300" lvl="2" indent="-34290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Joe – </a:t>
            </a:r>
            <a:r>
              <a:rPr lang="en-US" dirty="0" err="1">
                <a:solidFill>
                  <a:srgbClr val="000000"/>
                </a:solidFill>
                <a:latin typeface="Calibri" panose="020F0502020204030204"/>
              </a:rPr>
              <a:t>Eng</a:t>
            </a:r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 resources (RCG, SSG, DC, RF, I&amp;C, OPS, VAC) and circling back with everyone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 err="1">
                <a:solidFill>
                  <a:srgbClr val="000000"/>
                </a:solidFill>
                <a:latin typeface="Calibri" panose="020F0502020204030204"/>
              </a:rPr>
              <a:t>Ce+BAF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/>
              </a:rPr>
              <a:t> WG – 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tart-to-end conceptual design and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feasability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report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 1 – IPAC’23 contributions status of R&amp;D development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 1 – distribute outline and writing assignments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 1 – first drafts due at +3 months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 1 – final material due at +6 months</a:t>
            </a:r>
          </a:p>
        </p:txBody>
      </p:sp>
    </p:spTree>
    <p:extLst>
      <p:ext uri="{BB962C8B-B14F-4D97-AF65-F5344CB8AC3E}">
        <p14:creationId xmlns:p14="http://schemas.microsoft.com/office/powerpoint/2010/main" val="20283442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264</Words>
  <Application>Microsoft Macintosh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PingFangSC-Regular</vt:lpstr>
      <vt:lpstr>.PingFangSC-Regular</vt:lpstr>
      <vt:lpstr>Arial</vt:lpstr>
      <vt:lpstr>Calibri</vt:lpstr>
      <vt:lpstr>Courier New</vt:lpstr>
      <vt:lpstr>1_Office Theme</vt:lpstr>
      <vt:lpstr>2023 Objectives &amp; Milestones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Logistics and Timeline</dc:title>
  <dc:creator>Joe Grames</dc:creator>
  <cp:lastModifiedBy>Joe Grames</cp:lastModifiedBy>
  <cp:revision>4</cp:revision>
  <dcterms:created xsi:type="dcterms:W3CDTF">2022-12-14T14:44:09Z</dcterms:created>
  <dcterms:modified xsi:type="dcterms:W3CDTF">2022-12-14T15:45:49Z</dcterms:modified>
</cp:coreProperties>
</file>