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6"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5"/>
    <p:restoredTop sz="94633"/>
  </p:normalViewPr>
  <p:slideViewPr>
    <p:cSldViewPr snapToGrid="0" snapToObjects="1">
      <p:cViewPr>
        <p:scale>
          <a:sx n="140" d="100"/>
          <a:sy n="140" d="100"/>
        </p:scale>
        <p:origin x="14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CA6B7-CCE2-3B4F-A35B-CE9E2D1A4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A0345F-CECB-F047-BB0A-30B6E846B0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1CA48E-2BA3-1D49-BFC6-2FFC1CE471F6}"/>
              </a:ext>
            </a:extLst>
          </p:cNvPr>
          <p:cNvSpPr>
            <a:spLocks noGrp="1"/>
          </p:cNvSpPr>
          <p:nvPr>
            <p:ph type="dt" sz="half" idx="10"/>
          </p:nvPr>
        </p:nvSpPr>
        <p:spPr/>
        <p:txBody>
          <a:bodyPr/>
          <a:lstStyle/>
          <a:p>
            <a:fld id="{C6562E34-5FBF-B44E-8F0F-F8B9972C5D1D}" type="datetimeFigureOut">
              <a:rPr lang="en-US" smtClean="0"/>
              <a:t>10/27/20</a:t>
            </a:fld>
            <a:endParaRPr lang="en-US"/>
          </a:p>
        </p:txBody>
      </p:sp>
      <p:sp>
        <p:nvSpPr>
          <p:cNvPr id="5" name="Footer Placeholder 4">
            <a:extLst>
              <a:ext uri="{FF2B5EF4-FFF2-40B4-BE49-F238E27FC236}">
                <a16:creationId xmlns:a16="http://schemas.microsoft.com/office/drawing/2014/main" id="{0FC63456-39F2-E54E-874C-7C3FE0EA1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D2E56-DBB2-5044-BC3F-D56AD7FDE5ED}"/>
              </a:ext>
            </a:extLst>
          </p:cNvPr>
          <p:cNvSpPr>
            <a:spLocks noGrp="1"/>
          </p:cNvSpPr>
          <p:nvPr>
            <p:ph type="sldNum" sz="quarter" idx="12"/>
          </p:nvPr>
        </p:nvSpPr>
        <p:spPr/>
        <p:txBody>
          <a:bodyPr/>
          <a:lstStyle/>
          <a:p>
            <a:fld id="{2FEF610E-3CB9-0447-A793-352FB49D73E7}" type="slidenum">
              <a:rPr lang="en-US" smtClean="0"/>
              <a:t>‹#›</a:t>
            </a:fld>
            <a:endParaRPr lang="en-US"/>
          </a:p>
        </p:txBody>
      </p:sp>
    </p:spTree>
    <p:extLst>
      <p:ext uri="{BB962C8B-B14F-4D97-AF65-F5344CB8AC3E}">
        <p14:creationId xmlns:p14="http://schemas.microsoft.com/office/powerpoint/2010/main" val="280692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EE9A-5AEE-BC4E-A510-64B3BD2421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F94814-A9DF-EC4D-A6C4-627B51A81A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67901-0FE2-FE4E-90C3-36ED798A3569}"/>
              </a:ext>
            </a:extLst>
          </p:cNvPr>
          <p:cNvSpPr>
            <a:spLocks noGrp="1"/>
          </p:cNvSpPr>
          <p:nvPr>
            <p:ph type="dt" sz="half" idx="10"/>
          </p:nvPr>
        </p:nvSpPr>
        <p:spPr/>
        <p:txBody>
          <a:bodyPr/>
          <a:lstStyle/>
          <a:p>
            <a:fld id="{C6562E34-5FBF-B44E-8F0F-F8B9972C5D1D}" type="datetimeFigureOut">
              <a:rPr lang="en-US" smtClean="0"/>
              <a:t>10/27/20</a:t>
            </a:fld>
            <a:endParaRPr lang="en-US"/>
          </a:p>
        </p:txBody>
      </p:sp>
      <p:sp>
        <p:nvSpPr>
          <p:cNvPr id="5" name="Footer Placeholder 4">
            <a:extLst>
              <a:ext uri="{FF2B5EF4-FFF2-40B4-BE49-F238E27FC236}">
                <a16:creationId xmlns:a16="http://schemas.microsoft.com/office/drawing/2014/main" id="{DEDFDA4D-AB97-914B-9B0A-13D6E1EE0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F8634-E042-5C46-9B1D-FAE241C5FCBC}"/>
              </a:ext>
            </a:extLst>
          </p:cNvPr>
          <p:cNvSpPr>
            <a:spLocks noGrp="1"/>
          </p:cNvSpPr>
          <p:nvPr>
            <p:ph type="sldNum" sz="quarter" idx="12"/>
          </p:nvPr>
        </p:nvSpPr>
        <p:spPr/>
        <p:txBody>
          <a:bodyPr/>
          <a:lstStyle/>
          <a:p>
            <a:fld id="{2FEF610E-3CB9-0447-A793-352FB49D73E7}" type="slidenum">
              <a:rPr lang="en-US" smtClean="0"/>
              <a:t>‹#›</a:t>
            </a:fld>
            <a:endParaRPr lang="en-US"/>
          </a:p>
        </p:txBody>
      </p:sp>
    </p:spTree>
    <p:extLst>
      <p:ext uri="{BB962C8B-B14F-4D97-AF65-F5344CB8AC3E}">
        <p14:creationId xmlns:p14="http://schemas.microsoft.com/office/powerpoint/2010/main" val="133513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298F8B-299B-7C40-B55D-3FD79805AE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4FE760-8212-754F-A42F-2B7BC00E0B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63138-2FE3-FF41-B666-3B6400865F33}"/>
              </a:ext>
            </a:extLst>
          </p:cNvPr>
          <p:cNvSpPr>
            <a:spLocks noGrp="1"/>
          </p:cNvSpPr>
          <p:nvPr>
            <p:ph type="dt" sz="half" idx="10"/>
          </p:nvPr>
        </p:nvSpPr>
        <p:spPr/>
        <p:txBody>
          <a:bodyPr/>
          <a:lstStyle/>
          <a:p>
            <a:fld id="{C6562E34-5FBF-B44E-8F0F-F8B9972C5D1D}" type="datetimeFigureOut">
              <a:rPr lang="en-US" smtClean="0"/>
              <a:t>10/27/20</a:t>
            </a:fld>
            <a:endParaRPr lang="en-US"/>
          </a:p>
        </p:txBody>
      </p:sp>
      <p:sp>
        <p:nvSpPr>
          <p:cNvPr id="5" name="Footer Placeholder 4">
            <a:extLst>
              <a:ext uri="{FF2B5EF4-FFF2-40B4-BE49-F238E27FC236}">
                <a16:creationId xmlns:a16="http://schemas.microsoft.com/office/drawing/2014/main" id="{83405195-42E9-6541-AF7C-7496CE46F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D046-113D-774F-A4C0-84413E57BE40}"/>
              </a:ext>
            </a:extLst>
          </p:cNvPr>
          <p:cNvSpPr>
            <a:spLocks noGrp="1"/>
          </p:cNvSpPr>
          <p:nvPr>
            <p:ph type="sldNum" sz="quarter" idx="12"/>
          </p:nvPr>
        </p:nvSpPr>
        <p:spPr/>
        <p:txBody>
          <a:bodyPr/>
          <a:lstStyle/>
          <a:p>
            <a:fld id="{2FEF610E-3CB9-0447-A793-352FB49D73E7}" type="slidenum">
              <a:rPr lang="en-US" smtClean="0"/>
              <a:t>‹#›</a:t>
            </a:fld>
            <a:endParaRPr lang="en-US"/>
          </a:p>
        </p:txBody>
      </p:sp>
    </p:spTree>
    <p:extLst>
      <p:ext uri="{BB962C8B-B14F-4D97-AF65-F5344CB8AC3E}">
        <p14:creationId xmlns:p14="http://schemas.microsoft.com/office/powerpoint/2010/main" val="293584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9585-75C6-5340-9B06-5D7DE8F78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1A2F1-C2D5-B04A-B3B9-80C619C4A8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81AC3-3086-9F45-A418-198B4595338A}"/>
              </a:ext>
            </a:extLst>
          </p:cNvPr>
          <p:cNvSpPr>
            <a:spLocks noGrp="1"/>
          </p:cNvSpPr>
          <p:nvPr>
            <p:ph type="dt" sz="half" idx="10"/>
          </p:nvPr>
        </p:nvSpPr>
        <p:spPr/>
        <p:txBody>
          <a:bodyPr/>
          <a:lstStyle/>
          <a:p>
            <a:fld id="{C6562E34-5FBF-B44E-8F0F-F8B9972C5D1D}" type="datetimeFigureOut">
              <a:rPr lang="en-US" smtClean="0"/>
              <a:t>10/27/20</a:t>
            </a:fld>
            <a:endParaRPr lang="en-US"/>
          </a:p>
        </p:txBody>
      </p:sp>
      <p:sp>
        <p:nvSpPr>
          <p:cNvPr id="5" name="Footer Placeholder 4">
            <a:extLst>
              <a:ext uri="{FF2B5EF4-FFF2-40B4-BE49-F238E27FC236}">
                <a16:creationId xmlns:a16="http://schemas.microsoft.com/office/drawing/2014/main" id="{1AE18BA5-4A0D-364D-A49C-957B228BC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4195E-A235-0745-AFEF-F44A8B653C1D}"/>
              </a:ext>
            </a:extLst>
          </p:cNvPr>
          <p:cNvSpPr>
            <a:spLocks noGrp="1"/>
          </p:cNvSpPr>
          <p:nvPr>
            <p:ph type="sldNum" sz="quarter" idx="12"/>
          </p:nvPr>
        </p:nvSpPr>
        <p:spPr/>
        <p:txBody>
          <a:bodyPr/>
          <a:lstStyle/>
          <a:p>
            <a:fld id="{2FEF610E-3CB9-0447-A793-352FB49D73E7}" type="slidenum">
              <a:rPr lang="en-US" smtClean="0"/>
              <a:t>‹#›</a:t>
            </a:fld>
            <a:endParaRPr lang="en-US"/>
          </a:p>
        </p:txBody>
      </p:sp>
    </p:spTree>
    <p:extLst>
      <p:ext uri="{BB962C8B-B14F-4D97-AF65-F5344CB8AC3E}">
        <p14:creationId xmlns:p14="http://schemas.microsoft.com/office/powerpoint/2010/main" val="14220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8E7AE-22AC-A34E-B186-2C7DFD1A91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1EF11B-7514-2342-97C7-D0CA6388EE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B72B8D-FEB7-184F-AB0A-4A8493114A88}"/>
              </a:ext>
            </a:extLst>
          </p:cNvPr>
          <p:cNvSpPr>
            <a:spLocks noGrp="1"/>
          </p:cNvSpPr>
          <p:nvPr>
            <p:ph type="dt" sz="half" idx="10"/>
          </p:nvPr>
        </p:nvSpPr>
        <p:spPr/>
        <p:txBody>
          <a:bodyPr/>
          <a:lstStyle/>
          <a:p>
            <a:fld id="{C6562E34-5FBF-B44E-8F0F-F8B9972C5D1D}" type="datetimeFigureOut">
              <a:rPr lang="en-US" smtClean="0"/>
              <a:t>10/27/20</a:t>
            </a:fld>
            <a:endParaRPr lang="en-US"/>
          </a:p>
        </p:txBody>
      </p:sp>
      <p:sp>
        <p:nvSpPr>
          <p:cNvPr id="5" name="Footer Placeholder 4">
            <a:extLst>
              <a:ext uri="{FF2B5EF4-FFF2-40B4-BE49-F238E27FC236}">
                <a16:creationId xmlns:a16="http://schemas.microsoft.com/office/drawing/2014/main" id="{903E9F55-055B-EE43-9F99-9A3BD2791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8EEAD-01E4-FC48-8315-CE2A77ADEB6C}"/>
              </a:ext>
            </a:extLst>
          </p:cNvPr>
          <p:cNvSpPr>
            <a:spLocks noGrp="1"/>
          </p:cNvSpPr>
          <p:nvPr>
            <p:ph type="sldNum" sz="quarter" idx="12"/>
          </p:nvPr>
        </p:nvSpPr>
        <p:spPr/>
        <p:txBody>
          <a:bodyPr/>
          <a:lstStyle/>
          <a:p>
            <a:fld id="{2FEF610E-3CB9-0447-A793-352FB49D73E7}" type="slidenum">
              <a:rPr lang="en-US" smtClean="0"/>
              <a:t>‹#›</a:t>
            </a:fld>
            <a:endParaRPr lang="en-US"/>
          </a:p>
        </p:txBody>
      </p:sp>
    </p:spTree>
    <p:extLst>
      <p:ext uri="{BB962C8B-B14F-4D97-AF65-F5344CB8AC3E}">
        <p14:creationId xmlns:p14="http://schemas.microsoft.com/office/powerpoint/2010/main" val="366488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19B9-A3E4-F549-BD1E-9A9252A94B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DE3CFE-5DA8-1B4B-B5DC-2E7C38FC64B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348DFD-1A2F-664B-9AEB-673E39AB26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336B5C-EDDF-3A46-B21E-EB526A178C85}"/>
              </a:ext>
            </a:extLst>
          </p:cNvPr>
          <p:cNvSpPr>
            <a:spLocks noGrp="1"/>
          </p:cNvSpPr>
          <p:nvPr>
            <p:ph type="dt" sz="half" idx="10"/>
          </p:nvPr>
        </p:nvSpPr>
        <p:spPr/>
        <p:txBody>
          <a:bodyPr/>
          <a:lstStyle/>
          <a:p>
            <a:fld id="{C6562E34-5FBF-B44E-8F0F-F8B9972C5D1D}" type="datetimeFigureOut">
              <a:rPr lang="en-US" smtClean="0"/>
              <a:t>10/27/20</a:t>
            </a:fld>
            <a:endParaRPr lang="en-US"/>
          </a:p>
        </p:txBody>
      </p:sp>
      <p:sp>
        <p:nvSpPr>
          <p:cNvPr id="6" name="Footer Placeholder 5">
            <a:extLst>
              <a:ext uri="{FF2B5EF4-FFF2-40B4-BE49-F238E27FC236}">
                <a16:creationId xmlns:a16="http://schemas.microsoft.com/office/drawing/2014/main" id="{B4C2F574-763E-9142-A58F-6EAD10FEA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3C576-49FB-C94A-9E57-C2D28D4EF58B}"/>
              </a:ext>
            </a:extLst>
          </p:cNvPr>
          <p:cNvSpPr>
            <a:spLocks noGrp="1"/>
          </p:cNvSpPr>
          <p:nvPr>
            <p:ph type="sldNum" sz="quarter" idx="12"/>
          </p:nvPr>
        </p:nvSpPr>
        <p:spPr/>
        <p:txBody>
          <a:bodyPr/>
          <a:lstStyle/>
          <a:p>
            <a:fld id="{2FEF610E-3CB9-0447-A793-352FB49D73E7}" type="slidenum">
              <a:rPr lang="en-US" smtClean="0"/>
              <a:t>‹#›</a:t>
            </a:fld>
            <a:endParaRPr lang="en-US"/>
          </a:p>
        </p:txBody>
      </p:sp>
    </p:spTree>
    <p:extLst>
      <p:ext uri="{BB962C8B-B14F-4D97-AF65-F5344CB8AC3E}">
        <p14:creationId xmlns:p14="http://schemas.microsoft.com/office/powerpoint/2010/main" val="361074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693A-EF9E-9C4A-AC83-D48C15CD20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C22553-4329-4340-9012-B375D6FD4F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3A7504-7D0F-2149-A4DE-4692E2C6F93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AE4801-066B-1A49-9781-8BAE4B8EC8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16A1E9-CB0D-124C-85BC-25626D5323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588734-02F2-414F-B2FC-C0579A1E6615}"/>
              </a:ext>
            </a:extLst>
          </p:cNvPr>
          <p:cNvSpPr>
            <a:spLocks noGrp="1"/>
          </p:cNvSpPr>
          <p:nvPr>
            <p:ph type="dt" sz="half" idx="10"/>
          </p:nvPr>
        </p:nvSpPr>
        <p:spPr/>
        <p:txBody>
          <a:bodyPr/>
          <a:lstStyle/>
          <a:p>
            <a:fld id="{C6562E34-5FBF-B44E-8F0F-F8B9972C5D1D}" type="datetimeFigureOut">
              <a:rPr lang="en-US" smtClean="0"/>
              <a:t>10/27/20</a:t>
            </a:fld>
            <a:endParaRPr lang="en-US"/>
          </a:p>
        </p:txBody>
      </p:sp>
      <p:sp>
        <p:nvSpPr>
          <p:cNvPr id="8" name="Footer Placeholder 7">
            <a:extLst>
              <a:ext uri="{FF2B5EF4-FFF2-40B4-BE49-F238E27FC236}">
                <a16:creationId xmlns:a16="http://schemas.microsoft.com/office/drawing/2014/main" id="{8FBEC060-33CD-3543-8889-920FDBB9EE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BCC537-00FB-2149-9326-9882D480D2CF}"/>
              </a:ext>
            </a:extLst>
          </p:cNvPr>
          <p:cNvSpPr>
            <a:spLocks noGrp="1"/>
          </p:cNvSpPr>
          <p:nvPr>
            <p:ph type="sldNum" sz="quarter" idx="12"/>
          </p:nvPr>
        </p:nvSpPr>
        <p:spPr/>
        <p:txBody>
          <a:bodyPr/>
          <a:lstStyle/>
          <a:p>
            <a:fld id="{2FEF610E-3CB9-0447-A793-352FB49D73E7}" type="slidenum">
              <a:rPr lang="en-US" smtClean="0"/>
              <a:t>‹#›</a:t>
            </a:fld>
            <a:endParaRPr lang="en-US"/>
          </a:p>
        </p:txBody>
      </p:sp>
    </p:spTree>
    <p:extLst>
      <p:ext uri="{BB962C8B-B14F-4D97-AF65-F5344CB8AC3E}">
        <p14:creationId xmlns:p14="http://schemas.microsoft.com/office/powerpoint/2010/main" val="230691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0810-4D79-7840-8E72-C55F6FF737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448BA-739F-DD43-90EB-A0D8BAA843A3}"/>
              </a:ext>
            </a:extLst>
          </p:cNvPr>
          <p:cNvSpPr>
            <a:spLocks noGrp="1"/>
          </p:cNvSpPr>
          <p:nvPr>
            <p:ph type="dt" sz="half" idx="10"/>
          </p:nvPr>
        </p:nvSpPr>
        <p:spPr/>
        <p:txBody>
          <a:bodyPr/>
          <a:lstStyle/>
          <a:p>
            <a:fld id="{C6562E34-5FBF-B44E-8F0F-F8B9972C5D1D}" type="datetimeFigureOut">
              <a:rPr lang="en-US" smtClean="0"/>
              <a:t>10/27/20</a:t>
            </a:fld>
            <a:endParaRPr lang="en-US"/>
          </a:p>
        </p:txBody>
      </p:sp>
      <p:sp>
        <p:nvSpPr>
          <p:cNvPr id="4" name="Footer Placeholder 3">
            <a:extLst>
              <a:ext uri="{FF2B5EF4-FFF2-40B4-BE49-F238E27FC236}">
                <a16:creationId xmlns:a16="http://schemas.microsoft.com/office/drawing/2014/main" id="{CF4FF54F-5AB2-A14A-B043-E4DBAB5DD3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239F4C-D902-FD44-AC53-7EFD44863D03}"/>
              </a:ext>
            </a:extLst>
          </p:cNvPr>
          <p:cNvSpPr>
            <a:spLocks noGrp="1"/>
          </p:cNvSpPr>
          <p:nvPr>
            <p:ph type="sldNum" sz="quarter" idx="12"/>
          </p:nvPr>
        </p:nvSpPr>
        <p:spPr/>
        <p:txBody>
          <a:bodyPr/>
          <a:lstStyle/>
          <a:p>
            <a:fld id="{2FEF610E-3CB9-0447-A793-352FB49D73E7}" type="slidenum">
              <a:rPr lang="en-US" smtClean="0"/>
              <a:t>‹#›</a:t>
            </a:fld>
            <a:endParaRPr lang="en-US"/>
          </a:p>
        </p:txBody>
      </p:sp>
    </p:spTree>
    <p:extLst>
      <p:ext uri="{BB962C8B-B14F-4D97-AF65-F5344CB8AC3E}">
        <p14:creationId xmlns:p14="http://schemas.microsoft.com/office/powerpoint/2010/main" val="105987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0724A1-179C-6344-BCA8-12EC100D64BC}"/>
              </a:ext>
            </a:extLst>
          </p:cNvPr>
          <p:cNvSpPr>
            <a:spLocks noGrp="1"/>
          </p:cNvSpPr>
          <p:nvPr>
            <p:ph type="dt" sz="half" idx="10"/>
          </p:nvPr>
        </p:nvSpPr>
        <p:spPr/>
        <p:txBody>
          <a:bodyPr/>
          <a:lstStyle/>
          <a:p>
            <a:fld id="{C6562E34-5FBF-B44E-8F0F-F8B9972C5D1D}" type="datetimeFigureOut">
              <a:rPr lang="en-US" smtClean="0"/>
              <a:t>10/27/20</a:t>
            </a:fld>
            <a:endParaRPr lang="en-US"/>
          </a:p>
        </p:txBody>
      </p:sp>
      <p:sp>
        <p:nvSpPr>
          <p:cNvPr id="3" name="Footer Placeholder 2">
            <a:extLst>
              <a:ext uri="{FF2B5EF4-FFF2-40B4-BE49-F238E27FC236}">
                <a16:creationId xmlns:a16="http://schemas.microsoft.com/office/drawing/2014/main" id="{23F98F7A-6221-5D44-82E0-91C447B57E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B6C7BD-5DB8-474C-A5B1-392B9106B600}"/>
              </a:ext>
            </a:extLst>
          </p:cNvPr>
          <p:cNvSpPr>
            <a:spLocks noGrp="1"/>
          </p:cNvSpPr>
          <p:nvPr>
            <p:ph type="sldNum" sz="quarter" idx="12"/>
          </p:nvPr>
        </p:nvSpPr>
        <p:spPr/>
        <p:txBody>
          <a:bodyPr/>
          <a:lstStyle/>
          <a:p>
            <a:fld id="{2FEF610E-3CB9-0447-A793-352FB49D73E7}" type="slidenum">
              <a:rPr lang="en-US" smtClean="0"/>
              <a:t>‹#›</a:t>
            </a:fld>
            <a:endParaRPr lang="en-US"/>
          </a:p>
        </p:txBody>
      </p:sp>
    </p:spTree>
    <p:extLst>
      <p:ext uri="{BB962C8B-B14F-4D97-AF65-F5344CB8AC3E}">
        <p14:creationId xmlns:p14="http://schemas.microsoft.com/office/powerpoint/2010/main" val="11133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C9F4-79B2-7345-AE42-D3C5BE676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BFC5EF-8D60-7748-993E-58693541CB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37A2A-66D9-5641-B3A3-F57256FFA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DCDEEA-69FC-4B44-9DB9-91AC13A775A6}"/>
              </a:ext>
            </a:extLst>
          </p:cNvPr>
          <p:cNvSpPr>
            <a:spLocks noGrp="1"/>
          </p:cNvSpPr>
          <p:nvPr>
            <p:ph type="dt" sz="half" idx="10"/>
          </p:nvPr>
        </p:nvSpPr>
        <p:spPr/>
        <p:txBody>
          <a:bodyPr/>
          <a:lstStyle/>
          <a:p>
            <a:fld id="{C6562E34-5FBF-B44E-8F0F-F8B9972C5D1D}" type="datetimeFigureOut">
              <a:rPr lang="en-US" smtClean="0"/>
              <a:t>10/27/20</a:t>
            </a:fld>
            <a:endParaRPr lang="en-US"/>
          </a:p>
        </p:txBody>
      </p:sp>
      <p:sp>
        <p:nvSpPr>
          <p:cNvPr id="6" name="Footer Placeholder 5">
            <a:extLst>
              <a:ext uri="{FF2B5EF4-FFF2-40B4-BE49-F238E27FC236}">
                <a16:creationId xmlns:a16="http://schemas.microsoft.com/office/drawing/2014/main" id="{0CCF8EA0-1BA6-2E45-AE76-80A9826AA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278BA7-2E2F-0242-9034-7D07214D9E70}"/>
              </a:ext>
            </a:extLst>
          </p:cNvPr>
          <p:cNvSpPr>
            <a:spLocks noGrp="1"/>
          </p:cNvSpPr>
          <p:nvPr>
            <p:ph type="sldNum" sz="quarter" idx="12"/>
          </p:nvPr>
        </p:nvSpPr>
        <p:spPr/>
        <p:txBody>
          <a:bodyPr/>
          <a:lstStyle/>
          <a:p>
            <a:fld id="{2FEF610E-3CB9-0447-A793-352FB49D73E7}" type="slidenum">
              <a:rPr lang="en-US" smtClean="0"/>
              <a:t>‹#›</a:t>
            </a:fld>
            <a:endParaRPr lang="en-US"/>
          </a:p>
        </p:txBody>
      </p:sp>
    </p:spTree>
    <p:extLst>
      <p:ext uri="{BB962C8B-B14F-4D97-AF65-F5344CB8AC3E}">
        <p14:creationId xmlns:p14="http://schemas.microsoft.com/office/powerpoint/2010/main" val="254062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4CD8-CF11-2B48-8BB6-AD6D24F95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CF8F96-A6EC-624B-9879-1D8BA8E3C2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503D0B-6109-F247-AB41-B9D6C8D8E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AECB3C-B459-A749-9965-41CB1ABC461A}"/>
              </a:ext>
            </a:extLst>
          </p:cNvPr>
          <p:cNvSpPr>
            <a:spLocks noGrp="1"/>
          </p:cNvSpPr>
          <p:nvPr>
            <p:ph type="dt" sz="half" idx="10"/>
          </p:nvPr>
        </p:nvSpPr>
        <p:spPr/>
        <p:txBody>
          <a:bodyPr/>
          <a:lstStyle/>
          <a:p>
            <a:fld id="{C6562E34-5FBF-B44E-8F0F-F8B9972C5D1D}" type="datetimeFigureOut">
              <a:rPr lang="en-US" smtClean="0"/>
              <a:t>10/27/20</a:t>
            </a:fld>
            <a:endParaRPr lang="en-US"/>
          </a:p>
        </p:txBody>
      </p:sp>
      <p:sp>
        <p:nvSpPr>
          <p:cNvPr id="6" name="Footer Placeholder 5">
            <a:extLst>
              <a:ext uri="{FF2B5EF4-FFF2-40B4-BE49-F238E27FC236}">
                <a16:creationId xmlns:a16="http://schemas.microsoft.com/office/drawing/2014/main" id="{D20D689C-14D2-A94C-8F97-B723D7289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15682F-8F87-4F4C-A1B9-8FE79A651C27}"/>
              </a:ext>
            </a:extLst>
          </p:cNvPr>
          <p:cNvSpPr>
            <a:spLocks noGrp="1"/>
          </p:cNvSpPr>
          <p:nvPr>
            <p:ph type="sldNum" sz="quarter" idx="12"/>
          </p:nvPr>
        </p:nvSpPr>
        <p:spPr/>
        <p:txBody>
          <a:bodyPr/>
          <a:lstStyle/>
          <a:p>
            <a:fld id="{2FEF610E-3CB9-0447-A793-352FB49D73E7}" type="slidenum">
              <a:rPr lang="en-US" smtClean="0"/>
              <a:t>‹#›</a:t>
            </a:fld>
            <a:endParaRPr lang="en-US"/>
          </a:p>
        </p:txBody>
      </p:sp>
    </p:spTree>
    <p:extLst>
      <p:ext uri="{BB962C8B-B14F-4D97-AF65-F5344CB8AC3E}">
        <p14:creationId xmlns:p14="http://schemas.microsoft.com/office/powerpoint/2010/main" val="124920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98235-56BD-314A-B1BA-4C2904DBD5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A22B7D-2CBB-A94D-8CE2-6E35A2ECF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3887B-8560-6546-AD9F-E5A4ECEF51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62E34-5FBF-B44E-8F0F-F8B9972C5D1D}" type="datetimeFigureOut">
              <a:rPr lang="en-US" smtClean="0"/>
              <a:t>10/27/20</a:t>
            </a:fld>
            <a:endParaRPr lang="en-US"/>
          </a:p>
        </p:txBody>
      </p:sp>
      <p:sp>
        <p:nvSpPr>
          <p:cNvPr id="5" name="Footer Placeholder 4">
            <a:extLst>
              <a:ext uri="{FF2B5EF4-FFF2-40B4-BE49-F238E27FC236}">
                <a16:creationId xmlns:a16="http://schemas.microsoft.com/office/drawing/2014/main" id="{A8DA9A21-63A5-554E-B616-A9AFCA45C4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A190CF-60DA-E041-B698-0DBB05ADD4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F610E-3CB9-0447-A793-352FB49D73E7}" type="slidenum">
              <a:rPr lang="en-US" smtClean="0"/>
              <a:t>‹#›</a:t>
            </a:fld>
            <a:endParaRPr lang="en-US"/>
          </a:p>
        </p:txBody>
      </p:sp>
    </p:spTree>
    <p:extLst>
      <p:ext uri="{BB962C8B-B14F-4D97-AF65-F5344CB8AC3E}">
        <p14:creationId xmlns:p14="http://schemas.microsoft.com/office/powerpoint/2010/main" val="262556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BA36-3DA0-4047-93F7-3CE7378EA34D}"/>
              </a:ext>
            </a:extLst>
          </p:cNvPr>
          <p:cNvSpPr>
            <a:spLocks noGrp="1"/>
          </p:cNvSpPr>
          <p:nvPr>
            <p:ph type="ctrTitle"/>
          </p:nvPr>
        </p:nvSpPr>
        <p:spPr/>
        <p:txBody>
          <a:bodyPr>
            <a:normAutofit fontScale="90000"/>
          </a:bodyPr>
          <a:lstStyle/>
          <a:p>
            <a:r>
              <a:rPr lang="en-US" dirty="0"/>
              <a:t>CEBAF Wien 200 </a:t>
            </a:r>
            <a:r>
              <a:rPr lang="en-US" dirty="0" err="1"/>
              <a:t>keV</a:t>
            </a:r>
            <a:r>
              <a:rPr lang="en-US" dirty="0"/>
              <a:t> upgrade HV controls update meeting</a:t>
            </a:r>
          </a:p>
        </p:txBody>
      </p:sp>
      <p:sp>
        <p:nvSpPr>
          <p:cNvPr id="3" name="Subtitle 2">
            <a:extLst>
              <a:ext uri="{FF2B5EF4-FFF2-40B4-BE49-F238E27FC236}">
                <a16:creationId xmlns:a16="http://schemas.microsoft.com/office/drawing/2014/main" id="{BAFCE06A-0798-4F47-AF86-66BAD128D65C}"/>
              </a:ext>
            </a:extLst>
          </p:cNvPr>
          <p:cNvSpPr>
            <a:spLocks noGrp="1"/>
          </p:cNvSpPr>
          <p:nvPr>
            <p:ph type="subTitle" idx="1"/>
          </p:nvPr>
        </p:nvSpPr>
        <p:spPr/>
        <p:txBody>
          <a:bodyPr/>
          <a:lstStyle/>
          <a:p>
            <a:r>
              <a:rPr lang="en-US" dirty="0"/>
              <a:t>October 28 2020</a:t>
            </a:r>
          </a:p>
        </p:txBody>
      </p:sp>
    </p:spTree>
    <p:extLst>
      <p:ext uri="{BB962C8B-B14F-4D97-AF65-F5344CB8AC3E}">
        <p14:creationId xmlns:p14="http://schemas.microsoft.com/office/powerpoint/2010/main" val="2475672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8EB9-1A63-1146-82A3-FBD0C080500A}"/>
              </a:ext>
            </a:extLst>
          </p:cNvPr>
          <p:cNvSpPr>
            <a:spLocks noGrp="1"/>
          </p:cNvSpPr>
          <p:nvPr>
            <p:ph type="title"/>
          </p:nvPr>
        </p:nvSpPr>
        <p:spPr>
          <a:xfrm>
            <a:off x="0" y="0"/>
            <a:ext cx="10515600" cy="1325563"/>
          </a:xfrm>
        </p:spPr>
        <p:txBody>
          <a:bodyPr/>
          <a:lstStyle/>
          <a:p>
            <a:r>
              <a:rPr lang="en-US" dirty="0"/>
              <a:t>High level applications and other notes</a:t>
            </a:r>
          </a:p>
        </p:txBody>
      </p:sp>
      <p:sp>
        <p:nvSpPr>
          <p:cNvPr id="3" name="Content Placeholder 2">
            <a:extLst>
              <a:ext uri="{FF2B5EF4-FFF2-40B4-BE49-F238E27FC236}">
                <a16:creationId xmlns:a16="http://schemas.microsoft.com/office/drawing/2014/main" id="{74F83C0A-6DAC-8D48-B51B-6BF1A3FAC89B}"/>
              </a:ext>
            </a:extLst>
          </p:cNvPr>
          <p:cNvSpPr>
            <a:spLocks noGrp="1"/>
          </p:cNvSpPr>
          <p:nvPr>
            <p:ph idx="1"/>
          </p:nvPr>
        </p:nvSpPr>
        <p:spPr>
          <a:xfrm>
            <a:off x="206829" y="1030967"/>
            <a:ext cx="3287485" cy="5581500"/>
          </a:xfrm>
        </p:spPr>
        <p:txBody>
          <a:bodyPr>
            <a:normAutofit fontScale="62500" lnSpcReduction="20000"/>
          </a:bodyPr>
          <a:lstStyle/>
          <a:p>
            <a:r>
              <a:rPr lang="en-US" dirty="0"/>
              <a:t>Controls screens</a:t>
            </a:r>
          </a:p>
          <a:p>
            <a:r>
              <a:rPr lang="en-US" dirty="0"/>
              <a:t>To set the spin, need only 3 PVs per Wien:</a:t>
            </a:r>
          </a:p>
          <a:p>
            <a:pPr lvl="1"/>
            <a:r>
              <a:rPr lang="en-US" dirty="0"/>
              <a:t>Magnet current</a:t>
            </a:r>
          </a:p>
          <a:p>
            <a:pPr lvl="1"/>
            <a:r>
              <a:rPr lang="en-US" dirty="0"/>
              <a:t>Voltage Plate #1</a:t>
            </a:r>
          </a:p>
          <a:p>
            <a:pPr lvl="1"/>
            <a:r>
              <a:rPr lang="en-US" dirty="0"/>
              <a:t>Voltage Plate #2</a:t>
            </a:r>
          </a:p>
          <a:p>
            <a:r>
              <a:rPr lang="en-US" dirty="0" err="1"/>
              <a:t>Riad</a:t>
            </a:r>
            <a:r>
              <a:rPr lang="en-US" dirty="0"/>
              <a:t> will work with Gary on calculations and  provide more representative Cal names.</a:t>
            </a:r>
          </a:p>
          <a:p>
            <a:r>
              <a:rPr lang="en-US" dirty="0"/>
              <a:t>New Cal factors will be provided by </a:t>
            </a:r>
            <a:r>
              <a:rPr lang="en-US" dirty="0" err="1"/>
              <a:t>Riad</a:t>
            </a:r>
            <a:r>
              <a:rPr lang="en-US" dirty="0"/>
              <a:t>/Carlos.</a:t>
            </a:r>
          </a:p>
          <a:p>
            <a:r>
              <a:rPr lang="en-US" dirty="0"/>
              <a:t>We would like the ability to enter voltage in volts instead of counts. Do we really need to keep the ability to set voltage by counts? Carlos to check with Joe. (16 bit DAQ)</a:t>
            </a:r>
          </a:p>
          <a:p>
            <a:r>
              <a:rPr lang="en-US" dirty="0"/>
              <a:t>Gary and Michele have a detailed plan on how to set BDL, HV values and polarity. Handling will be done through </a:t>
            </a:r>
            <a:r>
              <a:rPr lang="en-US" dirty="0" err="1"/>
              <a:t>ioc</a:t>
            </a:r>
            <a:r>
              <a:rPr lang="en-US" dirty="0"/>
              <a:t> rather than by injector steering script as presently done.</a:t>
            </a:r>
          </a:p>
          <a:p>
            <a:endParaRPr lang="en-US" dirty="0"/>
          </a:p>
        </p:txBody>
      </p:sp>
      <p:pic>
        <p:nvPicPr>
          <p:cNvPr id="5" name="Picture 4">
            <a:extLst>
              <a:ext uri="{FF2B5EF4-FFF2-40B4-BE49-F238E27FC236}">
                <a16:creationId xmlns:a16="http://schemas.microsoft.com/office/drawing/2014/main" id="{DAF20A3E-EFC1-5349-9FFA-83A25CF92C7A}"/>
              </a:ext>
            </a:extLst>
          </p:cNvPr>
          <p:cNvPicPr>
            <a:picLocks noChangeAspect="1"/>
          </p:cNvPicPr>
          <p:nvPr/>
        </p:nvPicPr>
        <p:blipFill>
          <a:blip r:embed="rId2"/>
          <a:stretch>
            <a:fillRect/>
          </a:stretch>
        </p:blipFill>
        <p:spPr>
          <a:xfrm>
            <a:off x="3561756" y="914401"/>
            <a:ext cx="8630244" cy="5943599"/>
          </a:xfrm>
          <a:prstGeom prst="rect">
            <a:avLst/>
          </a:prstGeom>
        </p:spPr>
      </p:pic>
    </p:spTree>
    <p:extLst>
      <p:ext uri="{BB962C8B-B14F-4D97-AF65-F5344CB8AC3E}">
        <p14:creationId xmlns:p14="http://schemas.microsoft.com/office/powerpoint/2010/main" val="392361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F65A-A28B-E04D-889B-D058EDE81010}"/>
              </a:ext>
            </a:extLst>
          </p:cNvPr>
          <p:cNvSpPr>
            <a:spLocks noGrp="1"/>
          </p:cNvSpPr>
          <p:nvPr>
            <p:ph type="title"/>
          </p:nvPr>
        </p:nvSpPr>
        <p:spPr/>
        <p:txBody>
          <a:bodyPr/>
          <a:lstStyle/>
          <a:p>
            <a:r>
              <a:rPr lang="en-US" dirty="0"/>
              <a:t>Other notes &amp; Milestones</a:t>
            </a:r>
          </a:p>
        </p:txBody>
      </p:sp>
      <p:sp>
        <p:nvSpPr>
          <p:cNvPr id="3" name="Content Placeholder 2">
            <a:extLst>
              <a:ext uri="{FF2B5EF4-FFF2-40B4-BE49-F238E27FC236}">
                <a16:creationId xmlns:a16="http://schemas.microsoft.com/office/drawing/2014/main" id="{CC43F248-C5CF-054D-805E-2F60A61F0DC9}"/>
              </a:ext>
            </a:extLst>
          </p:cNvPr>
          <p:cNvSpPr>
            <a:spLocks noGrp="1"/>
          </p:cNvSpPr>
          <p:nvPr>
            <p:ph idx="1"/>
          </p:nvPr>
        </p:nvSpPr>
        <p:spPr>
          <a:xfrm>
            <a:off x="856488" y="1487296"/>
            <a:ext cx="10515600" cy="5032375"/>
          </a:xfrm>
        </p:spPr>
        <p:txBody>
          <a:bodyPr>
            <a:normAutofit fontScale="92500" lnSpcReduction="10000"/>
          </a:bodyPr>
          <a:lstStyle/>
          <a:p>
            <a:r>
              <a:rPr lang="en-US" dirty="0"/>
              <a:t>HV PS wired up and </a:t>
            </a:r>
            <a:r>
              <a:rPr lang="en-US" dirty="0" err="1"/>
              <a:t>comm</a:t>
            </a:r>
            <a:r>
              <a:rPr lang="en-US" dirty="0"/>
              <a:t> chassis so we can start testing comm. Tony &amp; Scott start this week for at least one of the PS. Goal would be test </a:t>
            </a:r>
            <a:r>
              <a:rPr lang="en-US" dirty="0" err="1"/>
              <a:t>comm</a:t>
            </a:r>
            <a:r>
              <a:rPr lang="en-US" dirty="0"/>
              <a:t> by end of Nov 2 week.</a:t>
            </a:r>
          </a:p>
          <a:p>
            <a:r>
              <a:rPr lang="en-US" dirty="0"/>
              <a:t>For </a:t>
            </a:r>
            <a:r>
              <a:rPr lang="en-US" dirty="0" err="1"/>
              <a:t>comm</a:t>
            </a:r>
            <a:r>
              <a:rPr lang="en-US" dirty="0"/>
              <a:t> testing PS, Tony to cap HV output in each supply.</a:t>
            </a:r>
          </a:p>
          <a:p>
            <a:r>
              <a:rPr lang="en-US" dirty="0"/>
              <a:t>I&amp;C to provide SOP for </a:t>
            </a:r>
            <a:r>
              <a:rPr lang="en-US" dirty="0" err="1"/>
              <a:t>safeing</a:t>
            </a:r>
            <a:r>
              <a:rPr lang="en-US" dirty="0"/>
              <a:t> the system, in particular when cables are installed. </a:t>
            </a:r>
          </a:p>
          <a:p>
            <a:r>
              <a:rPr lang="en-US" dirty="0"/>
              <a:t>PS 30kV / 1 mA</a:t>
            </a:r>
          </a:p>
          <a:p>
            <a:r>
              <a:rPr lang="en-US" dirty="0"/>
              <a:t>Finish cabling + switches/controls, contingent to injector work. Likely can happen in the next week or two.</a:t>
            </a:r>
          </a:p>
          <a:p>
            <a:r>
              <a:rPr lang="en-US" dirty="0"/>
              <a:t>HCO =&gt; turn over to CIS</a:t>
            </a:r>
          </a:p>
          <a:p>
            <a:r>
              <a:rPr lang="en-US" dirty="0"/>
              <a:t>Electricians working conduit connecting equipment rack to rack above penetration, needed for cable installation. Tony to check with Ernest.</a:t>
            </a:r>
          </a:p>
          <a:p>
            <a:endParaRPr lang="en-US" dirty="0"/>
          </a:p>
        </p:txBody>
      </p:sp>
    </p:spTree>
    <p:extLst>
      <p:ext uri="{BB962C8B-B14F-4D97-AF65-F5344CB8AC3E}">
        <p14:creationId xmlns:p14="http://schemas.microsoft.com/office/powerpoint/2010/main" val="312793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48EBAD-26A0-1748-AF29-9A74234F28D8}"/>
              </a:ext>
            </a:extLst>
          </p:cNvPr>
          <p:cNvPicPr>
            <a:picLocks noChangeAspect="1"/>
          </p:cNvPicPr>
          <p:nvPr/>
        </p:nvPicPr>
        <p:blipFill>
          <a:blip r:embed="rId2"/>
          <a:stretch>
            <a:fillRect/>
          </a:stretch>
        </p:blipFill>
        <p:spPr>
          <a:xfrm>
            <a:off x="3402498" y="238272"/>
            <a:ext cx="8594033" cy="6619728"/>
          </a:xfrm>
          <a:prstGeom prst="rect">
            <a:avLst/>
          </a:prstGeom>
        </p:spPr>
      </p:pic>
      <p:sp>
        <p:nvSpPr>
          <p:cNvPr id="2" name="Title 1">
            <a:extLst>
              <a:ext uri="{FF2B5EF4-FFF2-40B4-BE49-F238E27FC236}">
                <a16:creationId xmlns:a16="http://schemas.microsoft.com/office/drawing/2014/main" id="{67CD837C-8796-AF47-AF9B-710654CC0424}"/>
              </a:ext>
            </a:extLst>
          </p:cNvPr>
          <p:cNvSpPr>
            <a:spLocks noGrp="1"/>
          </p:cNvSpPr>
          <p:nvPr>
            <p:ph type="title"/>
          </p:nvPr>
        </p:nvSpPr>
        <p:spPr>
          <a:xfrm>
            <a:off x="0" y="0"/>
            <a:ext cx="10515600" cy="1325563"/>
          </a:xfrm>
        </p:spPr>
        <p:txBody>
          <a:bodyPr/>
          <a:lstStyle/>
          <a:p>
            <a:r>
              <a:rPr lang="en-US" dirty="0"/>
              <a:t>HV controls layout</a:t>
            </a:r>
          </a:p>
        </p:txBody>
      </p:sp>
      <p:sp>
        <p:nvSpPr>
          <p:cNvPr id="5" name="Up Arrow 4">
            <a:extLst>
              <a:ext uri="{FF2B5EF4-FFF2-40B4-BE49-F238E27FC236}">
                <a16:creationId xmlns:a16="http://schemas.microsoft.com/office/drawing/2014/main" id="{E8FAA1F9-6A23-AA4A-8AAD-4C3C5A922387}"/>
              </a:ext>
            </a:extLst>
          </p:cNvPr>
          <p:cNvSpPr/>
          <p:nvPr/>
        </p:nvSpPr>
        <p:spPr>
          <a:xfrm>
            <a:off x="4248443" y="1280160"/>
            <a:ext cx="253219" cy="31089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E80DD42D-2CC3-D349-8D47-07157B637416}"/>
              </a:ext>
            </a:extLst>
          </p:cNvPr>
          <p:cNvSpPr/>
          <p:nvPr/>
        </p:nvSpPr>
        <p:spPr>
          <a:xfrm>
            <a:off x="5401994" y="351692"/>
            <a:ext cx="3488788" cy="267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9D494850-5517-8D48-8E41-3B9D3A4294F3}"/>
              </a:ext>
            </a:extLst>
          </p:cNvPr>
          <p:cNvSpPr/>
          <p:nvPr/>
        </p:nvSpPr>
        <p:spPr>
          <a:xfrm>
            <a:off x="11338560" y="872197"/>
            <a:ext cx="295422" cy="406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26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A228-C1A5-1941-8D13-46DF6DECC82D}"/>
              </a:ext>
            </a:extLst>
          </p:cNvPr>
          <p:cNvSpPr>
            <a:spLocks noGrp="1"/>
          </p:cNvSpPr>
          <p:nvPr>
            <p:ph type="title"/>
          </p:nvPr>
        </p:nvSpPr>
        <p:spPr>
          <a:xfrm>
            <a:off x="0" y="0"/>
            <a:ext cx="10515600" cy="1325563"/>
          </a:xfrm>
        </p:spPr>
        <p:txBody>
          <a:bodyPr/>
          <a:lstStyle/>
          <a:p>
            <a:r>
              <a:rPr lang="en-US" dirty="0"/>
              <a:t>UITF Wien HV controls system flow diagram (G. Croke)</a:t>
            </a:r>
          </a:p>
        </p:txBody>
      </p:sp>
      <p:pic>
        <p:nvPicPr>
          <p:cNvPr id="6" name="Picture 5">
            <a:extLst>
              <a:ext uri="{FF2B5EF4-FFF2-40B4-BE49-F238E27FC236}">
                <a16:creationId xmlns:a16="http://schemas.microsoft.com/office/drawing/2014/main" id="{C7CEFCF4-C1E3-8E43-98F2-1C75E257C340}"/>
              </a:ext>
            </a:extLst>
          </p:cNvPr>
          <p:cNvPicPr>
            <a:picLocks noChangeAspect="1"/>
          </p:cNvPicPr>
          <p:nvPr/>
        </p:nvPicPr>
        <p:blipFill>
          <a:blip r:embed="rId2"/>
          <a:stretch>
            <a:fillRect/>
          </a:stretch>
        </p:blipFill>
        <p:spPr>
          <a:xfrm rot="16200000">
            <a:off x="3911404" y="-870910"/>
            <a:ext cx="6400418" cy="9057400"/>
          </a:xfrm>
          <a:prstGeom prst="rect">
            <a:avLst/>
          </a:prstGeom>
        </p:spPr>
      </p:pic>
    </p:spTree>
    <p:extLst>
      <p:ext uri="{BB962C8B-B14F-4D97-AF65-F5344CB8AC3E}">
        <p14:creationId xmlns:p14="http://schemas.microsoft.com/office/powerpoint/2010/main" val="23199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80F2B-8B0D-E24B-8394-0F22198B0429}"/>
              </a:ext>
            </a:extLst>
          </p:cNvPr>
          <p:cNvSpPr>
            <a:spLocks noGrp="1"/>
          </p:cNvSpPr>
          <p:nvPr>
            <p:ph type="title"/>
          </p:nvPr>
        </p:nvSpPr>
        <p:spPr/>
        <p:txBody>
          <a:bodyPr/>
          <a:lstStyle/>
          <a:p>
            <a:r>
              <a:rPr lang="en-US" dirty="0"/>
              <a:t>HV and interlock cables</a:t>
            </a:r>
          </a:p>
        </p:txBody>
      </p:sp>
      <p:sp>
        <p:nvSpPr>
          <p:cNvPr id="3" name="Content Placeholder 2">
            <a:extLst>
              <a:ext uri="{FF2B5EF4-FFF2-40B4-BE49-F238E27FC236}">
                <a16:creationId xmlns:a16="http://schemas.microsoft.com/office/drawing/2014/main" id="{1FD9A574-8D10-1149-B858-00101300466D}"/>
              </a:ext>
            </a:extLst>
          </p:cNvPr>
          <p:cNvSpPr>
            <a:spLocks noGrp="1"/>
          </p:cNvSpPr>
          <p:nvPr>
            <p:ph idx="1"/>
          </p:nvPr>
        </p:nvSpPr>
        <p:spPr>
          <a:xfrm>
            <a:off x="847344" y="1322704"/>
            <a:ext cx="10515600" cy="5087239"/>
          </a:xfrm>
        </p:spPr>
        <p:txBody>
          <a:bodyPr/>
          <a:lstStyle/>
          <a:p>
            <a:r>
              <a:rPr lang="en-US" dirty="0"/>
              <a:t>Old Wien HV cables have been disconnected  but still in place</a:t>
            </a:r>
          </a:p>
          <a:p>
            <a:r>
              <a:rPr lang="en-US" dirty="0"/>
              <a:t>Gun2 and Gun3 HV cables and conduit to be reused for running new Wien HV cables from ISB to tunnel</a:t>
            </a:r>
          </a:p>
          <a:p>
            <a:r>
              <a:rPr lang="en-US" dirty="0"/>
              <a:t>Cables have been staged at ISB</a:t>
            </a:r>
          </a:p>
          <a:p>
            <a:r>
              <a:rPr lang="en-US" dirty="0"/>
              <a:t>Electricians to re-conduit top of Wien HV controls rack to top of IN01B01 to run each pair of HV cables through each conduit</a:t>
            </a:r>
          </a:p>
          <a:p>
            <a:r>
              <a:rPr lang="en-US" dirty="0"/>
              <a:t>Cables for interlocks are ready, still deciding if they will be run through same conduit or outside of conduit through penetration</a:t>
            </a:r>
          </a:p>
          <a:p>
            <a:r>
              <a:rPr lang="en-US" dirty="0"/>
              <a:t>Bracket design to be on top of Wien for interlock cable system</a:t>
            </a:r>
          </a:p>
          <a:p>
            <a:endParaRPr lang="en-US" dirty="0"/>
          </a:p>
        </p:txBody>
      </p:sp>
    </p:spTree>
    <p:extLst>
      <p:ext uri="{BB962C8B-B14F-4D97-AF65-F5344CB8AC3E}">
        <p14:creationId xmlns:p14="http://schemas.microsoft.com/office/powerpoint/2010/main" val="144534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296FF-7DD7-6A43-9F42-E85D6880F9C1}"/>
              </a:ext>
            </a:extLst>
          </p:cNvPr>
          <p:cNvSpPr>
            <a:spLocks noGrp="1"/>
          </p:cNvSpPr>
          <p:nvPr>
            <p:ph type="title"/>
          </p:nvPr>
        </p:nvSpPr>
        <p:spPr/>
        <p:txBody>
          <a:bodyPr/>
          <a:lstStyle/>
          <a:p>
            <a:r>
              <a:rPr lang="en-US" dirty="0"/>
              <a:t>HV Switch box</a:t>
            </a:r>
          </a:p>
        </p:txBody>
      </p:sp>
      <p:sp>
        <p:nvSpPr>
          <p:cNvPr id="3" name="Content Placeholder 2">
            <a:extLst>
              <a:ext uri="{FF2B5EF4-FFF2-40B4-BE49-F238E27FC236}">
                <a16:creationId xmlns:a16="http://schemas.microsoft.com/office/drawing/2014/main" id="{F509D06C-0FB0-4641-8B37-789B71035C37}"/>
              </a:ext>
            </a:extLst>
          </p:cNvPr>
          <p:cNvSpPr>
            <a:spLocks noGrp="1"/>
          </p:cNvSpPr>
          <p:nvPr>
            <p:ph idx="1"/>
          </p:nvPr>
        </p:nvSpPr>
        <p:spPr>
          <a:xfrm>
            <a:off x="235373" y="1447334"/>
            <a:ext cx="6074664" cy="4867783"/>
          </a:xfrm>
        </p:spPr>
        <p:txBody>
          <a:bodyPr>
            <a:normAutofit lnSpcReduction="10000"/>
          </a:bodyPr>
          <a:lstStyle/>
          <a:p>
            <a:r>
              <a:rPr lang="en-US" dirty="0"/>
              <a:t>There is no status from HV switch box to prevent switching when HV is present.</a:t>
            </a:r>
          </a:p>
          <a:p>
            <a:r>
              <a:rPr lang="en-US" dirty="0"/>
              <a:t>Chassis for two CEBAF units are on order. Main components </a:t>
            </a:r>
            <a:r>
              <a:rPr lang="en-US" dirty="0" err="1"/>
              <a:t>gigavac</a:t>
            </a:r>
            <a:r>
              <a:rPr lang="en-US" dirty="0"/>
              <a:t> switches are on hand. </a:t>
            </a:r>
          </a:p>
          <a:p>
            <a:r>
              <a:rPr lang="en-US" dirty="0"/>
              <a:t>Test fixture with voltage divider expected to be ready for week of Nov 2 test in UITF</a:t>
            </a:r>
          </a:p>
          <a:p>
            <a:r>
              <a:rPr lang="en-US" dirty="0"/>
              <a:t>HV switchbox needs to be inspected by B. Rodriguez. Tony to follow up on this. Should inspect UITF prototype too. </a:t>
            </a:r>
          </a:p>
          <a:p>
            <a:endParaRPr lang="en-US" dirty="0"/>
          </a:p>
        </p:txBody>
      </p:sp>
      <p:pic>
        <p:nvPicPr>
          <p:cNvPr id="7" name="Picture 6">
            <a:extLst>
              <a:ext uri="{FF2B5EF4-FFF2-40B4-BE49-F238E27FC236}">
                <a16:creationId xmlns:a16="http://schemas.microsoft.com/office/drawing/2014/main" id="{C881829F-F5F5-A44D-8D2F-42563E0B1516}"/>
              </a:ext>
            </a:extLst>
          </p:cNvPr>
          <p:cNvPicPr>
            <a:picLocks noChangeAspect="1"/>
          </p:cNvPicPr>
          <p:nvPr/>
        </p:nvPicPr>
        <p:blipFill>
          <a:blip r:embed="rId2"/>
          <a:stretch>
            <a:fillRect/>
          </a:stretch>
        </p:blipFill>
        <p:spPr>
          <a:xfrm>
            <a:off x="6041571" y="294822"/>
            <a:ext cx="5552621" cy="2824791"/>
          </a:xfrm>
          <a:prstGeom prst="rect">
            <a:avLst/>
          </a:prstGeom>
        </p:spPr>
      </p:pic>
    </p:spTree>
    <p:extLst>
      <p:ext uri="{BB962C8B-B14F-4D97-AF65-F5344CB8AC3E}">
        <p14:creationId xmlns:p14="http://schemas.microsoft.com/office/powerpoint/2010/main" val="267478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0393-C9A7-6B4B-95FF-87E6DCB01D2A}"/>
              </a:ext>
            </a:extLst>
          </p:cNvPr>
          <p:cNvSpPr>
            <a:spLocks noGrp="1"/>
          </p:cNvSpPr>
          <p:nvPr>
            <p:ph type="title"/>
          </p:nvPr>
        </p:nvSpPr>
        <p:spPr/>
        <p:txBody>
          <a:bodyPr/>
          <a:lstStyle/>
          <a:p>
            <a:r>
              <a:rPr lang="en-US" dirty="0"/>
              <a:t>DIO XY244 and ADC XY566</a:t>
            </a:r>
          </a:p>
        </p:txBody>
      </p:sp>
      <p:pic>
        <p:nvPicPr>
          <p:cNvPr id="5" name="Content Placeholder 4">
            <a:extLst>
              <a:ext uri="{FF2B5EF4-FFF2-40B4-BE49-F238E27FC236}">
                <a16:creationId xmlns:a16="http://schemas.microsoft.com/office/drawing/2014/main" id="{EA08210E-7D12-6841-B144-0651A1102F3D}"/>
              </a:ext>
            </a:extLst>
          </p:cNvPr>
          <p:cNvPicPr>
            <a:picLocks noGrp="1" noChangeAspect="1"/>
          </p:cNvPicPr>
          <p:nvPr>
            <p:ph idx="1"/>
          </p:nvPr>
        </p:nvPicPr>
        <p:blipFill>
          <a:blip r:embed="rId2"/>
          <a:stretch>
            <a:fillRect/>
          </a:stretch>
        </p:blipFill>
        <p:spPr>
          <a:xfrm>
            <a:off x="7051767" y="0"/>
            <a:ext cx="4728749" cy="4351338"/>
          </a:xfrm>
        </p:spPr>
      </p:pic>
      <p:sp>
        <p:nvSpPr>
          <p:cNvPr id="6" name="Content Placeholder 2">
            <a:extLst>
              <a:ext uri="{FF2B5EF4-FFF2-40B4-BE49-F238E27FC236}">
                <a16:creationId xmlns:a16="http://schemas.microsoft.com/office/drawing/2014/main" id="{7FCDFD0A-9C73-3146-A42A-A8A21CD8936A}"/>
              </a:ext>
            </a:extLst>
          </p:cNvPr>
          <p:cNvSpPr txBox="1">
            <a:spLocks/>
          </p:cNvSpPr>
          <p:nvPr/>
        </p:nvSpPr>
        <p:spPr>
          <a:xfrm>
            <a:off x="838200" y="1825625"/>
            <a:ext cx="564489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 Windham to identify which channels are available and will provide info to I&amp;C during the week of Nov 2.</a:t>
            </a:r>
          </a:p>
        </p:txBody>
      </p:sp>
      <p:sp>
        <p:nvSpPr>
          <p:cNvPr id="7" name="TextBox 6">
            <a:extLst>
              <a:ext uri="{FF2B5EF4-FFF2-40B4-BE49-F238E27FC236}">
                <a16:creationId xmlns:a16="http://schemas.microsoft.com/office/drawing/2014/main" id="{3C23F041-7F3A-8F4D-AB20-3F275C739372}"/>
              </a:ext>
            </a:extLst>
          </p:cNvPr>
          <p:cNvSpPr txBox="1"/>
          <p:nvPr/>
        </p:nvSpPr>
        <p:spPr>
          <a:xfrm>
            <a:off x="3849624" y="155448"/>
            <a:ext cx="4050148" cy="369332"/>
          </a:xfrm>
          <a:prstGeom prst="rect">
            <a:avLst/>
          </a:prstGeom>
          <a:noFill/>
        </p:spPr>
        <p:txBody>
          <a:bodyPr wrap="none" rtlCol="0">
            <a:spAutoFit/>
          </a:bodyPr>
          <a:lstStyle/>
          <a:p>
            <a:r>
              <a:rPr lang="en-US" b="1" dirty="0">
                <a:solidFill>
                  <a:srgbClr val="FF0000"/>
                </a:solidFill>
              </a:rPr>
              <a:t>Need to make system drawing for CEBAF</a:t>
            </a:r>
          </a:p>
        </p:txBody>
      </p:sp>
    </p:spTree>
    <p:extLst>
      <p:ext uri="{BB962C8B-B14F-4D97-AF65-F5344CB8AC3E}">
        <p14:creationId xmlns:p14="http://schemas.microsoft.com/office/powerpoint/2010/main" val="4091315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A1B2-A04C-504C-A667-8DF592015B6C}"/>
              </a:ext>
            </a:extLst>
          </p:cNvPr>
          <p:cNvSpPr>
            <a:spLocks noGrp="1"/>
          </p:cNvSpPr>
          <p:nvPr>
            <p:ph type="title"/>
          </p:nvPr>
        </p:nvSpPr>
        <p:spPr/>
        <p:txBody>
          <a:bodyPr/>
          <a:lstStyle/>
          <a:p>
            <a:r>
              <a:rPr lang="en-US" dirty="0" err="1"/>
              <a:t>Matsusada</a:t>
            </a:r>
            <a:r>
              <a:rPr lang="en-US" dirty="0"/>
              <a:t> power supplies</a:t>
            </a:r>
          </a:p>
        </p:txBody>
      </p:sp>
      <p:sp>
        <p:nvSpPr>
          <p:cNvPr id="3" name="Content Placeholder 2">
            <a:extLst>
              <a:ext uri="{FF2B5EF4-FFF2-40B4-BE49-F238E27FC236}">
                <a16:creationId xmlns:a16="http://schemas.microsoft.com/office/drawing/2014/main" id="{8E52A8B2-BA43-C446-A2B7-9C99C73D1084}"/>
              </a:ext>
            </a:extLst>
          </p:cNvPr>
          <p:cNvSpPr>
            <a:spLocks noGrp="1"/>
          </p:cNvSpPr>
          <p:nvPr>
            <p:ph idx="1"/>
          </p:nvPr>
        </p:nvSpPr>
        <p:spPr>
          <a:xfrm>
            <a:off x="838200" y="1825624"/>
            <a:ext cx="6083808" cy="4684903"/>
          </a:xfrm>
        </p:spPr>
        <p:txBody>
          <a:bodyPr/>
          <a:lstStyle/>
          <a:p>
            <a:r>
              <a:rPr lang="en-US" dirty="0"/>
              <a:t>The four PS (2 per Wien) are in the Wien rack at ISB. Not connected yet.</a:t>
            </a:r>
          </a:p>
          <a:p>
            <a:r>
              <a:rPr lang="en-US" dirty="0"/>
              <a:t>Plan for week of Nov 9: Wire up PS and install </a:t>
            </a:r>
            <a:r>
              <a:rPr lang="en-US" dirty="0" err="1"/>
              <a:t>comm</a:t>
            </a:r>
            <a:r>
              <a:rPr lang="en-US" dirty="0"/>
              <a:t> chassis to start testing communications. Work on this while switcher box is being built</a:t>
            </a:r>
          </a:p>
          <a:p>
            <a:r>
              <a:rPr lang="en-US" dirty="0"/>
              <a:t>HV cables will be installed first, then HV switcher box. </a:t>
            </a:r>
          </a:p>
          <a:p>
            <a:endParaRPr lang="en-US" dirty="0"/>
          </a:p>
          <a:p>
            <a:endParaRPr lang="en-US" dirty="0"/>
          </a:p>
        </p:txBody>
      </p:sp>
      <p:pic>
        <p:nvPicPr>
          <p:cNvPr id="7" name="Picture 6">
            <a:extLst>
              <a:ext uri="{FF2B5EF4-FFF2-40B4-BE49-F238E27FC236}">
                <a16:creationId xmlns:a16="http://schemas.microsoft.com/office/drawing/2014/main" id="{DCEE9788-76C8-334E-8E21-FB181C43F610}"/>
              </a:ext>
            </a:extLst>
          </p:cNvPr>
          <p:cNvPicPr>
            <a:picLocks noChangeAspect="1"/>
          </p:cNvPicPr>
          <p:nvPr/>
        </p:nvPicPr>
        <p:blipFill>
          <a:blip r:embed="rId2"/>
          <a:stretch>
            <a:fillRect/>
          </a:stretch>
        </p:blipFill>
        <p:spPr>
          <a:xfrm>
            <a:off x="6914243" y="162992"/>
            <a:ext cx="5277757" cy="3875607"/>
          </a:xfrm>
          <a:prstGeom prst="rect">
            <a:avLst/>
          </a:prstGeom>
        </p:spPr>
      </p:pic>
    </p:spTree>
    <p:extLst>
      <p:ext uri="{BB962C8B-B14F-4D97-AF65-F5344CB8AC3E}">
        <p14:creationId xmlns:p14="http://schemas.microsoft.com/office/powerpoint/2010/main" val="124840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322A-061F-814B-A4B5-BF2C09058881}"/>
              </a:ext>
            </a:extLst>
          </p:cNvPr>
          <p:cNvSpPr>
            <a:spLocks noGrp="1"/>
          </p:cNvSpPr>
          <p:nvPr>
            <p:ph type="title"/>
          </p:nvPr>
        </p:nvSpPr>
        <p:spPr/>
        <p:txBody>
          <a:bodyPr/>
          <a:lstStyle/>
          <a:p>
            <a:r>
              <a:rPr lang="en-US" dirty="0"/>
              <a:t>Communications chassis</a:t>
            </a:r>
          </a:p>
        </p:txBody>
      </p:sp>
      <p:sp>
        <p:nvSpPr>
          <p:cNvPr id="3" name="Content Placeholder 2">
            <a:extLst>
              <a:ext uri="{FF2B5EF4-FFF2-40B4-BE49-F238E27FC236}">
                <a16:creationId xmlns:a16="http://schemas.microsoft.com/office/drawing/2014/main" id="{34CCED21-144E-1740-9768-AA75658988C5}"/>
              </a:ext>
            </a:extLst>
          </p:cNvPr>
          <p:cNvSpPr>
            <a:spLocks noGrp="1"/>
          </p:cNvSpPr>
          <p:nvPr>
            <p:ph idx="1"/>
          </p:nvPr>
        </p:nvSpPr>
        <p:spPr>
          <a:xfrm>
            <a:off x="838200" y="1825625"/>
            <a:ext cx="5919216" cy="4351338"/>
          </a:xfrm>
        </p:spPr>
        <p:txBody>
          <a:bodyPr/>
          <a:lstStyle/>
          <a:p>
            <a:r>
              <a:rPr lang="en-US" dirty="0" err="1"/>
              <a:t>Digiport</a:t>
            </a:r>
            <a:r>
              <a:rPr lang="en-US" dirty="0"/>
              <a:t> already installed and functional in Wien HV rack </a:t>
            </a:r>
          </a:p>
          <a:p>
            <a:r>
              <a:rPr lang="en-US" dirty="0"/>
              <a:t>S. Windham will connect the </a:t>
            </a:r>
            <a:r>
              <a:rPr lang="en-US" dirty="0" err="1"/>
              <a:t>comms</a:t>
            </a:r>
            <a:r>
              <a:rPr lang="en-US" dirty="0"/>
              <a:t> chassis to the </a:t>
            </a:r>
            <a:r>
              <a:rPr lang="en-US" dirty="0" err="1"/>
              <a:t>digiport</a:t>
            </a:r>
            <a:r>
              <a:rPr lang="en-US" dirty="0"/>
              <a:t> week on Nov 2.</a:t>
            </a:r>
          </a:p>
          <a:p>
            <a:r>
              <a:rPr lang="en-US" dirty="0"/>
              <a:t>One GPIB chassis per PS (2 per Wien)</a:t>
            </a:r>
          </a:p>
          <a:p>
            <a:pPr marL="0" indent="0">
              <a:buNone/>
            </a:pPr>
            <a:endParaRPr lang="en-US" dirty="0"/>
          </a:p>
          <a:p>
            <a:endParaRPr lang="en-US" dirty="0"/>
          </a:p>
        </p:txBody>
      </p:sp>
      <p:pic>
        <p:nvPicPr>
          <p:cNvPr id="5" name="Picture 4">
            <a:extLst>
              <a:ext uri="{FF2B5EF4-FFF2-40B4-BE49-F238E27FC236}">
                <a16:creationId xmlns:a16="http://schemas.microsoft.com/office/drawing/2014/main" id="{A00BA68B-57B3-944B-B924-4DE5412E3484}"/>
              </a:ext>
            </a:extLst>
          </p:cNvPr>
          <p:cNvPicPr>
            <a:picLocks noChangeAspect="1"/>
          </p:cNvPicPr>
          <p:nvPr/>
        </p:nvPicPr>
        <p:blipFill>
          <a:blip r:embed="rId2"/>
          <a:stretch>
            <a:fillRect/>
          </a:stretch>
        </p:blipFill>
        <p:spPr>
          <a:xfrm>
            <a:off x="7307942" y="83550"/>
            <a:ext cx="4590143" cy="2219686"/>
          </a:xfrm>
          <a:prstGeom prst="rect">
            <a:avLst/>
          </a:prstGeom>
        </p:spPr>
      </p:pic>
    </p:spTree>
    <p:extLst>
      <p:ext uri="{BB962C8B-B14F-4D97-AF65-F5344CB8AC3E}">
        <p14:creationId xmlns:p14="http://schemas.microsoft.com/office/powerpoint/2010/main" val="4176646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8388-ED78-5346-A93C-CEE4166DED8F}"/>
              </a:ext>
            </a:extLst>
          </p:cNvPr>
          <p:cNvSpPr>
            <a:spLocks noGrp="1"/>
          </p:cNvSpPr>
          <p:nvPr>
            <p:ph type="title"/>
          </p:nvPr>
        </p:nvSpPr>
        <p:spPr/>
        <p:txBody>
          <a:bodyPr/>
          <a:lstStyle/>
          <a:p>
            <a:r>
              <a:rPr lang="en-US" dirty="0" err="1"/>
              <a:t>Digiport</a:t>
            </a:r>
            <a:r>
              <a:rPr lang="en-US" dirty="0"/>
              <a:t> server &amp; IOC</a:t>
            </a:r>
          </a:p>
        </p:txBody>
      </p:sp>
      <p:sp>
        <p:nvSpPr>
          <p:cNvPr id="3" name="Content Placeholder 2">
            <a:extLst>
              <a:ext uri="{FF2B5EF4-FFF2-40B4-BE49-F238E27FC236}">
                <a16:creationId xmlns:a16="http://schemas.microsoft.com/office/drawing/2014/main" id="{5D7CEBDA-B3D7-5E44-A04B-071118942892}"/>
              </a:ext>
            </a:extLst>
          </p:cNvPr>
          <p:cNvSpPr>
            <a:spLocks noGrp="1"/>
          </p:cNvSpPr>
          <p:nvPr>
            <p:ph idx="1"/>
          </p:nvPr>
        </p:nvSpPr>
        <p:spPr>
          <a:xfrm>
            <a:off x="838200" y="1825624"/>
            <a:ext cx="7546848" cy="4703191"/>
          </a:xfrm>
        </p:spPr>
        <p:txBody>
          <a:bodyPr/>
          <a:lstStyle/>
          <a:p>
            <a:r>
              <a:rPr lang="en-US" dirty="0"/>
              <a:t>Scott installed </a:t>
            </a:r>
            <a:r>
              <a:rPr lang="en-US" dirty="0" err="1"/>
              <a:t>digiport</a:t>
            </a:r>
            <a:r>
              <a:rPr lang="en-US" dirty="0"/>
              <a:t> in Wien rack </a:t>
            </a:r>
          </a:p>
          <a:p>
            <a:r>
              <a:rPr lang="en-US" dirty="0" err="1"/>
              <a:t>Digiport</a:t>
            </a:r>
            <a:r>
              <a:rPr lang="en-US" dirty="0"/>
              <a:t> converts signal to ethernet, then routes to soft </a:t>
            </a:r>
            <a:r>
              <a:rPr lang="en-US" dirty="0" err="1"/>
              <a:t>ioc</a:t>
            </a:r>
            <a:endParaRPr lang="en-US" dirty="0"/>
          </a:p>
          <a:p>
            <a:r>
              <a:rPr lang="en-US" dirty="0"/>
              <a:t>Iocsoftinj3 presently running there. Connection is in place.</a:t>
            </a:r>
          </a:p>
        </p:txBody>
      </p:sp>
      <p:pic>
        <p:nvPicPr>
          <p:cNvPr id="5" name="Picture 4">
            <a:extLst>
              <a:ext uri="{FF2B5EF4-FFF2-40B4-BE49-F238E27FC236}">
                <a16:creationId xmlns:a16="http://schemas.microsoft.com/office/drawing/2014/main" id="{A4FE7144-5850-3D45-886D-E8E2067EE708}"/>
              </a:ext>
            </a:extLst>
          </p:cNvPr>
          <p:cNvPicPr>
            <a:picLocks noChangeAspect="1"/>
          </p:cNvPicPr>
          <p:nvPr/>
        </p:nvPicPr>
        <p:blipFill>
          <a:blip r:embed="rId2"/>
          <a:stretch>
            <a:fillRect/>
          </a:stretch>
        </p:blipFill>
        <p:spPr>
          <a:xfrm>
            <a:off x="8026400" y="96157"/>
            <a:ext cx="3911600" cy="2768600"/>
          </a:xfrm>
          <a:prstGeom prst="rect">
            <a:avLst/>
          </a:prstGeom>
        </p:spPr>
      </p:pic>
    </p:spTree>
    <p:extLst>
      <p:ext uri="{BB962C8B-B14F-4D97-AF65-F5344CB8AC3E}">
        <p14:creationId xmlns:p14="http://schemas.microsoft.com/office/powerpoint/2010/main" val="544630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2584</TotalTime>
  <Words>628</Words>
  <Application>Microsoft Macintosh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CEBAF Wien 200 keV upgrade HV controls update meeting</vt:lpstr>
      <vt:lpstr>HV controls layout</vt:lpstr>
      <vt:lpstr>UITF Wien HV controls system flow diagram (G. Croke)</vt:lpstr>
      <vt:lpstr>HV and interlock cables</vt:lpstr>
      <vt:lpstr>HV Switch box</vt:lpstr>
      <vt:lpstr>DIO XY244 and ADC XY566</vt:lpstr>
      <vt:lpstr>Matsusada power supplies</vt:lpstr>
      <vt:lpstr>Communications chassis</vt:lpstr>
      <vt:lpstr>Digiport server &amp; IOC</vt:lpstr>
      <vt:lpstr>High level applications and other notes</vt:lpstr>
      <vt:lpstr>Other notes &amp; Milestones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CEBAF Wien 200 keV upgrade HV controls</dc:title>
  <dc:creator>Carlos H.G.</dc:creator>
  <cp:lastModifiedBy>Carlos H.G.</cp:lastModifiedBy>
  <cp:revision>19</cp:revision>
  <dcterms:created xsi:type="dcterms:W3CDTF">2020-10-27T20:21:58Z</dcterms:created>
  <dcterms:modified xsi:type="dcterms:W3CDTF">2020-10-29T15:26:24Z</dcterms:modified>
</cp:coreProperties>
</file>