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67" r:id="rId5"/>
    <p:sldId id="266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3B2"/>
    <a:srgbClr val="FF7C09"/>
    <a:srgbClr val="2AA02A"/>
    <a:srgbClr val="D52223"/>
    <a:srgbClr val="7B7B7B"/>
    <a:srgbClr val="C2C337"/>
    <a:srgbClr val="E47CC4"/>
    <a:srgbClr val="8B5449"/>
    <a:srgbClr val="966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4DB4-BC83-4A1B-A62A-3CE88D79208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# Photocathode</a:t>
            </a:r>
          </a:p>
          <a:p>
            <a:r>
              <a:rPr lang="en-US" dirty="0" err="1"/>
              <a:t>nps</a:t>
            </a:r>
            <a:r>
              <a:rPr lang="en-US" dirty="0"/>
              <a:t>  = 10000 ;				# Start 10000 particles</a:t>
            </a:r>
          </a:p>
          <a:p>
            <a:r>
              <a:rPr lang="en-US" dirty="0" err="1"/>
              <a:t>Qtot</a:t>
            </a:r>
            <a:r>
              <a:rPr lang="en-US" dirty="0"/>
              <a:t> = -100e-15 ;			# Total charge 100 </a:t>
            </a:r>
            <a:r>
              <a:rPr lang="en-US" dirty="0" err="1"/>
              <a:t>fC</a:t>
            </a:r>
            <a:r>
              <a:rPr lang="en-US" dirty="0"/>
              <a:t> </a:t>
            </a:r>
          </a:p>
          <a:p>
            <a:r>
              <a:rPr lang="en-US" dirty="0" err="1"/>
              <a:t>setparticles</a:t>
            </a:r>
            <a:r>
              <a:rPr lang="en-US" dirty="0"/>
              <a:t>( "beam", </a:t>
            </a:r>
            <a:r>
              <a:rPr lang="en-US" dirty="0" err="1"/>
              <a:t>nps</a:t>
            </a:r>
            <a:r>
              <a:rPr lang="en-US" dirty="0"/>
              <a:t>, me, </a:t>
            </a:r>
            <a:r>
              <a:rPr lang="en-US" dirty="0" err="1"/>
              <a:t>qe</a:t>
            </a:r>
            <a:r>
              <a:rPr lang="en-US" dirty="0"/>
              <a:t>, </a:t>
            </a:r>
            <a:r>
              <a:rPr lang="en-US" dirty="0" err="1"/>
              <a:t>Qtot</a:t>
            </a:r>
            <a:r>
              <a:rPr lang="en-US" dirty="0"/>
              <a:t> ) ;</a:t>
            </a:r>
          </a:p>
          <a:p>
            <a:endParaRPr lang="en-US" dirty="0"/>
          </a:p>
          <a:p>
            <a:r>
              <a:rPr lang="en-US" dirty="0"/>
              <a:t># These particles are to be started uniformly in a 25 </a:t>
            </a:r>
            <a:r>
              <a:rPr lang="en-US" dirty="0" err="1"/>
              <a:t>ps</a:t>
            </a:r>
            <a:r>
              <a:rPr lang="en-US" dirty="0"/>
              <a:t> time interval, having an initial radius of 0.5 mm.</a:t>
            </a:r>
          </a:p>
          <a:p>
            <a:endParaRPr lang="en-US" dirty="0"/>
          </a:p>
          <a:p>
            <a:r>
              <a:rPr lang="en-US" dirty="0" err="1"/>
              <a:t>tlen</a:t>
            </a:r>
            <a:r>
              <a:rPr lang="en-US" dirty="0"/>
              <a:t> = 25e-12 ;				# Laser pulse length: 25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radius = 0.5e-3 ;			# Bunch radius: 0.5 [mm]</a:t>
            </a:r>
          </a:p>
          <a:p>
            <a:endParaRPr lang="en-US" dirty="0"/>
          </a:p>
          <a:p>
            <a:r>
              <a:rPr lang="en-US" dirty="0" err="1"/>
              <a:t>Zstop</a:t>
            </a:r>
            <a:r>
              <a:rPr lang="en-US" dirty="0"/>
              <a:t> = 2 ;				# Z stop at 1 m</a:t>
            </a:r>
          </a:p>
          <a:p>
            <a:endParaRPr lang="en-US" dirty="0"/>
          </a:p>
          <a:p>
            <a:r>
              <a:rPr lang="en-US" dirty="0" err="1"/>
              <a:t>setrxydist</a:t>
            </a:r>
            <a:r>
              <a:rPr lang="en-US" dirty="0"/>
              <a:t>( "beam", "g", 0, radius, 0, 3) ;</a:t>
            </a:r>
          </a:p>
          <a:p>
            <a:r>
              <a:rPr lang="en-US" dirty="0" err="1"/>
              <a:t>setphidist</a:t>
            </a:r>
            <a:r>
              <a:rPr lang="en-US" dirty="0"/>
              <a:t>( "beam", "u", 0, 2*pi ) ;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/>
              <a:t>Eo</a:t>
            </a:r>
            <a:r>
              <a:rPr lang="en-US" dirty="0"/>
              <a:t>  = 0.1 ;				# Start with 0.1 eV </a:t>
            </a:r>
          </a:p>
          <a:p>
            <a:r>
              <a:rPr lang="en-US" dirty="0"/>
              <a:t>G   = 1-q*</a:t>
            </a:r>
            <a:r>
              <a:rPr lang="en-US" dirty="0" err="1"/>
              <a:t>Eo</a:t>
            </a:r>
            <a:r>
              <a:rPr lang="en-US" dirty="0"/>
              <a:t>/(m*c*c) ;			# Corresponding Gamma</a:t>
            </a:r>
          </a:p>
          <a:p>
            <a:r>
              <a:rPr lang="en-US" dirty="0"/>
              <a:t>GB  = </a:t>
            </a:r>
            <a:r>
              <a:rPr lang="en-US" dirty="0" err="1"/>
              <a:t>sqrt</a:t>
            </a:r>
            <a:r>
              <a:rPr lang="en-US" dirty="0"/>
              <a:t>(G^2-1) ;			# Corresponding Gamma*Beta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setGBzdist</a:t>
            </a:r>
            <a:r>
              <a:rPr lang="en-US" dirty="0"/>
              <a:t>("beam", "g", 0, GB, 0, 3) ;</a:t>
            </a:r>
          </a:p>
          <a:p>
            <a:endParaRPr lang="en-US" dirty="0"/>
          </a:p>
          <a:p>
            <a:r>
              <a:rPr lang="en-US" dirty="0"/>
              <a:t># Start in time</a:t>
            </a:r>
          </a:p>
          <a:p>
            <a:r>
              <a:rPr lang="en-US" smtClean="0"/>
              <a:t>settdist</a:t>
            </a:r>
            <a:r>
              <a:rPr lang="en-US" dirty="0"/>
              <a:t>("beam", "g", 0, </a:t>
            </a:r>
            <a:r>
              <a:rPr lang="en-US" dirty="0" err="1"/>
              <a:t>tlen</a:t>
            </a:r>
            <a:r>
              <a:rPr lang="en-US" dirty="0"/>
              <a:t>, 3, 3) ;</a:t>
            </a:r>
          </a:p>
          <a:p>
            <a:endParaRPr lang="en-US" dirty="0"/>
          </a:p>
          <a:p>
            <a:r>
              <a:rPr lang="en-US" dirty="0"/>
              <a:t># Field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0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1" y="636494"/>
            <a:ext cx="10094398" cy="6729600"/>
          </a:xfrm>
        </p:spPr>
      </p:pic>
      <p:sp>
        <p:nvSpPr>
          <p:cNvPr id="6" name="Rounded Rectangle 5"/>
          <p:cNvSpPr/>
          <p:nvPr/>
        </p:nvSpPr>
        <p:spPr>
          <a:xfrm>
            <a:off x="10336851" y="5631217"/>
            <a:ext cx="1729643" cy="47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6.4 hole, no recess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9798425" y="5868091"/>
            <a:ext cx="538426" cy="147226"/>
          </a:xfrm>
          <a:prstGeom prst="straightConnector1">
            <a:avLst/>
          </a:prstGeom>
          <a:ln w="38100">
            <a:solidFill>
              <a:srgbClr val="966A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381744" y="6261781"/>
            <a:ext cx="1729643" cy="47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no recess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9843318" y="6341839"/>
            <a:ext cx="538426" cy="156816"/>
          </a:xfrm>
          <a:prstGeom prst="straightConnector1">
            <a:avLst/>
          </a:prstGeom>
          <a:ln w="38100">
            <a:solidFill>
              <a:srgbClr val="8B54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36851" y="4987670"/>
            <a:ext cx="1729643" cy="47374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0.18 mm recess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9798425" y="5224544"/>
            <a:ext cx="538426" cy="326522"/>
          </a:xfrm>
          <a:prstGeom prst="straightConnector1">
            <a:avLst/>
          </a:prstGeom>
          <a:ln w="38100">
            <a:solidFill>
              <a:srgbClr val="E47C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336851" y="4424274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0.3 mm recess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9798425" y="4661148"/>
            <a:ext cx="538426" cy="326522"/>
          </a:xfrm>
          <a:prstGeom prst="straightConnector1">
            <a:avLst/>
          </a:prstGeom>
          <a:ln w="38100">
            <a:solidFill>
              <a:srgbClr val="7B7B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0336851" y="3820803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T: 6.2 hole, 0.5 mm recess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9798425" y="4057677"/>
            <a:ext cx="538426" cy="406580"/>
          </a:xfrm>
          <a:prstGeom prst="straightConnector1">
            <a:avLst/>
          </a:prstGeom>
          <a:ln w="38100">
            <a:solidFill>
              <a:srgbClr val="C2C3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24828" y="2203411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25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7754471" y="2440285"/>
            <a:ext cx="403411" cy="230607"/>
          </a:xfrm>
          <a:prstGeom prst="straightConnector1">
            <a:avLst/>
          </a:prstGeom>
          <a:ln w="38100">
            <a:solidFill>
              <a:srgbClr val="D52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024828" y="3420489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20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7754471" y="3657363"/>
            <a:ext cx="403411" cy="230607"/>
          </a:xfrm>
          <a:prstGeom prst="straightConnector1">
            <a:avLst/>
          </a:prstGeom>
          <a:ln w="38100">
            <a:solidFill>
              <a:srgbClr val="2AA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944146" y="4750796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15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7673789" y="4987670"/>
            <a:ext cx="403411" cy="230607"/>
          </a:xfrm>
          <a:prstGeom prst="straightConnector1">
            <a:avLst/>
          </a:prstGeom>
          <a:ln w="38100">
            <a:solidFill>
              <a:srgbClr val="FF7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896656" y="5314192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10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4626299" y="5551066"/>
            <a:ext cx="201468" cy="464251"/>
          </a:xfrm>
          <a:prstGeom prst="straightConnector1">
            <a:avLst/>
          </a:prstGeom>
          <a:ln w="38100">
            <a:solidFill>
              <a:srgbClr val="18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8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606658"/>
            <a:ext cx="10183906" cy="67892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 smtClean="0"/>
              <a:t>transition towards junction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336851" y="5631217"/>
            <a:ext cx="1729643" cy="47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6.4 hole, no recess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9798425" y="5868091"/>
            <a:ext cx="538426" cy="147226"/>
          </a:xfrm>
          <a:prstGeom prst="straightConnector1">
            <a:avLst/>
          </a:prstGeom>
          <a:ln w="38100">
            <a:solidFill>
              <a:srgbClr val="966A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381744" y="6261781"/>
            <a:ext cx="1729643" cy="473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no recess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9843318" y="6341839"/>
            <a:ext cx="538426" cy="156816"/>
          </a:xfrm>
          <a:prstGeom prst="straightConnector1">
            <a:avLst/>
          </a:prstGeom>
          <a:ln w="38100">
            <a:solidFill>
              <a:srgbClr val="8B54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336851" y="4987670"/>
            <a:ext cx="1729643" cy="47374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0.18 mm recess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9798425" y="5224544"/>
            <a:ext cx="538426" cy="326522"/>
          </a:xfrm>
          <a:prstGeom prst="straightConnector1">
            <a:avLst/>
          </a:prstGeom>
          <a:ln w="38100">
            <a:solidFill>
              <a:srgbClr val="E47C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336851" y="4424274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T: </a:t>
            </a:r>
            <a:r>
              <a:rPr lang="en-US" dirty="0" smtClean="0"/>
              <a:t>6.2 hole, 0.3 mm recess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9798425" y="4661148"/>
            <a:ext cx="538426" cy="326522"/>
          </a:xfrm>
          <a:prstGeom prst="straightConnector1">
            <a:avLst/>
          </a:prstGeom>
          <a:ln w="38100">
            <a:solidFill>
              <a:srgbClr val="7B7B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0336851" y="3820803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T: 6.2 hole, 0.5 mm recess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9798425" y="4057677"/>
            <a:ext cx="538426" cy="406580"/>
          </a:xfrm>
          <a:prstGeom prst="straightConnector1">
            <a:avLst/>
          </a:prstGeom>
          <a:ln w="38100">
            <a:solidFill>
              <a:srgbClr val="C2C3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24828" y="2203411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25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7754471" y="2440285"/>
            <a:ext cx="403411" cy="230607"/>
          </a:xfrm>
          <a:prstGeom prst="straightConnector1">
            <a:avLst/>
          </a:prstGeom>
          <a:ln w="38100">
            <a:solidFill>
              <a:srgbClr val="D52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024828" y="3420489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20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7754471" y="3657363"/>
            <a:ext cx="403411" cy="230607"/>
          </a:xfrm>
          <a:prstGeom prst="straightConnector1">
            <a:avLst/>
          </a:prstGeom>
          <a:ln w="38100">
            <a:solidFill>
              <a:srgbClr val="2AA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944146" y="4750796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15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7673789" y="4987670"/>
            <a:ext cx="403411" cy="230607"/>
          </a:xfrm>
          <a:prstGeom prst="straightConnector1">
            <a:avLst/>
          </a:prstGeom>
          <a:ln w="38100">
            <a:solidFill>
              <a:srgbClr val="FF7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896656" y="5314192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10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4626299" y="5551066"/>
            <a:ext cx="201468" cy="464251"/>
          </a:xfrm>
          <a:prstGeom prst="straightConnector1">
            <a:avLst/>
          </a:prstGeom>
          <a:ln w="38100">
            <a:solidFill>
              <a:srgbClr val="18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3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5047" y="1825625"/>
            <a:ext cx="3447906" cy="43513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2954" y="1825625"/>
            <a:ext cx="4040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141" y="1969060"/>
            <a:ext cx="126296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24" y="1969060"/>
            <a:ext cx="113302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69" y="1922622"/>
            <a:ext cx="906833" cy="4515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824" y="1922622"/>
            <a:ext cx="973236" cy="4626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13980" y="3942564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25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2843623" y="4179438"/>
            <a:ext cx="403411" cy="230607"/>
          </a:xfrm>
          <a:prstGeom prst="straightConnector1">
            <a:avLst/>
          </a:prstGeom>
          <a:ln w="38100">
            <a:solidFill>
              <a:srgbClr val="D52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23064" y="4646919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20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4752707" y="4883793"/>
            <a:ext cx="403411" cy="230607"/>
          </a:xfrm>
          <a:prstGeom prst="straightConnector1">
            <a:avLst/>
          </a:prstGeom>
          <a:ln w="38100">
            <a:solidFill>
              <a:srgbClr val="2AA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56102" y="5346334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6385745" y="5583208"/>
            <a:ext cx="403411" cy="230607"/>
          </a:xfrm>
          <a:prstGeom prst="straightConnector1">
            <a:avLst/>
          </a:prstGeom>
          <a:ln w="38100">
            <a:solidFill>
              <a:srgbClr val="FF7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924334" y="6033948"/>
            <a:ext cx="1729643" cy="4737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R30 Pierce 10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7653977" y="6210300"/>
            <a:ext cx="284307" cy="60522"/>
          </a:xfrm>
          <a:prstGeom prst="straightConnector1">
            <a:avLst/>
          </a:prstGeom>
          <a:ln w="38100">
            <a:solidFill>
              <a:srgbClr val="18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54894"/>
            <a:ext cx="88392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335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GPT parameters</vt:lpstr>
      <vt:lpstr>PowerPoint Presentation</vt:lpstr>
      <vt:lpstr>Better transition towards junction</vt:lpstr>
      <vt:lpstr>PowerPoint Presentation</vt:lpstr>
      <vt:lpstr>PowerPoint Presentation</vt:lpstr>
      <vt:lpstr>Extras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20</cp:revision>
  <dcterms:created xsi:type="dcterms:W3CDTF">2024-01-08T20:44:59Z</dcterms:created>
  <dcterms:modified xsi:type="dcterms:W3CDTF">2024-01-17T13:55:07Z</dcterms:modified>
</cp:coreProperties>
</file>