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89" autoAdjust="0"/>
    <p:restoredTop sz="98617" autoAdjust="0"/>
  </p:normalViewPr>
  <p:slideViewPr>
    <p:cSldViewPr snapToGrid="0" snapToObjects="1">
      <p:cViewPr varScale="1">
        <p:scale>
          <a:sx n="99" d="100"/>
          <a:sy n="99" d="100"/>
        </p:scale>
        <p:origin x="-2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3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2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452F-51CC-FF42-AA8B-BD9BCA84CAC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9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Energy Measurements</a:t>
            </a:r>
            <a:br>
              <a:rPr lang="en-US" dirty="0" smtClean="0"/>
            </a:br>
            <a:r>
              <a:rPr lang="en-US" dirty="0" smtClean="0"/>
              <a:t>for Mott Run II 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Joe Grames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19078" y="5616640"/>
            <a:ext cx="2473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March </a:t>
            </a:r>
            <a:r>
              <a:rPr lang="en-US" sz="2800" dirty="0" smtClean="0"/>
              <a:t>16, </a:t>
            </a:r>
            <a:r>
              <a:rPr lang="en-US" sz="2800" dirty="0" smtClean="0"/>
              <a:t>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2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61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Oct 2015 studied Mott analyzing power vs. beam energy.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Varied beam kinetic energy 4.5-5.3 MeV in 0.2 MeV steps.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Record cavity gradient, Bubble dipole, steering coils, beam positions.</a:t>
            </a:r>
          </a:p>
        </p:txBody>
      </p:sp>
      <p:pic>
        <p:nvPicPr>
          <p:cNvPr id="13" name="Picture 12" descr="MOTT_LAYOU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 b="12870"/>
          <a:stretch/>
        </p:blipFill>
        <p:spPr>
          <a:xfrm>
            <a:off x="328850" y="2214554"/>
            <a:ext cx="8425350" cy="4532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0144" y="3809837"/>
            <a:ext cx="1021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 </a:t>
            </a:r>
            <a:r>
              <a:rPr lang="en-US" b="1" dirty="0" smtClean="0">
                <a:solidFill>
                  <a:srgbClr val="FF0000"/>
                </a:solidFill>
              </a:rPr>
              <a:t>= 25.0°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9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977" y="2123455"/>
            <a:ext cx="5486400" cy="4420751"/>
            <a:chOff x="430264" y="1896812"/>
            <a:chExt cx="5486400" cy="4420751"/>
          </a:xfrm>
        </p:grpSpPr>
        <p:pic>
          <p:nvPicPr>
            <p:cNvPr id="3" name="Picture 2" descr="Macintosh HD:Users:grames:Downloads:pvBL.jpe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64" y="2081478"/>
              <a:ext cx="5486400" cy="42360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915456" y="1896812"/>
              <a:ext cx="45445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BL = M</a:t>
              </a:r>
              <a:r>
                <a:rPr lang="en-US" baseline="-25000" dirty="0"/>
                <a:t>0</a:t>
              </a:r>
              <a:r>
                <a:rPr lang="en-US" dirty="0"/>
                <a:t> + M</a:t>
              </a:r>
              <a:r>
                <a:rPr lang="en-US" baseline="-25000" dirty="0"/>
                <a:t>1</a:t>
              </a:r>
              <a:r>
                <a:rPr lang="en-US" dirty="0"/>
                <a:t> P + M</a:t>
              </a:r>
              <a:r>
                <a:rPr lang="en-US" baseline="-25000" dirty="0"/>
                <a:t>2</a:t>
              </a:r>
              <a:r>
                <a:rPr lang="en-US" dirty="0"/>
                <a:t> P</a:t>
              </a:r>
              <a:r>
                <a:rPr lang="en-US" baseline="30000" dirty="0"/>
                <a:t>2</a:t>
              </a:r>
              <a:r>
                <a:rPr lang="en-US" dirty="0"/>
                <a:t> + M</a:t>
              </a:r>
              <a:r>
                <a:rPr lang="en-US" baseline="-25000" dirty="0"/>
                <a:t>3</a:t>
              </a:r>
              <a:r>
                <a:rPr lang="en-US" dirty="0"/>
                <a:t> P</a:t>
              </a:r>
              <a:r>
                <a:rPr lang="en-US" baseline="30000" dirty="0"/>
                <a:t>3</a:t>
              </a:r>
              <a:r>
                <a:rPr lang="en-US" dirty="0"/>
                <a:t> + M</a:t>
              </a:r>
              <a:r>
                <a:rPr lang="en-US" baseline="-25000" dirty="0"/>
                <a:t>4</a:t>
              </a:r>
              <a:r>
                <a:rPr lang="en-US" dirty="0"/>
                <a:t> P</a:t>
              </a:r>
              <a:r>
                <a:rPr lang="en-US" baseline="30000" dirty="0"/>
                <a:t>4</a:t>
              </a:r>
              <a:r>
                <a:rPr lang="en-US" dirty="0"/>
                <a:t> + M</a:t>
              </a:r>
              <a:r>
                <a:rPr lang="en-US" baseline="-25000" dirty="0"/>
                <a:t>5</a:t>
              </a:r>
              <a:r>
                <a:rPr lang="en-US" dirty="0"/>
                <a:t> P</a:t>
              </a:r>
              <a:r>
                <a:rPr lang="en-US" baseline="30000" dirty="0"/>
                <a:t>5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87046" y="2694526"/>
              <a:ext cx="22092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M</a:t>
              </a:r>
              <a:r>
                <a:rPr lang="en-US" sz="1600" baseline="-25000" dirty="0"/>
                <a:t>0</a:t>
              </a:r>
              <a:r>
                <a:rPr lang="en-US" sz="1600" dirty="0"/>
                <a:t> = +4.811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1</a:t>
              </a:r>
              <a:r>
                <a:rPr lang="en-US" sz="1600" dirty="0"/>
                <a:t> = -1416.2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2</a:t>
              </a:r>
              <a:r>
                <a:rPr lang="en-US" sz="1600" dirty="0"/>
                <a:t> = +1.2399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3</a:t>
              </a:r>
              <a:r>
                <a:rPr lang="en-US" sz="1600" dirty="0"/>
                <a:t> = -0.1646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4</a:t>
              </a:r>
              <a:r>
                <a:rPr lang="en-US" sz="1600" dirty="0"/>
                <a:t> = +0.009795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5</a:t>
              </a:r>
              <a:r>
                <a:rPr lang="en-US" sz="1600" dirty="0"/>
                <a:t> = -0.00021257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95526"/>
              </p:ext>
            </p:extLst>
          </p:nvPr>
        </p:nvGraphicFramePr>
        <p:xfrm>
          <a:off x="5337268" y="3592939"/>
          <a:ext cx="3724676" cy="1795780"/>
        </p:xfrm>
        <a:graphic>
          <a:graphicData uri="http://schemas.openxmlformats.org/drawingml/2006/table">
            <a:tbl>
              <a:tblPr/>
              <a:tblGrid>
                <a:gridCol w="931169"/>
                <a:gridCol w="931169"/>
                <a:gridCol w="931169"/>
                <a:gridCol w="931169"/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R028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MDL0L02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MV/m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7109.57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5.035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7384.34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5.229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7646.01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7927.59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5.797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6874" y="218762"/>
            <a:ext cx="8633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/>
              <a:t>J. </a:t>
            </a:r>
            <a:r>
              <a:rPr lang="en-US" sz="2400" dirty="0" err="1"/>
              <a:t>Benesh</a:t>
            </a:r>
            <a:r>
              <a:rPr lang="en-US" sz="2400" dirty="0"/>
              <a:t>, </a:t>
            </a:r>
            <a:r>
              <a:rPr lang="en-US" sz="2400" i="1" dirty="0"/>
              <a:t>“A detailed examination of the MDL field map and the TOSCA model of this “5 MeV” dipole”</a:t>
            </a:r>
            <a:r>
              <a:rPr lang="en-US" sz="2400" dirty="0"/>
              <a:t>, JLab-TN-15-017.</a:t>
            </a:r>
            <a:r>
              <a:rPr lang="en-US" sz="2400" dirty="0" smtClean="0">
                <a:effectLst/>
              </a:rPr>
              <a:t> 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TN provides model for ideal operation with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P</a:t>
            </a:r>
            <a:r>
              <a:rPr lang="en-US" sz="2400" dirty="0" smtClean="0"/>
              <a:t>/</a:t>
            </a:r>
            <a:r>
              <a:rPr lang="en-US" sz="2400" dirty="0"/>
              <a:t>P</a:t>
            </a:r>
            <a:r>
              <a:rPr lang="en-US" sz="2400" dirty="0" smtClean="0"/>
              <a:t> = 0.1%</a:t>
            </a:r>
          </a:p>
        </p:txBody>
      </p:sp>
    </p:spTree>
    <p:extLst>
      <p:ext uri="{BB962C8B-B14F-4D97-AF65-F5344CB8AC3E}">
        <p14:creationId xmlns:p14="http://schemas.microsoft.com/office/powerpoint/2010/main" val="194986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103" y="139382"/>
            <a:ext cx="86338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Magnetic fields other than dipole play important role: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Stray B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field (red points) from Earth and Ion Pumps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Distributed mu-metal helps shield beam from stray field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Steering coils provide distributed point-correction</a:t>
            </a:r>
          </a:p>
          <a:p>
            <a:pPr marL="800100" lvl="1" indent="-342900" algn="just">
              <a:buFont typeface="Courier New"/>
              <a:buChar char="o"/>
            </a:pPr>
            <a:endParaRPr lang="en-US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Constructed simple model to track fields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Plots show trajectories for 4.5-6.5 MeV/c in 0.5 MeV/c increments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Without steering coils beam is “lost” to pipe wall x=1.75cm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With steering coils orbit is realistic and quasi-independent of momentum</a:t>
            </a:r>
          </a:p>
        </p:txBody>
      </p:sp>
      <p:pic>
        <p:nvPicPr>
          <p:cNvPr id="6" name="Picture 5" descr="plot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" y="3280028"/>
            <a:ext cx="4612922" cy="3564126"/>
          </a:xfrm>
          <a:prstGeom prst="rect">
            <a:avLst/>
          </a:prstGeom>
        </p:spPr>
      </p:pic>
      <p:pic>
        <p:nvPicPr>
          <p:cNvPr id="7" name="Picture 6" descr="Macintosh HD:Users:grames:Downloads:plot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13" y="3280028"/>
            <a:ext cx="4616107" cy="3564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64870" y="3280028"/>
            <a:ext cx="158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Without Fields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5243" y="3263560"/>
            <a:ext cx="368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Stray, Mu-Metal, Steering Coils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0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96950"/>
              </p:ext>
            </p:extLst>
          </p:nvPr>
        </p:nvGraphicFramePr>
        <p:xfrm>
          <a:off x="544029" y="4132572"/>
          <a:ext cx="7397313" cy="27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Document" r:id="rId3" imgW="5626100" imgH="2057400" progId="Word.Document.12">
                  <p:embed/>
                </p:oleObj>
              </mc:Choice>
              <mc:Fallback>
                <p:oleObj name="Document" r:id="rId3" imgW="5626100" imgH="205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029" y="4132572"/>
                        <a:ext cx="7397313" cy="270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26296" y="26762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267343"/>
              </p:ext>
            </p:extLst>
          </p:nvPr>
        </p:nvGraphicFramePr>
        <p:xfrm>
          <a:off x="595295" y="435989"/>
          <a:ext cx="7394313" cy="271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Document" r:id="rId5" imgW="5638800" imgH="2070100" progId="Word.Document.12">
                  <p:embed/>
                </p:oleObj>
              </mc:Choice>
              <mc:Fallback>
                <p:oleObj name="Document" r:id="rId5" imgW="56388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295" y="435989"/>
                        <a:ext cx="7394313" cy="271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9152" y="66657"/>
            <a:ext cx="9034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dirty="0" smtClean="0"/>
              <a:t>Record SRF gradient, steering coils, Bubble dipole and beam positions.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173" y="3159853"/>
            <a:ext cx="8024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dirty="0" smtClean="0"/>
              <a:t>Convert recorded beam positions (</a:t>
            </a:r>
            <a:r>
              <a:rPr lang="en-US" i="1" dirty="0" smtClean="0"/>
              <a:t>.XPOS</a:t>
            </a:r>
            <a:r>
              <a:rPr lang="en-US" dirty="0" smtClean="0"/>
              <a:t>) to absolute survey positions (</a:t>
            </a:r>
            <a:r>
              <a:rPr lang="en-US" i="1" dirty="0" smtClean="0"/>
              <a:t>.XCOR</a:t>
            </a:r>
            <a:r>
              <a:rPr lang="en-US" dirty="0" smtClean="0"/>
              <a:t>).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dirty="0" smtClean="0"/>
              <a:t>Assumed calibration of beam position monitor to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= 0.50 mm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dirty="0" smtClean="0"/>
              <a:t>Assumed survey of </a:t>
            </a:r>
            <a:r>
              <a:rPr lang="en-US" dirty="0" err="1" smtClean="0"/>
              <a:t>quadrupole</a:t>
            </a:r>
            <a:r>
              <a:rPr lang="en-US" dirty="0" smtClean="0"/>
              <a:t> to absolute coordinates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=0.25 mm</a:t>
            </a:r>
          </a:p>
        </p:txBody>
      </p:sp>
    </p:spTree>
    <p:extLst>
      <p:ext uri="{BB962C8B-B14F-4D97-AF65-F5344CB8AC3E}">
        <p14:creationId xmlns:p14="http://schemas.microsoft.com/office/powerpoint/2010/main" val="306055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17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Model trajectories using beam positions and propagate uncertainties</a:t>
            </a:r>
            <a:endParaRPr lang="en-US" sz="2400" dirty="0">
              <a:solidFill>
                <a:prstClr val="black"/>
              </a:solidFill>
            </a:endParaRP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Use 0L BPM’s to constrain orbit and predict beam (X,X’) at dipole MDL0L02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Use (X,X’) at dipole and 5D BPM’s to determine how much </a:t>
            </a:r>
            <a:r>
              <a:rPr lang="en-US" sz="20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prstClr val="black"/>
                </a:solidFill>
              </a:rPr>
              <a:t> &lt;&gt; 25.0°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Correct Jay’s model calculation proportionally : P</a:t>
            </a:r>
            <a:r>
              <a:rPr lang="en-US" sz="2000" baseline="-25000" dirty="0" smtClean="0">
                <a:solidFill>
                  <a:prstClr val="black"/>
                </a:solidFill>
              </a:rPr>
              <a:t>TOSCA</a:t>
            </a:r>
            <a:r>
              <a:rPr lang="en-US" sz="2000" dirty="0" smtClean="0">
                <a:solidFill>
                  <a:prstClr val="black"/>
                </a:solidFill>
              </a:rPr>
              <a:t>(25.0°)</a:t>
            </a:r>
            <a:r>
              <a:rPr lang="en-US" sz="2000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>
                <a:solidFill>
                  <a:prstClr val="black"/>
                </a:solidFill>
                <a:sym typeface="Wingdings"/>
              </a:rPr>
              <a:t>[</a:t>
            </a:r>
            <a:r>
              <a:rPr lang="en-US" sz="2000" dirty="0" smtClean="0">
                <a:solidFill>
                  <a:prstClr val="black"/>
                </a:solidFill>
              </a:rPr>
              <a:t>25.0°/(25.0°+</a:t>
            </a:r>
            <a:r>
              <a:rPr lang="en-US" sz="20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prstClr val="black"/>
                </a:solidFill>
              </a:rPr>
              <a:t>)]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Macintosh HD:Users:grames:Downloads:plot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" y="1712380"/>
            <a:ext cx="4614005" cy="356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acintosh HD:Users:grames:Downloads:plot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75" y="1712381"/>
            <a:ext cx="4614003" cy="35625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5642" y="1709077"/>
            <a:ext cx="355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Model of </a:t>
            </a:r>
            <a:r>
              <a:rPr lang="en-US" b="1" dirty="0" err="1" smtClean="0">
                <a:solidFill>
                  <a:srgbClr val="FF0000"/>
                </a:solidFill>
              </a:rPr>
              <a:t>Undeflected</a:t>
            </a:r>
            <a:r>
              <a:rPr lang="en-US" b="1" dirty="0" smtClean="0">
                <a:solidFill>
                  <a:srgbClr val="FF0000"/>
                </a:solidFill>
              </a:rPr>
              <a:t> 0L beam 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8017" y="1705060"/>
            <a:ext cx="334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Model of Deflected 5D beam 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6501" y="6022688"/>
            <a:ext cx="440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&lt;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i="1" dirty="0"/>
              <a:t>&gt; = 1.311 ± 0.267 </a:t>
            </a:r>
            <a:r>
              <a:rPr lang="en-US" i="1" dirty="0" err="1"/>
              <a:t>mrad</a:t>
            </a:r>
            <a:r>
              <a:rPr lang="en-US" i="1" dirty="0"/>
              <a:t> = 0.0751</a:t>
            </a:r>
            <a:r>
              <a:rPr lang="en-US" dirty="0"/>
              <a:t>°</a:t>
            </a:r>
            <a:r>
              <a:rPr lang="en-US" i="1" dirty="0"/>
              <a:t> ± 0.015</a:t>
            </a:r>
            <a:r>
              <a:rPr lang="en-US" dirty="0"/>
              <a:t>°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41921"/>
            <a:ext cx="8946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Model </a:t>
            </a:r>
            <a:r>
              <a:rPr lang="en-US" sz="2400" dirty="0" smtClean="0">
                <a:solidFill>
                  <a:prstClr val="black"/>
                </a:solidFill>
              </a:rPr>
              <a:t>predicts dipole deflected beam in excess of 25.0</a:t>
            </a:r>
            <a:r>
              <a:rPr lang="en-US" sz="2400" dirty="0" smtClean="0"/>
              <a:t>°</a:t>
            </a:r>
            <a:r>
              <a:rPr lang="en-US" sz="2400" dirty="0" smtClean="0">
                <a:solidFill>
                  <a:prstClr val="black"/>
                </a:solidFill>
              </a:rPr>
              <a:t> by &lt;</a:t>
            </a:r>
            <a:r>
              <a:rPr lang="en-US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 smtClean="0">
                <a:solidFill>
                  <a:prstClr val="black"/>
                </a:solidFill>
              </a:rPr>
              <a:t>&gt;: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5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168" y="5378557"/>
            <a:ext cx="8967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Conclusions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</a:rPr>
              <a:t>Riad</a:t>
            </a:r>
            <a:r>
              <a:rPr lang="en-US" sz="2000" dirty="0" smtClean="0">
                <a:solidFill>
                  <a:prstClr val="black"/>
                </a:solidFill>
              </a:rPr>
              <a:t>) Resolve the probe/magnet/EPICS discrepancy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(Joe) Re-compute and finalize energies and uncertainties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Extent to which this matters depends on sensitivity of </a:t>
            </a:r>
            <a:r>
              <a:rPr lang="en-US" sz="2000" dirty="0" err="1" smtClean="0">
                <a:solidFill>
                  <a:prstClr val="black"/>
                </a:solidFill>
              </a:rPr>
              <a:t>S_eff</a:t>
            </a:r>
            <a:r>
              <a:rPr lang="en-US" sz="2000" dirty="0" smtClean="0">
                <a:solidFill>
                  <a:prstClr val="black"/>
                </a:solidFill>
              </a:rPr>
              <a:t> v. Energy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8166" y="134697"/>
            <a:ext cx="8566033" cy="2238424"/>
            <a:chOff x="188166" y="134697"/>
            <a:chExt cx="8566033" cy="2238424"/>
          </a:xfrm>
        </p:grpSpPr>
        <p:sp>
          <p:nvSpPr>
            <p:cNvPr id="5" name="Rectangle 4"/>
            <p:cNvSpPr/>
            <p:nvPr/>
          </p:nvSpPr>
          <p:spPr>
            <a:xfrm>
              <a:off x="188166" y="134697"/>
              <a:ext cx="85660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Arial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</a:rPr>
                <a:t>Error budget for Mott Run II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594684"/>
                </p:ext>
              </p:extLst>
            </p:nvPr>
          </p:nvGraphicFramePr>
          <p:xfrm>
            <a:off x="2124646" y="721629"/>
            <a:ext cx="6546986" cy="1651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Document" r:id="rId3" imgW="5638800" imgH="1422400" progId="Word.Document.12">
                    <p:embed/>
                  </p:oleObj>
                </mc:Choice>
                <mc:Fallback>
                  <p:oleObj name="Document" r:id="rId3" imgW="5638800" imgH="14224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24646" y="721629"/>
                          <a:ext cx="6546986" cy="1651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05599" y="2389423"/>
            <a:ext cx="8854785" cy="3091753"/>
            <a:chOff x="105599" y="2389423"/>
            <a:chExt cx="8854785" cy="3091753"/>
          </a:xfrm>
        </p:grpSpPr>
        <p:sp>
          <p:nvSpPr>
            <p:cNvPr id="6" name="Rectangle 5"/>
            <p:cNvSpPr/>
            <p:nvPr/>
          </p:nvSpPr>
          <p:spPr>
            <a:xfrm>
              <a:off x="105599" y="2389423"/>
              <a:ext cx="85660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Arial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</a:rPr>
                <a:t>Summary for Mott Run II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3786267"/>
                </p:ext>
              </p:extLst>
            </p:nvPr>
          </p:nvGraphicFramePr>
          <p:xfrm>
            <a:off x="2124646" y="3017847"/>
            <a:ext cx="6835738" cy="2463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Document" r:id="rId5" imgW="5638800" imgH="2032000" progId="Word.Document.12">
                    <p:embed/>
                  </p:oleObj>
                </mc:Choice>
                <mc:Fallback>
                  <p:oleObj name="Document" r:id="rId5" imgW="5638800" imgH="20320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24646" y="3017847"/>
                          <a:ext cx="6835738" cy="24633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778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482</Words>
  <Application>Microsoft Macintosh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Document</vt:lpstr>
      <vt:lpstr>Microsoft Word Document</vt:lpstr>
      <vt:lpstr>Beam Energy Measurements for Mott Run II :  Joe Grames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Energy Measurement for Mott Experiment: Dry Run for Bubble ?</dc:title>
  <dc:creator>Joe Grames</dc:creator>
  <cp:lastModifiedBy>Joe Grames</cp:lastModifiedBy>
  <cp:revision>20</cp:revision>
  <dcterms:created xsi:type="dcterms:W3CDTF">2016-03-09T12:58:09Z</dcterms:created>
  <dcterms:modified xsi:type="dcterms:W3CDTF">2016-03-16T16:41:47Z</dcterms:modified>
</cp:coreProperties>
</file>