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3"/>
  </p:normalViewPr>
  <p:slideViewPr>
    <p:cSldViewPr snapToGrid="0" snapToObjects="1">
      <p:cViewPr>
        <p:scale>
          <a:sx n="82" d="100"/>
          <a:sy n="82" d="100"/>
        </p:scale>
        <p:origin x="-24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34F7-1EEA-0F49-A531-B0498563B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C150D-FD1B-4D4B-A694-CFC5923A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9FF5B-807B-1A42-824C-E04D5C37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81CD5-A864-2342-B5DF-4FF479AF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6EDAF-1A56-5A4D-850A-FFDDDB74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8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9257-03C7-B646-B46C-3EC41DD2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98ACA-DEE7-9A4E-98BE-509071A39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262E-7E29-7040-82E4-D6EB0724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255A-A9AB-1345-97D4-36DA7E30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F4C46-5448-6E4A-8605-520746C0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F796F-4396-8341-B129-9C68DCBBB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3F7D-BFB1-894A-9F26-428B9D4D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3AF1A-2495-2A45-A14C-95E32B00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26A5-B941-1141-981E-4D9453C5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E831-4F62-974D-B179-5593237A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2F43-CC9D-F14E-BF37-F6809CAB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C68D-0A29-4C40-8309-05F177FD4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D21EA-66F5-7341-BEF9-E5C8CFB8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1EDA2-39DC-9F4A-9CFC-BEBC8115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52BBD-04E8-F842-B541-8613244A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5EAC-28EB-F841-B610-AE5D36E2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C263B-6653-FB4D-8648-23CF25510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AAAC6-95B7-EF4C-8D0E-B261FC23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D6071-1568-154D-BC38-C922F5C8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D61A-1553-FF4D-94A3-73E9B245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06A-25F9-2840-AE34-C952FCAC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505B-1380-1742-9870-66D28ECDF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3FAFC-C4B1-3444-A9E9-8B257C272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DB4A4-79D3-1D4C-B2A3-56E41D89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4736-5812-954A-8087-5E90C2B6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370DC-EA94-0448-B3A3-AE3BB8A5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5C37-D99D-4B44-ACF7-FC48D94B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5C6AF-A760-4442-A100-7DC0D427C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A2A1E-70D0-6D46-9A51-79B0D551A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526B8-2B3C-934B-8FD1-6D68E2F56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110B7-0BAA-874A-9EC4-6AB83C467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3A1594-0189-3F4C-B892-55815AB7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264E4-4C72-5A48-9AF2-FBC1BAC9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29B3CC-7ADE-3C4F-80FA-EA0A18AB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7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BE13-CF39-054D-89E3-E50AFA8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04B26-6B37-9048-AD2D-40DBACE9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9FA64-5848-AC41-8104-E3F258E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28619-4B98-5642-A9A5-FD45CCA6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87C49-28D1-9D4E-BDD2-AC273934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B7126-4C9D-6142-B28A-D71785E0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67B36-9BB2-7144-BC4A-AC708457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9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6C70-F8CC-4D4D-BFA7-186D76D6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8B9DD-49A9-834F-9351-86BB5093A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16BCF-39A9-314D-B1CC-35134BED2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D633E-40EA-0B44-847A-8AC512BE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8D808-5EF4-074D-9F62-4E2BBD6F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8B5E-1A8A-8341-8262-ABB520C7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5D5E-A230-D94D-B32A-C0CBE5DC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B9625-DF50-4140-86CB-75923060C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FBEB2-CBBC-AC44-83CA-328487D22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A01CF-E52D-2D4B-B846-F9F27E98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A6401-7452-8F43-88DE-FD65D50A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9B085-D412-F646-BBD6-3B2F8861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83719-4806-BF44-9557-1151A21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03D69-A0CE-234E-85CB-4C1816130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01A16-99C5-1C49-A514-5E72A71A4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FB21-47BE-2B44-B313-9186F5125954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BF6B6-37D4-8B44-AFEB-3A6D3DA08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F5398-1E61-3B43-8EA7-B3AD7EFA9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3D90-E960-3946-850E-6697D50C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8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E5BFF-175E-E346-9233-61849CBD4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Vacuum Window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4D9E9-F31A-934D-8C09-A9A33CB1D6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Caryn 2/19/2020</a:t>
            </a:r>
          </a:p>
        </p:txBody>
      </p:sp>
    </p:spTree>
    <p:extLst>
      <p:ext uri="{BB962C8B-B14F-4D97-AF65-F5344CB8AC3E}">
        <p14:creationId xmlns:p14="http://schemas.microsoft.com/office/powerpoint/2010/main" val="384933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49ADB-8C27-C34D-99D7-B8C97758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753" y="573528"/>
            <a:ext cx="6610638" cy="6261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AB453-DEA2-384F-BC38-4233F3A6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11"/>
            <a:ext cx="10515600" cy="1325563"/>
          </a:xfrm>
        </p:spPr>
        <p:txBody>
          <a:bodyPr/>
          <a:lstStyle/>
          <a:p>
            <a:r>
              <a:rPr lang="en-US" dirty="0"/>
              <a:t>ATLIS: End of Spring Run </a:t>
            </a:r>
          </a:p>
        </p:txBody>
      </p:sp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4B4FDDC6-23E0-4D4F-96F6-DD9A97E95031}"/>
              </a:ext>
            </a:extLst>
          </p:cNvPr>
          <p:cNvSpPr/>
          <p:nvPr/>
        </p:nvSpPr>
        <p:spPr>
          <a:xfrm flipH="1">
            <a:off x="7222067" y="1026198"/>
            <a:ext cx="2336800" cy="8189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925B6-EAE6-3F42-9DFF-76CCB0137446}"/>
              </a:ext>
            </a:extLst>
          </p:cNvPr>
          <p:cNvSpPr txBox="1"/>
          <p:nvPr/>
        </p:nvSpPr>
        <p:spPr>
          <a:xfrm>
            <a:off x="9264686" y="979142"/>
            <a:ext cx="184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Rot ~45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B5A0E1-3658-D240-9668-EB3037D0C293}"/>
              </a:ext>
            </a:extLst>
          </p:cNvPr>
          <p:cNvSpPr/>
          <p:nvPr/>
        </p:nvSpPr>
        <p:spPr>
          <a:xfrm>
            <a:off x="6734014" y="2213675"/>
            <a:ext cx="82658" cy="1033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0E04CC-0C10-3346-8736-5965D3D42FD8}"/>
              </a:ext>
            </a:extLst>
          </p:cNvPr>
          <p:cNvSpPr/>
          <p:nvPr/>
        </p:nvSpPr>
        <p:spPr>
          <a:xfrm>
            <a:off x="6886414" y="2226593"/>
            <a:ext cx="82658" cy="904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F445F8-F5F3-0B42-BF98-93232EBD4104}"/>
              </a:ext>
            </a:extLst>
          </p:cNvPr>
          <p:cNvSpPr/>
          <p:nvPr/>
        </p:nvSpPr>
        <p:spPr>
          <a:xfrm>
            <a:off x="6604860" y="2216263"/>
            <a:ext cx="82658" cy="1033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24688E-DD23-0646-A07F-DBAFA44698AA}"/>
              </a:ext>
            </a:extLst>
          </p:cNvPr>
          <p:cNvSpPr/>
          <p:nvPr/>
        </p:nvSpPr>
        <p:spPr>
          <a:xfrm>
            <a:off x="6604862" y="2371244"/>
            <a:ext cx="82658" cy="904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82E574-0EAE-6349-9032-7734A4861818}"/>
              </a:ext>
            </a:extLst>
          </p:cNvPr>
          <p:cNvSpPr/>
          <p:nvPr/>
        </p:nvSpPr>
        <p:spPr>
          <a:xfrm>
            <a:off x="6749513" y="2368664"/>
            <a:ext cx="82658" cy="904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756E85-80EE-AA42-9DF4-CB6C2452B54F}"/>
              </a:ext>
            </a:extLst>
          </p:cNvPr>
          <p:cNvSpPr/>
          <p:nvPr/>
        </p:nvSpPr>
        <p:spPr>
          <a:xfrm>
            <a:off x="6901913" y="2358335"/>
            <a:ext cx="82658" cy="904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E90D71-5A0A-E147-8BF1-95D930412C87}"/>
              </a:ext>
            </a:extLst>
          </p:cNvPr>
          <p:cNvSpPr/>
          <p:nvPr/>
        </p:nvSpPr>
        <p:spPr>
          <a:xfrm>
            <a:off x="6891583" y="2076785"/>
            <a:ext cx="82658" cy="904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6BB9F4-DFF4-6E44-8BC0-42BA60F7EB36}"/>
              </a:ext>
            </a:extLst>
          </p:cNvPr>
          <p:cNvSpPr/>
          <p:nvPr/>
        </p:nvSpPr>
        <p:spPr>
          <a:xfrm>
            <a:off x="6610032" y="2074205"/>
            <a:ext cx="82658" cy="904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0D87E6-1082-E048-8CE1-DADAFC243AA2}"/>
              </a:ext>
            </a:extLst>
          </p:cNvPr>
          <p:cNvSpPr/>
          <p:nvPr/>
        </p:nvSpPr>
        <p:spPr>
          <a:xfrm>
            <a:off x="6739185" y="2079374"/>
            <a:ext cx="82658" cy="904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01B2C-49A4-264C-B10C-33B224CD9F65}"/>
              </a:ext>
            </a:extLst>
          </p:cNvPr>
          <p:cNvSpPr txBox="1"/>
          <p:nvPr/>
        </p:nvSpPr>
        <p:spPr>
          <a:xfrm>
            <a:off x="469362" y="2909641"/>
            <a:ext cx="38529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Baseline birefringence and birefringence gradient measurement on present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~45 deg (could be 20 or 30, as long as we approx. know what it 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Pcup</a:t>
            </a:r>
            <a:r>
              <a:rPr lang="en-US" dirty="0"/>
              <a:t> 10/20uA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Spot moves with steering lens +-0.5mm/1mm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RHWP scans (IA unplugged)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== know gradients we started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repeat after new window installed, know what we ended up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ED088B-169D-2647-B1A5-B46033907406}"/>
              </a:ext>
            </a:extLst>
          </p:cNvPr>
          <p:cNvCxnSpPr>
            <a:cxnSpLocks/>
            <a:stCxn id="35" idx="7"/>
            <a:endCxn id="18" idx="0"/>
          </p:cNvCxnSpPr>
          <p:nvPr/>
        </p:nvCxnSpPr>
        <p:spPr>
          <a:xfrm>
            <a:off x="3020972" y="2112954"/>
            <a:ext cx="3625219" cy="2582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Can 30">
            <a:extLst>
              <a:ext uri="{FF2B5EF4-FFF2-40B4-BE49-F238E27FC236}">
                <a16:creationId xmlns:a16="http://schemas.microsoft.com/office/drawing/2014/main" id="{562412F9-1861-5D42-8183-96C1A4C52119}"/>
              </a:ext>
            </a:extLst>
          </p:cNvPr>
          <p:cNvSpPr/>
          <p:nvPr/>
        </p:nvSpPr>
        <p:spPr>
          <a:xfrm rot="5400000">
            <a:off x="1394429" y="2048356"/>
            <a:ext cx="877330" cy="240957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n 31">
            <a:extLst>
              <a:ext uri="{FF2B5EF4-FFF2-40B4-BE49-F238E27FC236}">
                <a16:creationId xmlns:a16="http://schemas.microsoft.com/office/drawing/2014/main" id="{AA0DE7B7-731A-4246-8F50-C47F471C60B4}"/>
              </a:ext>
            </a:extLst>
          </p:cNvPr>
          <p:cNvSpPr/>
          <p:nvPr/>
        </p:nvSpPr>
        <p:spPr>
          <a:xfrm rot="5400000">
            <a:off x="3707203" y="1798132"/>
            <a:ext cx="1649625" cy="64255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88C77B-7011-C24E-8D6F-7412DC49B8F0}"/>
              </a:ext>
            </a:extLst>
          </p:cNvPr>
          <p:cNvSpPr txBox="1"/>
          <p:nvPr/>
        </p:nvSpPr>
        <p:spPr>
          <a:xfrm>
            <a:off x="1477080" y="1292147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RHWP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762BBA-7BB6-EA49-9A72-6724C97B73EB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020954" y="2112954"/>
            <a:ext cx="1906031" cy="64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49C3235-945C-A045-A8FF-AB2491BFA6A9}"/>
              </a:ext>
            </a:extLst>
          </p:cNvPr>
          <p:cNvSpPr/>
          <p:nvPr/>
        </p:nvSpPr>
        <p:spPr>
          <a:xfrm>
            <a:off x="2907519" y="2007035"/>
            <a:ext cx="132919" cy="723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844690-9709-854C-9BD8-6EACE818D363}"/>
              </a:ext>
            </a:extLst>
          </p:cNvPr>
          <p:cNvSpPr txBox="1"/>
          <p:nvPr/>
        </p:nvSpPr>
        <p:spPr>
          <a:xfrm>
            <a:off x="2395843" y="1441481"/>
            <a:ext cx="142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Steering lens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67D6629-F82A-714F-8D41-BAC7939C39E6}"/>
              </a:ext>
            </a:extLst>
          </p:cNvPr>
          <p:cNvCxnSpPr>
            <a:cxnSpLocks/>
          </p:cNvCxnSpPr>
          <p:nvPr/>
        </p:nvCxnSpPr>
        <p:spPr>
          <a:xfrm flipH="1">
            <a:off x="4311863" y="2157335"/>
            <a:ext cx="432488" cy="441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72719EB-D0C4-6B49-8CA9-5F7C8D971D97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4692653" y="1292148"/>
            <a:ext cx="51698" cy="82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1A8B709-7504-D143-BB59-0B1B0B219B14}"/>
              </a:ext>
            </a:extLst>
          </p:cNvPr>
          <p:cNvSpPr txBox="1"/>
          <p:nvPr/>
        </p:nvSpPr>
        <p:spPr>
          <a:xfrm>
            <a:off x="4020404" y="3050139"/>
            <a:ext cx="137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 </a:t>
            </a:r>
            <a:r>
              <a:rPr lang="en-US" dirty="0" err="1"/>
              <a:t>bir</a:t>
            </a:r>
            <a:r>
              <a:rPr lang="en-US" dirty="0"/>
              <a:t>. direction</a:t>
            </a:r>
          </a:p>
        </p:txBody>
      </p:sp>
    </p:spTree>
    <p:extLst>
      <p:ext uri="{BB962C8B-B14F-4D97-AF65-F5344CB8AC3E}">
        <p14:creationId xmlns:p14="http://schemas.microsoft.com/office/powerpoint/2010/main" val="64551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>
            <a:extLst>
              <a:ext uri="{FF2B5EF4-FFF2-40B4-BE49-F238E27FC236}">
                <a16:creationId xmlns:a16="http://schemas.microsoft.com/office/drawing/2014/main" id="{E43AED35-5B26-914F-96A9-DBD5DCC40D0E}"/>
              </a:ext>
            </a:extLst>
          </p:cNvPr>
          <p:cNvSpPr/>
          <p:nvPr/>
        </p:nvSpPr>
        <p:spPr>
          <a:xfrm>
            <a:off x="5180053" y="4080819"/>
            <a:ext cx="1683095" cy="345989"/>
          </a:xfrm>
          <a:prstGeom prst="cube">
            <a:avLst>
              <a:gd name="adj" fmla="val 7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1FE94C7A-F134-124E-80E2-4223ECCAD23A}"/>
              </a:ext>
            </a:extLst>
          </p:cNvPr>
          <p:cNvSpPr/>
          <p:nvPr/>
        </p:nvSpPr>
        <p:spPr>
          <a:xfrm>
            <a:off x="5501329" y="3076834"/>
            <a:ext cx="1361819" cy="1041056"/>
          </a:xfrm>
          <a:prstGeom prst="cube">
            <a:avLst>
              <a:gd name="adj" fmla="val 6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B06A5-A971-0A4E-8D13-A4C8BEC9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test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EC5292A9-B8B6-4646-B0A1-1D793D6D8C46}"/>
              </a:ext>
            </a:extLst>
          </p:cNvPr>
          <p:cNvSpPr/>
          <p:nvPr/>
        </p:nvSpPr>
        <p:spPr>
          <a:xfrm>
            <a:off x="1796277" y="3021228"/>
            <a:ext cx="642551" cy="642551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A9653CA0-4C3B-F943-9A84-A57A61A26637}"/>
              </a:ext>
            </a:extLst>
          </p:cNvPr>
          <p:cNvSpPr/>
          <p:nvPr/>
        </p:nvSpPr>
        <p:spPr>
          <a:xfrm rot="5400000">
            <a:off x="2958413" y="3222026"/>
            <a:ext cx="877330" cy="240957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B68C908A-ADCB-084A-A861-6B1BFAF03B1D}"/>
              </a:ext>
            </a:extLst>
          </p:cNvPr>
          <p:cNvSpPr/>
          <p:nvPr/>
        </p:nvSpPr>
        <p:spPr>
          <a:xfrm rot="5400000">
            <a:off x="3975786" y="3222026"/>
            <a:ext cx="877330" cy="240957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DCB956A9-2BC9-DF48-AF3A-2C38ED9E2C32}"/>
              </a:ext>
            </a:extLst>
          </p:cNvPr>
          <p:cNvSpPr/>
          <p:nvPr/>
        </p:nvSpPr>
        <p:spPr>
          <a:xfrm rot="5400000">
            <a:off x="5271187" y="2971802"/>
            <a:ext cx="1649625" cy="64255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68443-38AD-7B42-B75C-8E83F330F9C7}"/>
              </a:ext>
            </a:extLst>
          </p:cNvPr>
          <p:cNvCxnSpPr>
            <a:cxnSpLocks/>
          </p:cNvCxnSpPr>
          <p:nvPr/>
        </p:nvCxnSpPr>
        <p:spPr>
          <a:xfrm flipH="1">
            <a:off x="4886066" y="4463879"/>
            <a:ext cx="432488" cy="441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3E1BF4-DE9A-3741-88AD-13A69C686403}"/>
              </a:ext>
            </a:extLst>
          </p:cNvPr>
          <p:cNvCxnSpPr>
            <a:cxnSpLocks/>
          </p:cNvCxnSpPr>
          <p:nvPr/>
        </p:nvCxnSpPr>
        <p:spPr>
          <a:xfrm flipV="1">
            <a:off x="6707147" y="2468264"/>
            <a:ext cx="0" cy="600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n 14">
            <a:extLst>
              <a:ext uri="{FF2B5EF4-FFF2-40B4-BE49-F238E27FC236}">
                <a16:creationId xmlns:a16="http://schemas.microsoft.com/office/drawing/2014/main" id="{894EE00C-3BF9-C94A-8070-DD993F30F687}"/>
              </a:ext>
            </a:extLst>
          </p:cNvPr>
          <p:cNvSpPr/>
          <p:nvPr/>
        </p:nvSpPr>
        <p:spPr>
          <a:xfrm rot="5400000">
            <a:off x="7511105" y="3222026"/>
            <a:ext cx="877330" cy="24095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E2962C6A-0685-214A-BE46-154E9C596102}"/>
              </a:ext>
            </a:extLst>
          </p:cNvPr>
          <p:cNvSpPr/>
          <p:nvPr/>
        </p:nvSpPr>
        <p:spPr>
          <a:xfrm rot="8496756">
            <a:off x="9776767" y="2601050"/>
            <a:ext cx="840259" cy="1185217"/>
          </a:xfrm>
          <a:prstGeom prst="cube">
            <a:avLst>
              <a:gd name="adj" fmla="val 72058"/>
            </a:avLst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8CC0BC-9FEB-6D40-BE97-C37691BE80EF}"/>
              </a:ext>
            </a:extLst>
          </p:cNvPr>
          <p:cNvSpPr/>
          <p:nvPr/>
        </p:nvSpPr>
        <p:spPr>
          <a:xfrm>
            <a:off x="10007600" y="3076834"/>
            <a:ext cx="189297" cy="38305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22AA6-90C5-6F42-8AC2-360E874C1107}"/>
              </a:ext>
            </a:extLst>
          </p:cNvPr>
          <p:cNvSpPr txBox="1"/>
          <p:nvPr/>
        </p:nvSpPr>
        <p:spPr>
          <a:xfrm>
            <a:off x="3159982" y="2218089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HWP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5DC936-688D-B943-907D-C94348796365}"/>
              </a:ext>
            </a:extLst>
          </p:cNvPr>
          <p:cNvSpPr txBox="1"/>
          <p:nvPr/>
        </p:nvSpPr>
        <p:spPr>
          <a:xfrm>
            <a:off x="4085586" y="2218089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QWP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CD6DC-3CCF-7D48-8C39-E0BA3A17A778}"/>
              </a:ext>
            </a:extLst>
          </p:cNvPr>
          <p:cNvSpPr txBox="1"/>
          <p:nvPr/>
        </p:nvSpPr>
        <p:spPr>
          <a:xfrm>
            <a:off x="1796277" y="2283598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06308-531C-B44E-B940-5FB1CE5C4B0A}"/>
              </a:ext>
            </a:extLst>
          </p:cNvPr>
          <p:cNvSpPr txBox="1"/>
          <p:nvPr/>
        </p:nvSpPr>
        <p:spPr>
          <a:xfrm>
            <a:off x="7794602" y="2283598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EBB614-32E3-4941-8DA4-D904681525F8}"/>
              </a:ext>
            </a:extLst>
          </p:cNvPr>
          <p:cNvSpPr txBox="1"/>
          <p:nvPr/>
        </p:nvSpPr>
        <p:spPr>
          <a:xfrm>
            <a:off x="9961375" y="2056429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E60927-2C4D-0E44-9692-24B748D32AFD}"/>
              </a:ext>
            </a:extLst>
          </p:cNvPr>
          <p:cNvSpPr txBox="1"/>
          <p:nvPr/>
        </p:nvSpPr>
        <p:spPr>
          <a:xfrm>
            <a:off x="5729158" y="4710800"/>
            <a:ext cx="136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Translation stages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857BB8-D30D-D342-A669-76B352D050B4}"/>
              </a:ext>
            </a:extLst>
          </p:cNvPr>
          <p:cNvSpPr txBox="1"/>
          <p:nvPr/>
        </p:nvSpPr>
        <p:spPr>
          <a:xfrm>
            <a:off x="3978873" y="3796827"/>
            <a:ext cx="13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 stage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7BB615-636E-7448-AC36-46C9D3A9CB9C}"/>
              </a:ext>
            </a:extLst>
          </p:cNvPr>
          <p:cNvSpPr txBox="1"/>
          <p:nvPr/>
        </p:nvSpPr>
        <p:spPr>
          <a:xfrm>
            <a:off x="7485102" y="3781170"/>
            <a:ext cx="13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 stage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F4BBF-99DC-8744-8E82-3A1085CC0710}"/>
              </a:ext>
            </a:extLst>
          </p:cNvPr>
          <p:cNvSpPr txBox="1"/>
          <p:nvPr/>
        </p:nvSpPr>
        <p:spPr>
          <a:xfrm>
            <a:off x="2810991" y="3812484"/>
            <a:ext cx="13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 stage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1A25FD-C5E0-FC4C-A29A-C363786FC922}"/>
              </a:ext>
            </a:extLst>
          </p:cNvPr>
          <p:cNvCxnSpPr>
            <a:cxnSpLocks/>
          </p:cNvCxnSpPr>
          <p:nvPr/>
        </p:nvCxnSpPr>
        <p:spPr>
          <a:xfrm flipV="1">
            <a:off x="1071397" y="3302767"/>
            <a:ext cx="8951589" cy="252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F7EB51-C7C2-6943-8318-C0570EE5CE93}"/>
              </a:ext>
            </a:extLst>
          </p:cNvPr>
          <p:cNvCxnSpPr/>
          <p:nvPr/>
        </p:nvCxnSpPr>
        <p:spPr>
          <a:xfrm flipV="1">
            <a:off x="660400" y="3021228"/>
            <a:ext cx="660400" cy="642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786010-71EE-5949-886F-57384D02EC79}"/>
              </a:ext>
            </a:extLst>
          </p:cNvPr>
          <p:cNvCxnSpPr/>
          <p:nvPr/>
        </p:nvCxnSpPr>
        <p:spPr>
          <a:xfrm>
            <a:off x="1071397" y="3342503"/>
            <a:ext cx="0" cy="2014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7E3443-2252-9149-AC06-18ED0C0D8F51}"/>
              </a:ext>
            </a:extLst>
          </p:cNvPr>
          <p:cNvCxnSpPr>
            <a:cxnSpLocks/>
          </p:cNvCxnSpPr>
          <p:nvPr/>
        </p:nvCxnSpPr>
        <p:spPr>
          <a:xfrm>
            <a:off x="741197" y="5084429"/>
            <a:ext cx="579603" cy="574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F7C645-96B0-6544-A9F8-0654D1E54387}"/>
              </a:ext>
            </a:extLst>
          </p:cNvPr>
          <p:cNvCxnSpPr>
            <a:cxnSpLocks/>
          </p:cNvCxnSpPr>
          <p:nvPr/>
        </p:nvCxnSpPr>
        <p:spPr>
          <a:xfrm flipH="1">
            <a:off x="1054464" y="5340198"/>
            <a:ext cx="2088585" cy="313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189DA7F-AE7A-FA4F-A72A-0783E75226EB}"/>
              </a:ext>
            </a:extLst>
          </p:cNvPr>
          <p:cNvSpPr txBox="1"/>
          <p:nvPr/>
        </p:nvSpPr>
        <p:spPr>
          <a:xfrm>
            <a:off x="4537511" y="371469"/>
            <a:ext cx="611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 polarizers</a:t>
            </a:r>
          </a:p>
          <a:p>
            <a:r>
              <a:rPr lang="en-US" dirty="0"/>
              <a:t>-3 rotation stages</a:t>
            </a:r>
          </a:p>
          <a:p>
            <a:r>
              <a:rPr lang="en-US" dirty="0"/>
              <a:t>-2 translation stages</a:t>
            </a:r>
          </a:p>
          <a:p>
            <a:r>
              <a:rPr lang="en-US" dirty="0"/>
              <a:t>-1 </a:t>
            </a:r>
            <a:r>
              <a:rPr lang="en-US" dirty="0" err="1"/>
              <a:t>photodiode+scope</a:t>
            </a:r>
            <a:r>
              <a:rPr lang="en-US" dirty="0"/>
              <a:t> OR power meter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E810F2A6-3094-564C-BC45-E96ABFF844E4}"/>
              </a:ext>
            </a:extLst>
          </p:cNvPr>
          <p:cNvSpPr/>
          <p:nvPr/>
        </p:nvSpPr>
        <p:spPr>
          <a:xfrm>
            <a:off x="10397067" y="1845733"/>
            <a:ext cx="1016000" cy="965200"/>
          </a:xfrm>
          <a:custGeom>
            <a:avLst/>
            <a:gdLst>
              <a:gd name="connsiteX0" fmla="*/ 0 w 1016000"/>
              <a:gd name="connsiteY0" fmla="*/ 965200 h 965200"/>
              <a:gd name="connsiteX1" fmla="*/ 440266 w 1016000"/>
              <a:gd name="connsiteY1" fmla="*/ 423334 h 965200"/>
              <a:gd name="connsiteX2" fmla="*/ 389466 w 1016000"/>
              <a:gd name="connsiteY2" fmla="*/ 897467 h 965200"/>
              <a:gd name="connsiteX3" fmla="*/ 1016000 w 1016000"/>
              <a:gd name="connsiteY3" fmla="*/ 0 h 965200"/>
              <a:gd name="connsiteX4" fmla="*/ 1016000 w 1016000"/>
              <a:gd name="connsiteY4" fmla="*/ 0 h 965200"/>
              <a:gd name="connsiteX5" fmla="*/ 1016000 w 1016000"/>
              <a:gd name="connsiteY5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0" h="965200">
                <a:moveTo>
                  <a:pt x="0" y="965200"/>
                </a:moveTo>
                <a:cubicBezTo>
                  <a:pt x="187677" y="699911"/>
                  <a:pt x="375355" y="434623"/>
                  <a:pt x="440266" y="423334"/>
                </a:cubicBezTo>
                <a:cubicBezTo>
                  <a:pt x="505177" y="412045"/>
                  <a:pt x="293510" y="968023"/>
                  <a:pt x="389466" y="897467"/>
                </a:cubicBezTo>
                <a:cubicBezTo>
                  <a:pt x="485422" y="826911"/>
                  <a:pt x="1016000" y="0"/>
                  <a:pt x="1016000" y="0"/>
                </a:cubicBezTo>
                <a:lnTo>
                  <a:pt x="1016000" y="0"/>
                </a:lnTo>
                <a:lnTo>
                  <a:pt x="10160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CBB8F9-8CE7-304C-973C-660FE7F81370}"/>
              </a:ext>
            </a:extLst>
          </p:cNvPr>
          <p:cNvSpPr txBox="1"/>
          <p:nvPr/>
        </p:nvSpPr>
        <p:spPr>
          <a:xfrm>
            <a:off x="11095365" y="1486591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scope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6730C5-9FE3-2A41-B364-839A7D2035AC}"/>
              </a:ext>
            </a:extLst>
          </p:cNvPr>
          <p:cNvSpPr txBox="1"/>
          <p:nvPr/>
        </p:nvSpPr>
        <p:spPr>
          <a:xfrm>
            <a:off x="4886066" y="5472556"/>
            <a:ext cx="7251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-prepare initial state</a:t>
            </a:r>
          </a:p>
          <a:p>
            <a:r>
              <a:rPr lang="en-US" dirty="0"/>
              <a:t>-rotate analyzer to find direction and magnitude of </a:t>
            </a:r>
            <a:r>
              <a:rPr lang="en-US" dirty="0" err="1"/>
              <a:t>bir</a:t>
            </a:r>
            <a:r>
              <a:rPr lang="en-US" dirty="0"/>
              <a:t>.</a:t>
            </a:r>
          </a:p>
          <a:p>
            <a:r>
              <a:rPr lang="en-US" dirty="0"/>
              <a:t>-assume direction of </a:t>
            </a:r>
            <a:r>
              <a:rPr lang="en-US" dirty="0" err="1"/>
              <a:t>dn</a:t>
            </a:r>
            <a:r>
              <a:rPr lang="en-US" dirty="0"/>
              <a:t> is the same, translate window</a:t>
            </a:r>
          </a:p>
          <a:p>
            <a:r>
              <a:rPr lang="en-US" dirty="0"/>
              <a:t>-for a  few positions, repeat rotation scan to verify direction of </a:t>
            </a:r>
            <a:r>
              <a:rPr lang="en-US" dirty="0" err="1"/>
              <a:t>dn</a:t>
            </a:r>
            <a:r>
              <a:rPr lang="en-US" dirty="0"/>
              <a:t>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953F45D-882A-E34E-B699-93FD48623A0A}"/>
              </a:ext>
            </a:extLst>
          </p:cNvPr>
          <p:cNvSpPr/>
          <p:nvPr/>
        </p:nvSpPr>
        <p:spPr>
          <a:xfrm>
            <a:off x="4967889" y="2963870"/>
            <a:ext cx="132919" cy="723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9F974E-CE87-DD4F-AF38-4D295CF832AE}"/>
              </a:ext>
            </a:extLst>
          </p:cNvPr>
          <p:cNvSpPr txBox="1"/>
          <p:nvPr/>
        </p:nvSpPr>
        <p:spPr>
          <a:xfrm rot="20072897">
            <a:off x="4581767" y="2184412"/>
            <a:ext cx="142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Steering lens?</a:t>
            </a:r>
          </a:p>
        </p:txBody>
      </p:sp>
    </p:spTree>
    <p:extLst>
      <p:ext uri="{BB962C8B-B14F-4D97-AF65-F5344CB8AC3E}">
        <p14:creationId xmlns:p14="http://schemas.microsoft.com/office/powerpoint/2010/main" val="339857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06A5-A971-0A4E-8D13-A4C8BEC9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 test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EC5292A9-B8B6-4646-B0A1-1D793D6D8C46}"/>
              </a:ext>
            </a:extLst>
          </p:cNvPr>
          <p:cNvSpPr/>
          <p:nvPr/>
        </p:nvSpPr>
        <p:spPr>
          <a:xfrm>
            <a:off x="1796277" y="3021228"/>
            <a:ext cx="642551" cy="642551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A9653CA0-4C3B-F943-9A84-A57A61A26637}"/>
              </a:ext>
            </a:extLst>
          </p:cNvPr>
          <p:cNvSpPr/>
          <p:nvPr/>
        </p:nvSpPr>
        <p:spPr>
          <a:xfrm rot="5400000">
            <a:off x="2958413" y="3222026"/>
            <a:ext cx="877330" cy="240957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B68C908A-ADCB-084A-A861-6B1BFAF03B1D}"/>
              </a:ext>
            </a:extLst>
          </p:cNvPr>
          <p:cNvSpPr/>
          <p:nvPr/>
        </p:nvSpPr>
        <p:spPr>
          <a:xfrm rot="5400000">
            <a:off x="3775704" y="3237843"/>
            <a:ext cx="877330" cy="240957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DCB956A9-2BC9-DF48-AF3A-2C38ED9E2C32}"/>
              </a:ext>
            </a:extLst>
          </p:cNvPr>
          <p:cNvSpPr/>
          <p:nvPr/>
        </p:nvSpPr>
        <p:spPr>
          <a:xfrm rot="5400000">
            <a:off x="5271187" y="2971802"/>
            <a:ext cx="1649625" cy="64255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894EE00C-3BF9-C94A-8070-DD993F30F687}"/>
              </a:ext>
            </a:extLst>
          </p:cNvPr>
          <p:cNvSpPr/>
          <p:nvPr/>
        </p:nvSpPr>
        <p:spPr>
          <a:xfrm rot="5400000">
            <a:off x="7511105" y="3222026"/>
            <a:ext cx="877330" cy="24095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E2962C6A-0685-214A-BE46-154E9C596102}"/>
              </a:ext>
            </a:extLst>
          </p:cNvPr>
          <p:cNvSpPr/>
          <p:nvPr/>
        </p:nvSpPr>
        <p:spPr>
          <a:xfrm rot="8496756">
            <a:off x="9776767" y="2601050"/>
            <a:ext cx="840259" cy="1185217"/>
          </a:xfrm>
          <a:prstGeom prst="cube">
            <a:avLst>
              <a:gd name="adj" fmla="val 72058"/>
            </a:avLst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8CC0BC-9FEB-6D40-BE97-C37691BE80EF}"/>
              </a:ext>
            </a:extLst>
          </p:cNvPr>
          <p:cNvSpPr/>
          <p:nvPr/>
        </p:nvSpPr>
        <p:spPr>
          <a:xfrm>
            <a:off x="10007600" y="3076834"/>
            <a:ext cx="189297" cy="38305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22AA6-90C5-6F42-8AC2-360E874C1107}"/>
              </a:ext>
            </a:extLst>
          </p:cNvPr>
          <p:cNvSpPr txBox="1"/>
          <p:nvPr/>
        </p:nvSpPr>
        <p:spPr>
          <a:xfrm>
            <a:off x="3159982" y="2218089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HWP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5DC936-688D-B943-907D-C94348796365}"/>
              </a:ext>
            </a:extLst>
          </p:cNvPr>
          <p:cNvSpPr txBox="1"/>
          <p:nvPr/>
        </p:nvSpPr>
        <p:spPr>
          <a:xfrm>
            <a:off x="3885504" y="2233906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QWP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CD6DC-3CCF-7D48-8C39-E0BA3A17A778}"/>
              </a:ext>
            </a:extLst>
          </p:cNvPr>
          <p:cNvSpPr txBox="1"/>
          <p:nvPr/>
        </p:nvSpPr>
        <p:spPr>
          <a:xfrm>
            <a:off x="1796277" y="2283598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06308-531C-B44E-B940-5FB1CE5C4B0A}"/>
              </a:ext>
            </a:extLst>
          </p:cNvPr>
          <p:cNvSpPr txBox="1"/>
          <p:nvPr/>
        </p:nvSpPr>
        <p:spPr>
          <a:xfrm>
            <a:off x="7794602" y="2283598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EBB614-32E3-4941-8DA4-D904681525F8}"/>
              </a:ext>
            </a:extLst>
          </p:cNvPr>
          <p:cNvSpPr txBox="1"/>
          <p:nvPr/>
        </p:nvSpPr>
        <p:spPr>
          <a:xfrm>
            <a:off x="10536966" y="3118101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857BB8-D30D-D342-A669-76B352D050B4}"/>
              </a:ext>
            </a:extLst>
          </p:cNvPr>
          <p:cNvSpPr txBox="1"/>
          <p:nvPr/>
        </p:nvSpPr>
        <p:spPr>
          <a:xfrm>
            <a:off x="3778791" y="3812644"/>
            <a:ext cx="13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 stage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7BB615-636E-7448-AC36-46C9D3A9CB9C}"/>
              </a:ext>
            </a:extLst>
          </p:cNvPr>
          <p:cNvSpPr txBox="1"/>
          <p:nvPr/>
        </p:nvSpPr>
        <p:spPr>
          <a:xfrm>
            <a:off x="6883654" y="3764408"/>
            <a:ext cx="2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Motorized Rot stage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F4BBF-99DC-8744-8E82-3A1085CC0710}"/>
              </a:ext>
            </a:extLst>
          </p:cNvPr>
          <p:cNvSpPr txBox="1"/>
          <p:nvPr/>
        </p:nvSpPr>
        <p:spPr>
          <a:xfrm>
            <a:off x="2810991" y="3812484"/>
            <a:ext cx="13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 stage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1A25FD-C5E0-FC4C-A29A-C363786FC922}"/>
              </a:ext>
            </a:extLst>
          </p:cNvPr>
          <p:cNvCxnSpPr>
            <a:cxnSpLocks/>
          </p:cNvCxnSpPr>
          <p:nvPr/>
        </p:nvCxnSpPr>
        <p:spPr>
          <a:xfrm flipV="1">
            <a:off x="1071397" y="3302767"/>
            <a:ext cx="8951589" cy="252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F7EB51-C7C2-6943-8318-C0570EE5CE93}"/>
              </a:ext>
            </a:extLst>
          </p:cNvPr>
          <p:cNvCxnSpPr/>
          <p:nvPr/>
        </p:nvCxnSpPr>
        <p:spPr>
          <a:xfrm flipV="1">
            <a:off x="660400" y="3021228"/>
            <a:ext cx="660400" cy="642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786010-71EE-5949-886F-57384D02EC79}"/>
              </a:ext>
            </a:extLst>
          </p:cNvPr>
          <p:cNvCxnSpPr/>
          <p:nvPr/>
        </p:nvCxnSpPr>
        <p:spPr>
          <a:xfrm>
            <a:off x="1071397" y="3342503"/>
            <a:ext cx="0" cy="2014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7E3443-2252-9149-AC06-18ED0C0D8F51}"/>
              </a:ext>
            </a:extLst>
          </p:cNvPr>
          <p:cNvCxnSpPr>
            <a:cxnSpLocks/>
          </p:cNvCxnSpPr>
          <p:nvPr/>
        </p:nvCxnSpPr>
        <p:spPr>
          <a:xfrm>
            <a:off x="741197" y="5084429"/>
            <a:ext cx="579603" cy="574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F7C645-96B0-6544-A9F8-0654D1E54387}"/>
              </a:ext>
            </a:extLst>
          </p:cNvPr>
          <p:cNvCxnSpPr>
            <a:cxnSpLocks/>
          </p:cNvCxnSpPr>
          <p:nvPr/>
        </p:nvCxnSpPr>
        <p:spPr>
          <a:xfrm flipH="1">
            <a:off x="1054464" y="5340198"/>
            <a:ext cx="2088585" cy="313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189DA7F-AE7A-FA4F-A72A-0783E75226EB}"/>
              </a:ext>
            </a:extLst>
          </p:cNvPr>
          <p:cNvSpPr txBox="1"/>
          <p:nvPr/>
        </p:nvSpPr>
        <p:spPr>
          <a:xfrm>
            <a:off x="3517557" y="51949"/>
            <a:ext cx="6116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 polarizers</a:t>
            </a:r>
          </a:p>
          <a:p>
            <a:r>
              <a:rPr lang="en-US" dirty="0"/>
              <a:t>-2 rotation stages</a:t>
            </a:r>
          </a:p>
          <a:p>
            <a:r>
              <a:rPr lang="en-US" dirty="0"/>
              <a:t>-1 motorized rot stage</a:t>
            </a:r>
          </a:p>
          <a:p>
            <a:r>
              <a:rPr lang="en-US" dirty="0"/>
              <a:t>-1 </a:t>
            </a:r>
            <a:r>
              <a:rPr lang="en-US" dirty="0" err="1"/>
              <a:t>photodiode+scope</a:t>
            </a:r>
            <a:r>
              <a:rPr lang="en-US" dirty="0"/>
              <a:t> OR power meter</a:t>
            </a:r>
          </a:p>
          <a:p>
            <a:r>
              <a:rPr lang="en-US" dirty="0"/>
              <a:t>-vac feedthroughs</a:t>
            </a:r>
          </a:p>
          <a:p>
            <a:r>
              <a:rPr lang="en-US" dirty="0"/>
              <a:t>-breadboard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E810F2A6-3094-564C-BC45-E96ABFF844E4}"/>
              </a:ext>
            </a:extLst>
          </p:cNvPr>
          <p:cNvSpPr/>
          <p:nvPr/>
        </p:nvSpPr>
        <p:spPr>
          <a:xfrm>
            <a:off x="10397067" y="1877985"/>
            <a:ext cx="956725" cy="932948"/>
          </a:xfrm>
          <a:custGeom>
            <a:avLst/>
            <a:gdLst>
              <a:gd name="connsiteX0" fmla="*/ 0 w 1016000"/>
              <a:gd name="connsiteY0" fmla="*/ 965200 h 965200"/>
              <a:gd name="connsiteX1" fmla="*/ 440266 w 1016000"/>
              <a:gd name="connsiteY1" fmla="*/ 423334 h 965200"/>
              <a:gd name="connsiteX2" fmla="*/ 389466 w 1016000"/>
              <a:gd name="connsiteY2" fmla="*/ 897467 h 965200"/>
              <a:gd name="connsiteX3" fmla="*/ 1016000 w 1016000"/>
              <a:gd name="connsiteY3" fmla="*/ 0 h 965200"/>
              <a:gd name="connsiteX4" fmla="*/ 1016000 w 1016000"/>
              <a:gd name="connsiteY4" fmla="*/ 0 h 965200"/>
              <a:gd name="connsiteX5" fmla="*/ 1016000 w 1016000"/>
              <a:gd name="connsiteY5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0" h="965200">
                <a:moveTo>
                  <a:pt x="0" y="965200"/>
                </a:moveTo>
                <a:cubicBezTo>
                  <a:pt x="187677" y="699911"/>
                  <a:pt x="375355" y="434623"/>
                  <a:pt x="440266" y="423334"/>
                </a:cubicBezTo>
                <a:cubicBezTo>
                  <a:pt x="505177" y="412045"/>
                  <a:pt x="293510" y="968023"/>
                  <a:pt x="389466" y="897467"/>
                </a:cubicBezTo>
                <a:cubicBezTo>
                  <a:pt x="485422" y="826911"/>
                  <a:pt x="1016000" y="0"/>
                  <a:pt x="1016000" y="0"/>
                </a:cubicBezTo>
                <a:lnTo>
                  <a:pt x="1016000" y="0"/>
                </a:lnTo>
                <a:lnTo>
                  <a:pt x="10160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CBB8F9-8CE7-304C-973C-660FE7F81370}"/>
              </a:ext>
            </a:extLst>
          </p:cNvPr>
          <p:cNvSpPr txBox="1"/>
          <p:nvPr/>
        </p:nvSpPr>
        <p:spPr>
          <a:xfrm>
            <a:off x="11426453" y="402007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scope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6730C5-9FE3-2A41-B364-839A7D2035AC}"/>
              </a:ext>
            </a:extLst>
          </p:cNvPr>
          <p:cNvSpPr txBox="1"/>
          <p:nvPr/>
        </p:nvSpPr>
        <p:spPr>
          <a:xfrm>
            <a:off x="3495519" y="5135280"/>
            <a:ext cx="7931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-prepare initial state</a:t>
            </a:r>
          </a:p>
          <a:p>
            <a:r>
              <a:rPr lang="en-US" dirty="0"/>
              <a:t>-before pumping down, rotate analyzer to find direction and magnitude of </a:t>
            </a:r>
            <a:r>
              <a:rPr lang="en-US" dirty="0" err="1"/>
              <a:t>bir</a:t>
            </a:r>
            <a:r>
              <a:rPr lang="en-US" dirty="0"/>
              <a:t>.</a:t>
            </a:r>
          </a:p>
          <a:p>
            <a:r>
              <a:rPr lang="en-US" dirty="0"/>
              <a:t>-pump down, monitoring transmission</a:t>
            </a:r>
          </a:p>
          <a:p>
            <a:r>
              <a:rPr lang="en-US" dirty="0"/>
              <a:t>-rot anal. to find new direction and mag of </a:t>
            </a:r>
            <a:r>
              <a:rPr lang="en-US" dirty="0" err="1"/>
              <a:t>bir</a:t>
            </a:r>
            <a:r>
              <a:rPr lang="en-US" dirty="0"/>
              <a:t>.</a:t>
            </a:r>
          </a:p>
          <a:p>
            <a:r>
              <a:rPr lang="en-US" dirty="0"/>
              <a:t>-assume direction of </a:t>
            </a:r>
            <a:r>
              <a:rPr lang="en-US" dirty="0" err="1"/>
              <a:t>dn</a:t>
            </a:r>
            <a:r>
              <a:rPr lang="en-US" dirty="0"/>
              <a:t> is the same, translate beam on cathode with laser</a:t>
            </a:r>
          </a:p>
          <a:p>
            <a:r>
              <a:rPr lang="en-US" dirty="0"/>
              <a:t>-for a  few positions, repeat rotation scan to verify direction of </a:t>
            </a:r>
            <a:r>
              <a:rPr lang="en-US" dirty="0" err="1"/>
              <a:t>dn</a:t>
            </a:r>
            <a:r>
              <a:rPr lang="en-US" dirty="0"/>
              <a:t> 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12C8871-38BF-854A-B636-3B8ED1203EFB}"/>
              </a:ext>
            </a:extLst>
          </p:cNvPr>
          <p:cNvSpPr/>
          <p:nvPr/>
        </p:nvSpPr>
        <p:spPr>
          <a:xfrm>
            <a:off x="8089669" y="1916621"/>
            <a:ext cx="3264123" cy="932948"/>
          </a:xfrm>
          <a:custGeom>
            <a:avLst/>
            <a:gdLst>
              <a:gd name="connsiteX0" fmla="*/ 0 w 1016000"/>
              <a:gd name="connsiteY0" fmla="*/ 965200 h 965200"/>
              <a:gd name="connsiteX1" fmla="*/ 440266 w 1016000"/>
              <a:gd name="connsiteY1" fmla="*/ 423334 h 965200"/>
              <a:gd name="connsiteX2" fmla="*/ 389466 w 1016000"/>
              <a:gd name="connsiteY2" fmla="*/ 897467 h 965200"/>
              <a:gd name="connsiteX3" fmla="*/ 1016000 w 1016000"/>
              <a:gd name="connsiteY3" fmla="*/ 0 h 965200"/>
              <a:gd name="connsiteX4" fmla="*/ 1016000 w 1016000"/>
              <a:gd name="connsiteY4" fmla="*/ 0 h 965200"/>
              <a:gd name="connsiteX5" fmla="*/ 1016000 w 1016000"/>
              <a:gd name="connsiteY5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0" h="965200">
                <a:moveTo>
                  <a:pt x="0" y="965200"/>
                </a:moveTo>
                <a:cubicBezTo>
                  <a:pt x="187677" y="699911"/>
                  <a:pt x="375355" y="434623"/>
                  <a:pt x="440266" y="423334"/>
                </a:cubicBezTo>
                <a:cubicBezTo>
                  <a:pt x="505177" y="412045"/>
                  <a:pt x="293510" y="968023"/>
                  <a:pt x="389466" y="897467"/>
                </a:cubicBezTo>
                <a:cubicBezTo>
                  <a:pt x="485422" y="826911"/>
                  <a:pt x="1016000" y="0"/>
                  <a:pt x="1016000" y="0"/>
                </a:cubicBezTo>
                <a:lnTo>
                  <a:pt x="1016000" y="0"/>
                </a:lnTo>
                <a:lnTo>
                  <a:pt x="10160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C4AA607B-8822-5B46-BF04-069AE5667539}"/>
              </a:ext>
            </a:extLst>
          </p:cNvPr>
          <p:cNvSpPr/>
          <p:nvPr/>
        </p:nvSpPr>
        <p:spPr>
          <a:xfrm rot="20547681">
            <a:off x="11171189" y="862727"/>
            <a:ext cx="956725" cy="932948"/>
          </a:xfrm>
          <a:custGeom>
            <a:avLst/>
            <a:gdLst>
              <a:gd name="connsiteX0" fmla="*/ 0 w 1016000"/>
              <a:gd name="connsiteY0" fmla="*/ 965200 h 965200"/>
              <a:gd name="connsiteX1" fmla="*/ 440266 w 1016000"/>
              <a:gd name="connsiteY1" fmla="*/ 423334 h 965200"/>
              <a:gd name="connsiteX2" fmla="*/ 389466 w 1016000"/>
              <a:gd name="connsiteY2" fmla="*/ 897467 h 965200"/>
              <a:gd name="connsiteX3" fmla="*/ 1016000 w 1016000"/>
              <a:gd name="connsiteY3" fmla="*/ 0 h 965200"/>
              <a:gd name="connsiteX4" fmla="*/ 1016000 w 1016000"/>
              <a:gd name="connsiteY4" fmla="*/ 0 h 965200"/>
              <a:gd name="connsiteX5" fmla="*/ 1016000 w 1016000"/>
              <a:gd name="connsiteY5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0" h="965200">
                <a:moveTo>
                  <a:pt x="0" y="965200"/>
                </a:moveTo>
                <a:cubicBezTo>
                  <a:pt x="187677" y="699911"/>
                  <a:pt x="375355" y="434623"/>
                  <a:pt x="440266" y="423334"/>
                </a:cubicBezTo>
                <a:cubicBezTo>
                  <a:pt x="505177" y="412045"/>
                  <a:pt x="293510" y="968023"/>
                  <a:pt x="389466" y="897467"/>
                </a:cubicBezTo>
                <a:cubicBezTo>
                  <a:pt x="485422" y="826911"/>
                  <a:pt x="1016000" y="0"/>
                  <a:pt x="1016000" y="0"/>
                </a:cubicBezTo>
                <a:lnTo>
                  <a:pt x="1016000" y="0"/>
                </a:lnTo>
                <a:lnTo>
                  <a:pt x="10160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34B3A1-C0F8-B44E-ADEC-79383A8BE387}"/>
              </a:ext>
            </a:extLst>
          </p:cNvPr>
          <p:cNvSpPr/>
          <p:nvPr/>
        </p:nvSpPr>
        <p:spPr>
          <a:xfrm>
            <a:off x="6021600" y="1456267"/>
            <a:ext cx="5332192" cy="344936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33B54-20B7-C34E-B868-21FDBC26D0DF}"/>
              </a:ext>
            </a:extLst>
          </p:cNvPr>
          <p:cNvSpPr/>
          <p:nvPr/>
        </p:nvSpPr>
        <p:spPr>
          <a:xfrm>
            <a:off x="11260666" y="1690688"/>
            <a:ext cx="126992" cy="52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B9CD9D9-28ED-584C-93F0-593DECDC7C40}"/>
              </a:ext>
            </a:extLst>
          </p:cNvPr>
          <p:cNvCxnSpPr>
            <a:cxnSpLocks/>
          </p:cNvCxnSpPr>
          <p:nvPr/>
        </p:nvCxnSpPr>
        <p:spPr>
          <a:xfrm flipV="1">
            <a:off x="5216973" y="2801415"/>
            <a:ext cx="1" cy="509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5141715-18C0-5A4B-9B80-24AB98E3BC52}"/>
              </a:ext>
            </a:extLst>
          </p:cNvPr>
          <p:cNvCxnSpPr>
            <a:cxnSpLocks/>
          </p:cNvCxnSpPr>
          <p:nvPr/>
        </p:nvCxnSpPr>
        <p:spPr>
          <a:xfrm flipH="1">
            <a:off x="4852636" y="3296601"/>
            <a:ext cx="380606" cy="42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be 42">
            <a:extLst>
              <a:ext uri="{FF2B5EF4-FFF2-40B4-BE49-F238E27FC236}">
                <a16:creationId xmlns:a16="http://schemas.microsoft.com/office/drawing/2014/main" id="{A1EFC2BD-2906-DD43-B260-708ACF3DE7FE}"/>
              </a:ext>
            </a:extLst>
          </p:cNvPr>
          <p:cNvSpPr/>
          <p:nvPr/>
        </p:nvSpPr>
        <p:spPr>
          <a:xfrm>
            <a:off x="6575625" y="4294396"/>
            <a:ext cx="4544978" cy="470707"/>
          </a:xfrm>
          <a:prstGeom prst="cube">
            <a:avLst>
              <a:gd name="adj" fmla="val 71429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3E10CA-3A80-5645-9BA0-F016CA76C732}"/>
              </a:ext>
            </a:extLst>
          </p:cNvPr>
          <p:cNvSpPr txBox="1"/>
          <p:nvPr/>
        </p:nvSpPr>
        <p:spPr>
          <a:xfrm>
            <a:off x="7794602" y="4311850"/>
            <a:ext cx="2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Bread board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E59C35-0E28-434B-A55B-E5EF52450A9D}"/>
              </a:ext>
            </a:extLst>
          </p:cNvPr>
          <p:cNvSpPr/>
          <p:nvPr/>
        </p:nvSpPr>
        <p:spPr>
          <a:xfrm>
            <a:off x="6903744" y="4907871"/>
            <a:ext cx="3633213" cy="463642"/>
          </a:xfrm>
          <a:prstGeom prst="rect">
            <a:avLst/>
          </a:prstGeom>
          <a:pattFill prst="dkHorz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110077-51D6-4A41-85BE-383BFC869A5F}"/>
              </a:ext>
            </a:extLst>
          </p:cNvPr>
          <p:cNvSpPr txBox="1"/>
          <p:nvPr/>
        </p:nvSpPr>
        <p:spPr>
          <a:xfrm>
            <a:off x="10788853" y="4986523"/>
            <a:ext cx="119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jack?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976FD54-64E2-DF47-9BE4-5CECA0893098}"/>
              </a:ext>
            </a:extLst>
          </p:cNvPr>
          <p:cNvSpPr/>
          <p:nvPr/>
        </p:nvSpPr>
        <p:spPr>
          <a:xfrm>
            <a:off x="4751165" y="2876120"/>
            <a:ext cx="132919" cy="723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A228258-8B13-EB4A-8CBA-02FF7464A849}"/>
              </a:ext>
            </a:extLst>
          </p:cNvPr>
          <p:cNvSpPr txBox="1"/>
          <p:nvPr/>
        </p:nvSpPr>
        <p:spPr>
          <a:xfrm rot="20072897">
            <a:off x="4365043" y="2096662"/>
            <a:ext cx="142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Steering lens?</a:t>
            </a:r>
          </a:p>
        </p:txBody>
      </p:sp>
    </p:spTree>
    <p:extLst>
      <p:ext uri="{BB962C8B-B14F-4D97-AF65-F5344CB8AC3E}">
        <p14:creationId xmlns:p14="http://schemas.microsoft.com/office/powerpoint/2010/main" val="427807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n 45">
            <a:extLst>
              <a:ext uri="{FF2B5EF4-FFF2-40B4-BE49-F238E27FC236}">
                <a16:creationId xmlns:a16="http://schemas.microsoft.com/office/drawing/2014/main" id="{A117B9A8-13ED-B14E-B25C-AE390A0C9AD5}"/>
              </a:ext>
            </a:extLst>
          </p:cNvPr>
          <p:cNvSpPr/>
          <p:nvPr/>
        </p:nvSpPr>
        <p:spPr>
          <a:xfrm rot="5400000">
            <a:off x="6742694" y="2918682"/>
            <a:ext cx="1649625" cy="64255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B06A5-A971-0A4E-8D13-A4C8BEC9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 test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EC5292A9-B8B6-4646-B0A1-1D793D6D8C46}"/>
              </a:ext>
            </a:extLst>
          </p:cNvPr>
          <p:cNvSpPr/>
          <p:nvPr/>
        </p:nvSpPr>
        <p:spPr>
          <a:xfrm>
            <a:off x="1796277" y="3021228"/>
            <a:ext cx="642551" cy="642551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A9653CA0-4C3B-F943-9A84-A57A61A26637}"/>
              </a:ext>
            </a:extLst>
          </p:cNvPr>
          <p:cNvSpPr/>
          <p:nvPr/>
        </p:nvSpPr>
        <p:spPr>
          <a:xfrm rot="5400000">
            <a:off x="2958413" y="3222026"/>
            <a:ext cx="877330" cy="240957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B68C908A-ADCB-084A-A861-6B1BFAF03B1D}"/>
              </a:ext>
            </a:extLst>
          </p:cNvPr>
          <p:cNvSpPr/>
          <p:nvPr/>
        </p:nvSpPr>
        <p:spPr>
          <a:xfrm rot="5400000">
            <a:off x="3758811" y="3222026"/>
            <a:ext cx="877330" cy="240957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DCB956A9-2BC9-DF48-AF3A-2C38ED9E2C32}"/>
              </a:ext>
            </a:extLst>
          </p:cNvPr>
          <p:cNvSpPr/>
          <p:nvPr/>
        </p:nvSpPr>
        <p:spPr>
          <a:xfrm rot="5400000">
            <a:off x="5271187" y="2971802"/>
            <a:ext cx="1649625" cy="64255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894EE00C-3BF9-C94A-8070-DD993F30F687}"/>
              </a:ext>
            </a:extLst>
          </p:cNvPr>
          <p:cNvSpPr/>
          <p:nvPr/>
        </p:nvSpPr>
        <p:spPr>
          <a:xfrm rot="5400000">
            <a:off x="8288397" y="3275078"/>
            <a:ext cx="877330" cy="24095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E2962C6A-0685-214A-BE46-154E9C596102}"/>
              </a:ext>
            </a:extLst>
          </p:cNvPr>
          <p:cNvSpPr/>
          <p:nvPr/>
        </p:nvSpPr>
        <p:spPr>
          <a:xfrm rot="8496756">
            <a:off x="9734507" y="2641960"/>
            <a:ext cx="840259" cy="1185217"/>
          </a:xfrm>
          <a:prstGeom prst="cube">
            <a:avLst>
              <a:gd name="adj" fmla="val 72058"/>
            </a:avLst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8CC0BC-9FEB-6D40-BE97-C37691BE80EF}"/>
              </a:ext>
            </a:extLst>
          </p:cNvPr>
          <p:cNvSpPr/>
          <p:nvPr/>
        </p:nvSpPr>
        <p:spPr>
          <a:xfrm>
            <a:off x="9965340" y="3117744"/>
            <a:ext cx="189297" cy="38305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22AA6-90C5-6F42-8AC2-360E874C1107}"/>
              </a:ext>
            </a:extLst>
          </p:cNvPr>
          <p:cNvSpPr txBox="1"/>
          <p:nvPr/>
        </p:nvSpPr>
        <p:spPr>
          <a:xfrm>
            <a:off x="3159982" y="2218089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HWP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5DC936-688D-B943-907D-C94348796365}"/>
              </a:ext>
            </a:extLst>
          </p:cNvPr>
          <p:cNvSpPr txBox="1"/>
          <p:nvPr/>
        </p:nvSpPr>
        <p:spPr>
          <a:xfrm>
            <a:off x="3868611" y="2218089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QWP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CD6DC-3CCF-7D48-8C39-E0BA3A17A778}"/>
              </a:ext>
            </a:extLst>
          </p:cNvPr>
          <p:cNvSpPr txBox="1"/>
          <p:nvPr/>
        </p:nvSpPr>
        <p:spPr>
          <a:xfrm>
            <a:off x="1796277" y="2283598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06308-531C-B44E-B940-5FB1CE5C4B0A}"/>
              </a:ext>
            </a:extLst>
          </p:cNvPr>
          <p:cNvSpPr txBox="1"/>
          <p:nvPr/>
        </p:nvSpPr>
        <p:spPr>
          <a:xfrm>
            <a:off x="8571894" y="2336650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EBB614-32E3-4941-8DA4-D904681525F8}"/>
              </a:ext>
            </a:extLst>
          </p:cNvPr>
          <p:cNvSpPr txBox="1"/>
          <p:nvPr/>
        </p:nvSpPr>
        <p:spPr>
          <a:xfrm>
            <a:off x="10494706" y="3159011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857BB8-D30D-D342-A669-76B352D050B4}"/>
              </a:ext>
            </a:extLst>
          </p:cNvPr>
          <p:cNvSpPr txBox="1"/>
          <p:nvPr/>
        </p:nvSpPr>
        <p:spPr>
          <a:xfrm>
            <a:off x="3761898" y="3796827"/>
            <a:ext cx="13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 stage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7BB615-636E-7448-AC36-46C9D3A9CB9C}"/>
              </a:ext>
            </a:extLst>
          </p:cNvPr>
          <p:cNvSpPr txBox="1"/>
          <p:nvPr/>
        </p:nvSpPr>
        <p:spPr>
          <a:xfrm>
            <a:off x="8300963" y="3853682"/>
            <a:ext cx="2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 stage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F4BBF-99DC-8744-8E82-3A1085CC0710}"/>
              </a:ext>
            </a:extLst>
          </p:cNvPr>
          <p:cNvSpPr txBox="1"/>
          <p:nvPr/>
        </p:nvSpPr>
        <p:spPr>
          <a:xfrm>
            <a:off x="2810991" y="3812484"/>
            <a:ext cx="13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 stage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1A25FD-C5E0-FC4C-A29A-C363786FC922}"/>
              </a:ext>
            </a:extLst>
          </p:cNvPr>
          <p:cNvCxnSpPr>
            <a:cxnSpLocks/>
          </p:cNvCxnSpPr>
          <p:nvPr/>
        </p:nvCxnSpPr>
        <p:spPr>
          <a:xfrm flipV="1">
            <a:off x="1071397" y="3302767"/>
            <a:ext cx="8951589" cy="252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F7EB51-C7C2-6943-8318-C0570EE5CE93}"/>
              </a:ext>
            </a:extLst>
          </p:cNvPr>
          <p:cNvCxnSpPr/>
          <p:nvPr/>
        </p:nvCxnSpPr>
        <p:spPr>
          <a:xfrm flipV="1">
            <a:off x="660400" y="3021228"/>
            <a:ext cx="660400" cy="642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786010-71EE-5949-886F-57384D02EC79}"/>
              </a:ext>
            </a:extLst>
          </p:cNvPr>
          <p:cNvCxnSpPr/>
          <p:nvPr/>
        </p:nvCxnSpPr>
        <p:spPr>
          <a:xfrm>
            <a:off x="1071397" y="3342503"/>
            <a:ext cx="0" cy="2014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7E3443-2252-9149-AC06-18ED0C0D8F51}"/>
              </a:ext>
            </a:extLst>
          </p:cNvPr>
          <p:cNvCxnSpPr>
            <a:cxnSpLocks/>
          </p:cNvCxnSpPr>
          <p:nvPr/>
        </p:nvCxnSpPr>
        <p:spPr>
          <a:xfrm>
            <a:off x="741197" y="5084429"/>
            <a:ext cx="579603" cy="574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F7C645-96B0-6544-A9F8-0654D1E54387}"/>
              </a:ext>
            </a:extLst>
          </p:cNvPr>
          <p:cNvCxnSpPr>
            <a:cxnSpLocks/>
          </p:cNvCxnSpPr>
          <p:nvPr/>
        </p:nvCxnSpPr>
        <p:spPr>
          <a:xfrm flipH="1">
            <a:off x="1054464" y="5340198"/>
            <a:ext cx="2088585" cy="313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189DA7F-AE7A-FA4F-A72A-0783E75226EB}"/>
              </a:ext>
            </a:extLst>
          </p:cNvPr>
          <p:cNvSpPr txBox="1"/>
          <p:nvPr/>
        </p:nvSpPr>
        <p:spPr>
          <a:xfrm>
            <a:off x="3517557" y="51949"/>
            <a:ext cx="6116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 polarizers</a:t>
            </a:r>
          </a:p>
          <a:p>
            <a:r>
              <a:rPr lang="en-US" dirty="0"/>
              <a:t>-3 rotation stages</a:t>
            </a:r>
          </a:p>
          <a:p>
            <a:r>
              <a:rPr lang="en-US" dirty="0"/>
              <a:t>-1 </a:t>
            </a:r>
            <a:r>
              <a:rPr lang="en-US" dirty="0" err="1"/>
              <a:t>photodiode+scope</a:t>
            </a:r>
            <a:r>
              <a:rPr lang="en-US" dirty="0"/>
              <a:t> OR power meter</a:t>
            </a:r>
          </a:p>
          <a:p>
            <a:r>
              <a:rPr lang="en-US" dirty="0"/>
              <a:t>-vac feedthroughs</a:t>
            </a:r>
          </a:p>
          <a:p>
            <a:r>
              <a:rPr lang="en-US" dirty="0"/>
              <a:t>-chamber</a:t>
            </a:r>
          </a:p>
          <a:p>
            <a:r>
              <a:rPr lang="en-US" dirty="0"/>
              <a:t>-jack?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E810F2A6-3094-564C-BC45-E96ABFF844E4}"/>
              </a:ext>
            </a:extLst>
          </p:cNvPr>
          <p:cNvSpPr/>
          <p:nvPr/>
        </p:nvSpPr>
        <p:spPr>
          <a:xfrm>
            <a:off x="10354807" y="1918895"/>
            <a:ext cx="956725" cy="932948"/>
          </a:xfrm>
          <a:custGeom>
            <a:avLst/>
            <a:gdLst>
              <a:gd name="connsiteX0" fmla="*/ 0 w 1016000"/>
              <a:gd name="connsiteY0" fmla="*/ 965200 h 965200"/>
              <a:gd name="connsiteX1" fmla="*/ 440266 w 1016000"/>
              <a:gd name="connsiteY1" fmla="*/ 423334 h 965200"/>
              <a:gd name="connsiteX2" fmla="*/ 389466 w 1016000"/>
              <a:gd name="connsiteY2" fmla="*/ 897467 h 965200"/>
              <a:gd name="connsiteX3" fmla="*/ 1016000 w 1016000"/>
              <a:gd name="connsiteY3" fmla="*/ 0 h 965200"/>
              <a:gd name="connsiteX4" fmla="*/ 1016000 w 1016000"/>
              <a:gd name="connsiteY4" fmla="*/ 0 h 965200"/>
              <a:gd name="connsiteX5" fmla="*/ 1016000 w 1016000"/>
              <a:gd name="connsiteY5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0" h="965200">
                <a:moveTo>
                  <a:pt x="0" y="965200"/>
                </a:moveTo>
                <a:cubicBezTo>
                  <a:pt x="187677" y="699911"/>
                  <a:pt x="375355" y="434623"/>
                  <a:pt x="440266" y="423334"/>
                </a:cubicBezTo>
                <a:cubicBezTo>
                  <a:pt x="505177" y="412045"/>
                  <a:pt x="293510" y="968023"/>
                  <a:pt x="389466" y="897467"/>
                </a:cubicBezTo>
                <a:cubicBezTo>
                  <a:pt x="485422" y="826911"/>
                  <a:pt x="1016000" y="0"/>
                  <a:pt x="1016000" y="0"/>
                </a:cubicBezTo>
                <a:lnTo>
                  <a:pt x="1016000" y="0"/>
                </a:lnTo>
                <a:lnTo>
                  <a:pt x="10160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CBB8F9-8CE7-304C-973C-660FE7F81370}"/>
              </a:ext>
            </a:extLst>
          </p:cNvPr>
          <p:cNvSpPr txBox="1"/>
          <p:nvPr/>
        </p:nvSpPr>
        <p:spPr>
          <a:xfrm>
            <a:off x="10901842" y="1522437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scope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6730C5-9FE3-2A41-B364-839A7D2035AC}"/>
              </a:ext>
            </a:extLst>
          </p:cNvPr>
          <p:cNvSpPr txBox="1"/>
          <p:nvPr/>
        </p:nvSpPr>
        <p:spPr>
          <a:xfrm>
            <a:off x="4085586" y="4797963"/>
            <a:ext cx="79314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-prepare initial state</a:t>
            </a:r>
          </a:p>
          <a:p>
            <a:r>
              <a:rPr lang="en-US" dirty="0"/>
              <a:t>-before pumping down, rotate analyzer to find direction and magnitude of </a:t>
            </a:r>
            <a:r>
              <a:rPr lang="en-US" dirty="0" err="1"/>
              <a:t>bir</a:t>
            </a:r>
            <a:r>
              <a:rPr lang="en-US" dirty="0"/>
              <a:t>. 1, then insert2, repeat</a:t>
            </a:r>
          </a:p>
          <a:p>
            <a:r>
              <a:rPr lang="en-US" dirty="0"/>
              <a:t>-pump down, monitoring transmission</a:t>
            </a:r>
          </a:p>
          <a:p>
            <a:r>
              <a:rPr lang="en-US" dirty="0"/>
              <a:t>-rot anal. to find new direction and mag of </a:t>
            </a:r>
            <a:r>
              <a:rPr lang="en-US" dirty="0" err="1"/>
              <a:t>bir</a:t>
            </a:r>
            <a:r>
              <a:rPr lang="en-US" dirty="0"/>
              <a:t>.</a:t>
            </a:r>
          </a:p>
          <a:p>
            <a:r>
              <a:rPr lang="en-US" dirty="0"/>
              <a:t>-assume direction of </a:t>
            </a:r>
            <a:r>
              <a:rPr lang="en-US" dirty="0" err="1"/>
              <a:t>dn</a:t>
            </a:r>
            <a:r>
              <a:rPr lang="en-US" dirty="0"/>
              <a:t> is the same, translate beam on cathode with laser</a:t>
            </a:r>
          </a:p>
          <a:p>
            <a:r>
              <a:rPr lang="en-US" dirty="0"/>
              <a:t>-for a  few positions, repeat rotation scan to verify direction of </a:t>
            </a:r>
            <a:r>
              <a:rPr lang="en-US" dirty="0" err="1"/>
              <a:t>dn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34B3A1-C0F8-B44E-ADEC-79383A8BE387}"/>
              </a:ext>
            </a:extLst>
          </p:cNvPr>
          <p:cNvSpPr/>
          <p:nvPr/>
        </p:nvSpPr>
        <p:spPr>
          <a:xfrm>
            <a:off x="6021600" y="1456268"/>
            <a:ext cx="1608479" cy="306522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B9CD9D9-28ED-584C-93F0-593DECDC7C40}"/>
              </a:ext>
            </a:extLst>
          </p:cNvPr>
          <p:cNvCxnSpPr>
            <a:cxnSpLocks/>
          </p:cNvCxnSpPr>
          <p:nvPr/>
        </p:nvCxnSpPr>
        <p:spPr>
          <a:xfrm flipV="1">
            <a:off x="5216973" y="2801415"/>
            <a:ext cx="1" cy="509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5141715-18C0-5A4B-9B80-24AB98E3BC52}"/>
              </a:ext>
            </a:extLst>
          </p:cNvPr>
          <p:cNvCxnSpPr>
            <a:cxnSpLocks/>
          </p:cNvCxnSpPr>
          <p:nvPr/>
        </p:nvCxnSpPr>
        <p:spPr>
          <a:xfrm flipH="1">
            <a:off x="4852636" y="3296601"/>
            <a:ext cx="380606" cy="42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520B16-23E3-2E40-9284-051DF3966320}"/>
              </a:ext>
            </a:extLst>
          </p:cNvPr>
          <p:cNvSpPr txBox="1"/>
          <p:nvPr/>
        </p:nvSpPr>
        <p:spPr>
          <a:xfrm>
            <a:off x="6095999" y="1967180"/>
            <a:ext cx="32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203B69-68F2-2F40-9D3F-84AC95760C42}"/>
              </a:ext>
            </a:extLst>
          </p:cNvPr>
          <p:cNvSpPr txBox="1"/>
          <p:nvPr/>
        </p:nvSpPr>
        <p:spPr>
          <a:xfrm>
            <a:off x="7359090" y="1967180"/>
            <a:ext cx="32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814C9D-8DFC-144E-841F-87B610ABF5AD}"/>
              </a:ext>
            </a:extLst>
          </p:cNvPr>
          <p:cNvSpPr/>
          <p:nvPr/>
        </p:nvSpPr>
        <p:spPr>
          <a:xfrm>
            <a:off x="6417275" y="4538416"/>
            <a:ext cx="991699" cy="562939"/>
          </a:xfrm>
          <a:prstGeom prst="rect">
            <a:avLst/>
          </a:prstGeom>
          <a:pattFill prst="dkHorz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F11040-3C47-DE4B-8695-60D711C28E8A}"/>
              </a:ext>
            </a:extLst>
          </p:cNvPr>
          <p:cNvSpPr txBox="1"/>
          <p:nvPr/>
        </p:nvSpPr>
        <p:spPr>
          <a:xfrm>
            <a:off x="7408973" y="4635219"/>
            <a:ext cx="119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jack?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FE3313B-BE80-834A-BBB9-4D93616D8C86}"/>
              </a:ext>
            </a:extLst>
          </p:cNvPr>
          <p:cNvSpPr/>
          <p:nvPr/>
        </p:nvSpPr>
        <p:spPr>
          <a:xfrm>
            <a:off x="4673925" y="2961458"/>
            <a:ext cx="132919" cy="723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E8C479-2B71-174A-8CD3-3D1A52CA379F}"/>
              </a:ext>
            </a:extLst>
          </p:cNvPr>
          <p:cNvSpPr txBox="1"/>
          <p:nvPr/>
        </p:nvSpPr>
        <p:spPr>
          <a:xfrm rot="20072897">
            <a:off x="4287803" y="2182000"/>
            <a:ext cx="142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Steering lens?</a:t>
            </a:r>
          </a:p>
        </p:txBody>
      </p:sp>
    </p:spTree>
    <p:extLst>
      <p:ext uri="{BB962C8B-B14F-4D97-AF65-F5344CB8AC3E}">
        <p14:creationId xmlns:p14="http://schemas.microsoft.com/office/powerpoint/2010/main" val="96814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06A5-A971-0A4E-8D13-A4C8BEC9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 test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EC5292A9-B8B6-4646-B0A1-1D793D6D8C46}"/>
              </a:ext>
            </a:extLst>
          </p:cNvPr>
          <p:cNvSpPr/>
          <p:nvPr/>
        </p:nvSpPr>
        <p:spPr>
          <a:xfrm>
            <a:off x="1796277" y="3021228"/>
            <a:ext cx="642551" cy="642551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A9653CA0-4C3B-F943-9A84-A57A61A26637}"/>
              </a:ext>
            </a:extLst>
          </p:cNvPr>
          <p:cNvSpPr/>
          <p:nvPr/>
        </p:nvSpPr>
        <p:spPr>
          <a:xfrm rot="5400000">
            <a:off x="2958413" y="3222026"/>
            <a:ext cx="877330" cy="240957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B68C908A-ADCB-084A-A861-6B1BFAF03B1D}"/>
              </a:ext>
            </a:extLst>
          </p:cNvPr>
          <p:cNvSpPr/>
          <p:nvPr/>
        </p:nvSpPr>
        <p:spPr>
          <a:xfrm rot="5400000">
            <a:off x="3975786" y="3222026"/>
            <a:ext cx="877330" cy="240957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DCB956A9-2BC9-DF48-AF3A-2C38ED9E2C32}"/>
              </a:ext>
            </a:extLst>
          </p:cNvPr>
          <p:cNvSpPr/>
          <p:nvPr/>
        </p:nvSpPr>
        <p:spPr>
          <a:xfrm rot="5400000">
            <a:off x="8092586" y="2951045"/>
            <a:ext cx="1649625" cy="64255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894EE00C-3BF9-C94A-8070-DD993F30F687}"/>
              </a:ext>
            </a:extLst>
          </p:cNvPr>
          <p:cNvSpPr/>
          <p:nvPr/>
        </p:nvSpPr>
        <p:spPr>
          <a:xfrm rot="5400000">
            <a:off x="9705649" y="3204654"/>
            <a:ext cx="877330" cy="240957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E2962C6A-0685-214A-BE46-154E9C596102}"/>
              </a:ext>
            </a:extLst>
          </p:cNvPr>
          <p:cNvSpPr/>
          <p:nvPr/>
        </p:nvSpPr>
        <p:spPr>
          <a:xfrm rot="18927359">
            <a:off x="-112046" y="2792258"/>
            <a:ext cx="904497" cy="1185217"/>
          </a:xfrm>
          <a:prstGeom prst="cube">
            <a:avLst>
              <a:gd name="adj" fmla="val 72058"/>
            </a:avLst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8CC0BC-9FEB-6D40-BE97-C37691BE80EF}"/>
              </a:ext>
            </a:extLst>
          </p:cNvPr>
          <p:cNvSpPr/>
          <p:nvPr/>
        </p:nvSpPr>
        <p:spPr>
          <a:xfrm>
            <a:off x="295700" y="3158573"/>
            <a:ext cx="189297" cy="38305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22AA6-90C5-6F42-8AC2-360E874C1107}"/>
              </a:ext>
            </a:extLst>
          </p:cNvPr>
          <p:cNvSpPr txBox="1"/>
          <p:nvPr/>
        </p:nvSpPr>
        <p:spPr>
          <a:xfrm>
            <a:off x="3159982" y="2218089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HWP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5DC936-688D-B943-907D-C94348796365}"/>
              </a:ext>
            </a:extLst>
          </p:cNvPr>
          <p:cNvSpPr txBox="1"/>
          <p:nvPr/>
        </p:nvSpPr>
        <p:spPr>
          <a:xfrm>
            <a:off x="4085586" y="2218089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QWP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CD6DC-3CCF-7D48-8C39-E0BA3A17A778}"/>
              </a:ext>
            </a:extLst>
          </p:cNvPr>
          <p:cNvSpPr txBox="1"/>
          <p:nvPr/>
        </p:nvSpPr>
        <p:spPr>
          <a:xfrm>
            <a:off x="1796277" y="2283598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EBB614-32E3-4941-8DA4-D904681525F8}"/>
              </a:ext>
            </a:extLst>
          </p:cNvPr>
          <p:cNvSpPr txBox="1"/>
          <p:nvPr/>
        </p:nvSpPr>
        <p:spPr>
          <a:xfrm>
            <a:off x="93405" y="2201490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857BB8-D30D-D342-A669-76B352D050B4}"/>
              </a:ext>
            </a:extLst>
          </p:cNvPr>
          <p:cNvSpPr txBox="1"/>
          <p:nvPr/>
        </p:nvSpPr>
        <p:spPr>
          <a:xfrm>
            <a:off x="3978873" y="3796827"/>
            <a:ext cx="13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 stage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F4BBF-99DC-8744-8E82-3A1085CC0710}"/>
              </a:ext>
            </a:extLst>
          </p:cNvPr>
          <p:cNvSpPr txBox="1"/>
          <p:nvPr/>
        </p:nvSpPr>
        <p:spPr>
          <a:xfrm>
            <a:off x="2810991" y="3812484"/>
            <a:ext cx="13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 stage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1A25FD-C5E0-FC4C-A29A-C363786FC922}"/>
              </a:ext>
            </a:extLst>
          </p:cNvPr>
          <p:cNvCxnSpPr>
            <a:cxnSpLocks/>
          </p:cNvCxnSpPr>
          <p:nvPr/>
        </p:nvCxnSpPr>
        <p:spPr>
          <a:xfrm flipV="1">
            <a:off x="1071397" y="3302767"/>
            <a:ext cx="8951589" cy="252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F7EB51-C7C2-6943-8318-C0570EE5CE93}"/>
              </a:ext>
            </a:extLst>
          </p:cNvPr>
          <p:cNvCxnSpPr/>
          <p:nvPr/>
        </p:nvCxnSpPr>
        <p:spPr>
          <a:xfrm flipV="1">
            <a:off x="660400" y="3021228"/>
            <a:ext cx="660400" cy="642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786010-71EE-5949-886F-57384D02EC79}"/>
              </a:ext>
            </a:extLst>
          </p:cNvPr>
          <p:cNvCxnSpPr/>
          <p:nvPr/>
        </p:nvCxnSpPr>
        <p:spPr>
          <a:xfrm>
            <a:off x="1071397" y="3342503"/>
            <a:ext cx="0" cy="2014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7E3443-2252-9149-AC06-18ED0C0D8F51}"/>
              </a:ext>
            </a:extLst>
          </p:cNvPr>
          <p:cNvCxnSpPr>
            <a:cxnSpLocks/>
          </p:cNvCxnSpPr>
          <p:nvPr/>
        </p:nvCxnSpPr>
        <p:spPr>
          <a:xfrm>
            <a:off x="741197" y="5084429"/>
            <a:ext cx="579603" cy="574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F7C645-96B0-6544-A9F8-0654D1E54387}"/>
              </a:ext>
            </a:extLst>
          </p:cNvPr>
          <p:cNvCxnSpPr>
            <a:cxnSpLocks/>
          </p:cNvCxnSpPr>
          <p:nvPr/>
        </p:nvCxnSpPr>
        <p:spPr>
          <a:xfrm flipH="1">
            <a:off x="1054464" y="5340198"/>
            <a:ext cx="2088585" cy="313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189DA7F-AE7A-FA4F-A72A-0783E75226EB}"/>
              </a:ext>
            </a:extLst>
          </p:cNvPr>
          <p:cNvSpPr txBox="1"/>
          <p:nvPr/>
        </p:nvSpPr>
        <p:spPr>
          <a:xfrm>
            <a:off x="3517557" y="51949"/>
            <a:ext cx="6116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 polarizers</a:t>
            </a:r>
          </a:p>
          <a:p>
            <a:r>
              <a:rPr lang="en-US" dirty="0"/>
              <a:t>-2 motorized rot stages</a:t>
            </a:r>
          </a:p>
          <a:p>
            <a:r>
              <a:rPr lang="en-US" dirty="0"/>
              <a:t>-1 </a:t>
            </a:r>
            <a:r>
              <a:rPr lang="en-US" dirty="0" err="1"/>
              <a:t>photodiode+scope</a:t>
            </a:r>
            <a:r>
              <a:rPr lang="en-US" dirty="0"/>
              <a:t> OR power meter</a:t>
            </a:r>
          </a:p>
          <a:p>
            <a:r>
              <a:rPr lang="en-US" dirty="0"/>
              <a:t>-vac feedthroughs</a:t>
            </a:r>
          </a:p>
          <a:p>
            <a:r>
              <a:rPr lang="en-US" dirty="0"/>
              <a:t>-breadboard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CBB8F9-8CE7-304C-973C-660FE7F81370}"/>
              </a:ext>
            </a:extLst>
          </p:cNvPr>
          <p:cNvSpPr txBox="1"/>
          <p:nvPr/>
        </p:nvSpPr>
        <p:spPr>
          <a:xfrm>
            <a:off x="-5309" y="1908828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scope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6730C5-9FE3-2A41-B364-839A7D2035AC}"/>
              </a:ext>
            </a:extLst>
          </p:cNvPr>
          <p:cNvSpPr txBox="1"/>
          <p:nvPr/>
        </p:nvSpPr>
        <p:spPr>
          <a:xfrm>
            <a:off x="4229101" y="5065806"/>
            <a:ext cx="7931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-prepare initial state</a:t>
            </a:r>
          </a:p>
          <a:p>
            <a:r>
              <a:rPr lang="en-US" dirty="0"/>
              <a:t>-before pumping down, rotate analyzer to find direction and magnitude of </a:t>
            </a:r>
            <a:r>
              <a:rPr lang="en-US" dirty="0" err="1"/>
              <a:t>bir</a:t>
            </a:r>
            <a:r>
              <a:rPr lang="en-US" dirty="0"/>
              <a:t>.</a:t>
            </a:r>
          </a:p>
          <a:p>
            <a:r>
              <a:rPr lang="en-US" dirty="0"/>
              <a:t>-pump down, monitoring transmission</a:t>
            </a:r>
          </a:p>
          <a:p>
            <a:r>
              <a:rPr lang="en-US" dirty="0"/>
              <a:t>-rot anal. to find new direction and mag of </a:t>
            </a:r>
            <a:r>
              <a:rPr lang="en-US" dirty="0" err="1"/>
              <a:t>bir</a:t>
            </a:r>
            <a:r>
              <a:rPr lang="en-US" dirty="0"/>
              <a:t>.</a:t>
            </a:r>
          </a:p>
          <a:p>
            <a:r>
              <a:rPr lang="en-US" dirty="0"/>
              <a:t>-assume direction of </a:t>
            </a:r>
            <a:r>
              <a:rPr lang="en-US" dirty="0" err="1"/>
              <a:t>dn</a:t>
            </a:r>
            <a:r>
              <a:rPr lang="en-US" dirty="0"/>
              <a:t> is the same, translate beam on cathode with laser</a:t>
            </a:r>
          </a:p>
          <a:p>
            <a:r>
              <a:rPr lang="en-US" dirty="0"/>
              <a:t>-for a  few positions, repeat rotation scan to verify direction of </a:t>
            </a:r>
            <a:r>
              <a:rPr lang="en-US" dirty="0" err="1"/>
              <a:t>dn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34B3A1-C0F8-B44E-ADEC-79383A8BE387}"/>
              </a:ext>
            </a:extLst>
          </p:cNvPr>
          <p:cNvSpPr/>
          <p:nvPr/>
        </p:nvSpPr>
        <p:spPr>
          <a:xfrm>
            <a:off x="8928592" y="1456267"/>
            <a:ext cx="2425200" cy="344936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B9CD9D9-28ED-584C-93F0-593DECDC7C40}"/>
              </a:ext>
            </a:extLst>
          </p:cNvPr>
          <p:cNvCxnSpPr>
            <a:cxnSpLocks/>
          </p:cNvCxnSpPr>
          <p:nvPr/>
        </p:nvCxnSpPr>
        <p:spPr>
          <a:xfrm flipV="1">
            <a:off x="5216973" y="2801415"/>
            <a:ext cx="1" cy="509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be 42">
            <a:extLst>
              <a:ext uri="{FF2B5EF4-FFF2-40B4-BE49-F238E27FC236}">
                <a16:creationId xmlns:a16="http://schemas.microsoft.com/office/drawing/2014/main" id="{A1EFC2BD-2906-DD43-B260-708ACF3DE7FE}"/>
              </a:ext>
            </a:extLst>
          </p:cNvPr>
          <p:cNvSpPr/>
          <p:nvPr/>
        </p:nvSpPr>
        <p:spPr>
          <a:xfrm>
            <a:off x="9164395" y="4177218"/>
            <a:ext cx="1956207" cy="587885"/>
          </a:xfrm>
          <a:prstGeom prst="cube">
            <a:avLst>
              <a:gd name="adj" fmla="val 71429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3E10CA-3A80-5645-9BA0-F016CA76C732}"/>
              </a:ext>
            </a:extLst>
          </p:cNvPr>
          <p:cNvSpPr txBox="1"/>
          <p:nvPr/>
        </p:nvSpPr>
        <p:spPr>
          <a:xfrm>
            <a:off x="9447694" y="4215913"/>
            <a:ext cx="2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Bread board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0C60B9-DDAF-CE42-A7DE-063EAEDB97B7}"/>
              </a:ext>
            </a:extLst>
          </p:cNvPr>
          <p:cNvSpPr txBox="1"/>
          <p:nvPr/>
        </p:nvSpPr>
        <p:spPr>
          <a:xfrm>
            <a:off x="9918074" y="2401955"/>
            <a:ext cx="113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59E778-C715-DF42-A741-E89E4F7D3A1B}"/>
              </a:ext>
            </a:extLst>
          </p:cNvPr>
          <p:cNvSpPr/>
          <p:nvPr/>
        </p:nvSpPr>
        <p:spPr>
          <a:xfrm>
            <a:off x="9238674" y="4913365"/>
            <a:ext cx="1881924" cy="417192"/>
          </a:xfrm>
          <a:prstGeom prst="rect">
            <a:avLst/>
          </a:prstGeom>
          <a:pattFill prst="dkHorz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C568FB-531A-B94E-A37A-8A655B5C2489}"/>
              </a:ext>
            </a:extLst>
          </p:cNvPr>
          <p:cNvSpPr txBox="1"/>
          <p:nvPr/>
        </p:nvSpPr>
        <p:spPr>
          <a:xfrm>
            <a:off x="11353792" y="4942229"/>
            <a:ext cx="119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jack?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9DAE243-8425-D84D-A3BD-843A75E0BF8E}"/>
              </a:ext>
            </a:extLst>
          </p:cNvPr>
          <p:cNvCxnSpPr>
            <a:cxnSpLocks/>
          </p:cNvCxnSpPr>
          <p:nvPr/>
        </p:nvCxnSpPr>
        <p:spPr>
          <a:xfrm flipV="1">
            <a:off x="321733" y="3370765"/>
            <a:ext cx="9684320" cy="242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7E1D4F3-B809-7143-9E02-349D8D7C6F73}"/>
              </a:ext>
            </a:extLst>
          </p:cNvPr>
          <p:cNvCxnSpPr>
            <a:cxnSpLocks/>
          </p:cNvCxnSpPr>
          <p:nvPr/>
        </p:nvCxnSpPr>
        <p:spPr>
          <a:xfrm flipV="1">
            <a:off x="9563036" y="2865656"/>
            <a:ext cx="212031" cy="428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30002D1-53FA-AA49-A313-45F6FF95919A}"/>
              </a:ext>
            </a:extLst>
          </p:cNvPr>
          <p:cNvCxnSpPr>
            <a:cxnSpLocks/>
          </p:cNvCxnSpPr>
          <p:nvPr/>
        </p:nvCxnSpPr>
        <p:spPr>
          <a:xfrm flipH="1" flipV="1">
            <a:off x="9177994" y="2902627"/>
            <a:ext cx="275848" cy="408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D5CCC69-7382-2447-968B-7151870088A0}"/>
              </a:ext>
            </a:extLst>
          </p:cNvPr>
          <p:cNvCxnSpPr>
            <a:cxnSpLocks/>
          </p:cNvCxnSpPr>
          <p:nvPr/>
        </p:nvCxnSpPr>
        <p:spPr>
          <a:xfrm flipH="1" flipV="1">
            <a:off x="9550524" y="2970362"/>
            <a:ext cx="275848" cy="408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FBC6BCB-F17A-014B-9DAE-8080A1021CE0}"/>
              </a:ext>
            </a:extLst>
          </p:cNvPr>
          <p:cNvCxnSpPr>
            <a:cxnSpLocks/>
          </p:cNvCxnSpPr>
          <p:nvPr/>
        </p:nvCxnSpPr>
        <p:spPr>
          <a:xfrm flipV="1">
            <a:off x="9681570" y="2950323"/>
            <a:ext cx="212031" cy="428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6B68B29-5B03-5144-87AF-24D12778E760}"/>
              </a:ext>
            </a:extLst>
          </p:cNvPr>
          <p:cNvCxnSpPr>
            <a:cxnSpLocks/>
          </p:cNvCxnSpPr>
          <p:nvPr/>
        </p:nvCxnSpPr>
        <p:spPr>
          <a:xfrm flipH="1" flipV="1">
            <a:off x="8061066" y="2986555"/>
            <a:ext cx="275848" cy="408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6C1D718-91E8-004B-A5B5-575AE14819B2}"/>
              </a:ext>
            </a:extLst>
          </p:cNvPr>
          <p:cNvCxnSpPr>
            <a:cxnSpLocks/>
          </p:cNvCxnSpPr>
          <p:nvPr/>
        </p:nvCxnSpPr>
        <p:spPr>
          <a:xfrm flipV="1">
            <a:off x="8056648" y="2966516"/>
            <a:ext cx="212031" cy="428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C4763F72-5702-794E-A356-8BD88CD6ED1A}"/>
              </a:ext>
            </a:extLst>
          </p:cNvPr>
          <p:cNvSpPr/>
          <p:nvPr/>
        </p:nvSpPr>
        <p:spPr>
          <a:xfrm>
            <a:off x="5526263" y="2999462"/>
            <a:ext cx="132919" cy="723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912C26-4C7F-BC45-90EE-447B8993D42D}"/>
              </a:ext>
            </a:extLst>
          </p:cNvPr>
          <p:cNvSpPr txBox="1"/>
          <p:nvPr/>
        </p:nvSpPr>
        <p:spPr>
          <a:xfrm rot="20072897">
            <a:off x="5140141" y="2220004"/>
            <a:ext cx="142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Steering lens?</a:t>
            </a:r>
          </a:p>
        </p:txBody>
      </p:sp>
    </p:spTree>
    <p:extLst>
      <p:ext uri="{BB962C8B-B14F-4D97-AF65-F5344CB8AC3E}">
        <p14:creationId xmlns:p14="http://schemas.microsoft.com/office/powerpoint/2010/main" val="107941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503</Words>
  <Application>Microsoft Macintosh PowerPoint</Application>
  <PresentationFormat>Widescreen</PresentationFormat>
  <Paragraphs>109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Vacuum Window Meeting</vt:lpstr>
      <vt:lpstr>ATLIS: End of Spring Run </vt:lpstr>
      <vt:lpstr>Air test</vt:lpstr>
      <vt:lpstr>Vac test</vt:lpstr>
      <vt:lpstr>Vac test</vt:lpstr>
      <vt:lpstr>Vac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Palatchi, Caryn A (cap2wm)</dc:creator>
  <cp:lastModifiedBy>Palatchi, Caryn A (cap2wm)</cp:lastModifiedBy>
  <cp:revision>16</cp:revision>
  <dcterms:created xsi:type="dcterms:W3CDTF">2020-02-17T17:28:50Z</dcterms:created>
  <dcterms:modified xsi:type="dcterms:W3CDTF">2020-02-21T13:09:00Z</dcterms:modified>
</cp:coreProperties>
</file>