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578" r:id="rId2"/>
    <p:sldId id="711" r:id="rId3"/>
    <p:sldId id="704" r:id="rId4"/>
    <p:sldId id="776" r:id="rId5"/>
    <p:sldId id="779" r:id="rId6"/>
    <p:sldId id="729" r:id="rId7"/>
    <p:sldId id="735" r:id="rId8"/>
    <p:sldId id="743" r:id="rId9"/>
    <p:sldId id="761" r:id="rId10"/>
    <p:sldId id="720" r:id="rId11"/>
    <p:sldId id="688" r:id="rId12"/>
    <p:sldId id="753" r:id="rId13"/>
    <p:sldId id="771" r:id="rId14"/>
    <p:sldId id="772" r:id="rId15"/>
    <p:sldId id="732" r:id="rId16"/>
    <p:sldId id="781" r:id="rId17"/>
    <p:sldId id="765" r:id="rId18"/>
    <p:sldId id="782" r:id="rId19"/>
    <p:sldId id="783" r:id="rId20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99"/>
    <a:srgbClr val="FFFF00"/>
    <a:srgbClr val="9BFFC8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154" autoAdjust="0"/>
  </p:normalViewPr>
  <p:slideViewPr>
    <p:cSldViewPr snapToGrid="0">
      <p:cViewPr varScale="1">
        <p:scale>
          <a:sx n="101" d="100"/>
          <a:sy n="101" d="100"/>
        </p:scale>
        <p:origin x="-1272" y="-102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dirty="0" smtClean="0"/>
              <a:t>UITF PSS BCM mini-review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612" y="3191972"/>
            <a:ext cx="6400800" cy="17526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Matt </a:t>
            </a:r>
            <a:r>
              <a:rPr lang="en-US" b="0" dirty="0" err="1" smtClean="0">
                <a:solidFill>
                  <a:schemeClr val="tx1"/>
                </a:solidFill>
              </a:rPr>
              <a:t>Poelker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October 21, </a:t>
            </a:r>
            <a:r>
              <a:rPr lang="en-US" b="0" dirty="0" smtClean="0">
                <a:solidFill>
                  <a:schemeClr val="tx1"/>
                </a:solidFill>
              </a:rPr>
              <a:t>2016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9859" y="969969"/>
            <a:ext cx="8328338" cy="9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Limit beam current to limit the radiation dose outside UITF enclosure</a:t>
            </a: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708" y="7937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Electronics and Software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575" y="4657396"/>
            <a:ext cx="577074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Current monitoring, </a:t>
            </a:r>
            <a:r>
              <a:rPr lang="en-US" sz="2800" dirty="0" smtClean="0"/>
              <a:t>ion pump power supplies, gun HV power supply, magnet racks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134" y="1275902"/>
            <a:ext cx="3726729" cy="2795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15" y="4657396"/>
            <a:ext cx="2450300" cy="183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5105" y="1275901"/>
            <a:ext cx="3726729" cy="2795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0253" y="1274335"/>
            <a:ext cx="3728519" cy="27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43" y="4870092"/>
            <a:ext cx="894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Need to leak check ¼ CM plumbing, wrap up electronics, plumb-in the turbo pump, fabricate U-tubes, add the </a:t>
            </a:r>
            <a:r>
              <a:rPr lang="en-US" sz="2400" dirty="0" err="1" smtClean="0"/>
              <a:t>HDIce</a:t>
            </a:r>
            <a:r>
              <a:rPr lang="en-US" sz="2400" dirty="0" smtClean="0"/>
              <a:t> </a:t>
            </a:r>
            <a:r>
              <a:rPr lang="en-US" sz="2400" dirty="0"/>
              <a:t>warm </a:t>
            </a:r>
            <a:r>
              <a:rPr lang="en-US" sz="2400" dirty="0" smtClean="0"/>
              <a:t>return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4596" y="-22972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" y="740643"/>
            <a:ext cx="2995906" cy="3994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44" y="742306"/>
            <a:ext cx="2995906" cy="3994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60" y="742306"/>
            <a:ext cx="2809187" cy="21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0378" y="-13547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 descr="C:\Users\poelker\AppData\Local\Temp\iso_br_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3938" r="39301"/>
          <a:stretch/>
        </p:blipFill>
        <p:spPr bwMode="auto">
          <a:xfrm>
            <a:off x="202710" y="812708"/>
            <a:ext cx="2700748" cy="41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083" y="4881390"/>
            <a:ext cx="8304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Klystrons, waveguides and assorted components, all on top of cave – hoping RF group can put it all together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Control modules ready, Scott Higgins working on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Chopper amps ordered, water skids can now be installed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38" y="743937"/>
            <a:ext cx="5550282" cy="41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Term: focused on </a:t>
            </a:r>
            <a:r>
              <a:rPr lang="en-US" dirty="0" err="1" smtClean="0"/>
              <a:t>keV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60" y="794453"/>
            <a:ext cx="8686800" cy="5304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quarter FY17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Facilities work 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PSS/ODH systems fully </a:t>
            </a:r>
            <a:r>
              <a:rPr lang="en-US" dirty="0" smtClean="0">
                <a:solidFill>
                  <a:schemeClr val="tx1"/>
                </a:solidFill>
              </a:rPr>
              <a:t>functional, at least related to the gun, RF can come later…</a:t>
            </a:r>
            <a:r>
              <a:rPr lang="en-US" dirty="0">
                <a:solidFill>
                  <a:schemeClr val="tx1"/>
                </a:solidFill>
              </a:rPr>
              <a:t> 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end of </a:t>
            </a:r>
            <a:r>
              <a:rPr lang="en-US" dirty="0" smtClean="0">
                <a:solidFill>
                  <a:schemeClr val="tx1"/>
                </a:solidFill>
              </a:rPr>
              <a:t>2016,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beamline complete and the </a:t>
            </a:r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¼ CM in </a:t>
            </a:r>
            <a:r>
              <a:rPr lang="en-US" dirty="0">
                <a:solidFill>
                  <a:schemeClr val="tx1"/>
                </a:solidFill>
              </a:rPr>
              <a:t>place and connected to the </a:t>
            </a:r>
            <a:r>
              <a:rPr lang="en-US" dirty="0" err="1">
                <a:solidFill>
                  <a:schemeClr val="tx1"/>
                </a:solidFill>
              </a:rPr>
              <a:t>keV</a:t>
            </a:r>
            <a:r>
              <a:rPr lang="en-US" dirty="0">
                <a:solidFill>
                  <a:schemeClr val="tx1"/>
                </a:solidFill>
              </a:rPr>
              <a:t> beamline, but </a:t>
            </a:r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connected to </a:t>
            </a:r>
            <a:r>
              <a:rPr lang="en-US" dirty="0" smtClean="0">
                <a:solidFill>
                  <a:schemeClr val="tx1"/>
                </a:solidFill>
              </a:rPr>
              <a:t>CTF</a:t>
            </a:r>
            <a:r>
              <a:rPr lang="en-US" dirty="0">
                <a:solidFill>
                  <a:schemeClr val="tx1"/>
                </a:solidFill>
              </a:rPr>
              <a:t>  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Starting to put </a:t>
            </a:r>
            <a:r>
              <a:rPr lang="en-US" dirty="0" smtClean="0">
                <a:solidFill>
                  <a:schemeClr val="tx1"/>
                </a:solidFill>
              </a:rPr>
              <a:t>beam on </a:t>
            </a:r>
            <a:r>
              <a:rPr lang="en-US" dirty="0" smtClean="0">
                <a:solidFill>
                  <a:schemeClr val="tx1"/>
                </a:solidFill>
              </a:rPr>
              <a:t>viewers, adding incremental capability (RF structure, choppers, BPMs, etc.)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Begin lifetime tests at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beam energy, high polarization photocathodes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Paperwork, procedures and approvals….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</a:t>
            </a:r>
            <a:r>
              <a:rPr lang="en-US" dirty="0" err="1" smtClean="0"/>
              <a:t>HDIce</a:t>
            </a:r>
            <a:r>
              <a:rPr lang="en-US" dirty="0" smtClean="0"/>
              <a:t> expect beam?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14" y="1030123"/>
            <a:ext cx="8686800" cy="40980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CTF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final word on scheduling.  The CTF down lasts four months.  The soonest this work might happen is during the winter break of 2017.  Imagine start </a:t>
            </a:r>
            <a:r>
              <a:rPr lang="en-US" dirty="0" smtClean="0">
                <a:solidFill>
                  <a:schemeClr val="tx1"/>
                </a:solidFill>
              </a:rPr>
              <a:t>January </a:t>
            </a:r>
            <a:r>
              <a:rPr lang="en-US" dirty="0">
                <a:solidFill>
                  <a:schemeClr val="tx1"/>
                </a:solidFill>
              </a:rPr>
              <a:t>2017 through April 2017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CTF down provides time to finish the MeV beamline design and build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Accelerator Readiness Review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Making </a:t>
            </a:r>
            <a:r>
              <a:rPr lang="en-US" dirty="0">
                <a:solidFill>
                  <a:schemeClr val="tx1"/>
                </a:solidFill>
              </a:rPr>
              <a:t>MeV beam </a:t>
            </a:r>
            <a:r>
              <a:rPr lang="en-US" dirty="0" smtClean="0">
                <a:solidFill>
                  <a:schemeClr val="tx1"/>
                </a:solidFill>
              </a:rPr>
              <a:t>May </a:t>
            </a:r>
            <a:r>
              <a:rPr lang="en-US" dirty="0">
                <a:solidFill>
                  <a:schemeClr val="tx1"/>
                </a:solidFill>
              </a:rPr>
              <a:t>2017. 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 beam tests Summer </a:t>
            </a:r>
            <a:r>
              <a:rPr lang="en-US" dirty="0">
                <a:solidFill>
                  <a:schemeClr val="tx1"/>
                </a:solidFill>
              </a:rPr>
              <a:t>2017...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61228"/>
            <a:ext cx="88753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Accelerator Review: beamline design reviewed by Ops/CASA/SRF, March 18, 2016, </a:t>
            </a:r>
            <a:r>
              <a:rPr lang="en-US" sz="2400" i="1" dirty="0" smtClean="0">
                <a:latin typeface="+mn-lt"/>
              </a:rPr>
              <a:t>“Will it work?”</a:t>
            </a:r>
            <a:r>
              <a:rPr lang="en-US" sz="2400" dirty="0" smtClean="0">
                <a:latin typeface="+mn-lt"/>
              </a:rPr>
              <a:t> review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Geoff </a:t>
            </a:r>
            <a:r>
              <a:rPr lang="en-US" sz="1800" dirty="0" err="1" smtClean="0">
                <a:latin typeface="+mn-lt"/>
              </a:rPr>
              <a:t>Krafft</a:t>
            </a:r>
            <a:r>
              <a:rPr lang="en-US" sz="1800" dirty="0" smtClean="0">
                <a:latin typeface="+mn-lt"/>
              </a:rPr>
              <a:t>, Mike </a:t>
            </a:r>
            <a:r>
              <a:rPr lang="en-US" sz="1800" dirty="0" err="1" smtClean="0">
                <a:latin typeface="+mn-lt"/>
              </a:rPr>
              <a:t>Spata</a:t>
            </a:r>
            <a:r>
              <a:rPr lang="en-US" sz="1800" dirty="0" smtClean="0">
                <a:latin typeface="+mn-lt"/>
              </a:rPr>
              <a:t>, Reza </a:t>
            </a:r>
            <a:r>
              <a:rPr lang="en-US" sz="1800" dirty="0" err="1" smtClean="0">
                <a:latin typeface="+mn-lt"/>
              </a:rPr>
              <a:t>Kazimi</a:t>
            </a:r>
            <a:r>
              <a:rPr lang="en-US" sz="1800" dirty="0" smtClean="0">
                <a:latin typeface="+mn-lt"/>
              </a:rPr>
              <a:t>, Arne </a:t>
            </a:r>
            <a:r>
              <a:rPr lang="en-US" sz="1800" dirty="0" err="1" smtClean="0">
                <a:latin typeface="+mn-lt"/>
              </a:rPr>
              <a:t>Freyberger</a:t>
            </a:r>
            <a:r>
              <a:rPr lang="en-US" sz="1800" dirty="0" smtClean="0">
                <a:latin typeface="+mn-lt"/>
              </a:rPr>
              <a:t>, Todd </a:t>
            </a:r>
            <a:r>
              <a:rPr lang="en-US" sz="1800" dirty="0" err="1" smtClean="0">
                <a:latin typeface="+mn-lt"/>
              </a:rPr>
              <a:t>Satogata</a:t>
            </a:r>
            <a:r>
              <a:rPr lang="en-US" sz="1800" dirty="0" smtClean="0">
                <a:latin typeface="+mn-lt"/>
              </a:rPr>
              <a:t>, Fay Hannon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Yes, it will work.  </a:t>
            </a:r>
            <a:r>
              <a:rPr lang="en-US" sz="1800" dirty="0" smtClean="0">
                <a:latin typeface="+mn-lt"/>
              </a:rPr>
              <a:t>Summary distributed, Bruce </a:t>
            </a:r>
            <a:r>
              <a:rPr lang="en-US" sz="1800" dirty="0" err="1" smtClean="0">
                <a:latin typeface="+mn-lt"/>
              </a:rPr>
              <a:t>Lenzer</a:t>
            </a:r>
            <a:r>
              <a:rPr lang="en-US" sz="1800" dirty="0" smtClean="0">
                <a:latin typeface="+mn-lt"/>
              </a:rPr>
              <a:t> helping to make the review “official”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Internal Safety Review, May 10,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Personnel safety, including radiation protection, and machine protection, assessment will be sent to SCMB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Key outcome of Internal Safety Review - Bob May recommended in-house </a:t>
            </a:r>
            <a:r>
              <a:rPr lang="en-US" sz="2400" dirty="0">
                <a:latin typeface="+mn-lt"/>
              </a:rPr>
              <a:t>mini-review of our PSS BCM system, </a:t>
            </a:r>
            <a:r>
              <a:rPr lang="en-US" sz="2400" dirty="0" smtClean="0">
                <a:latin typeface="+mn-lt"/>
              </a:rPr>
              <a:t>suggested time frame August 2016  </a:t>
            </a:r>
            <a:endParaRPr lang="en-US" sz="2400" dirty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Met with </a:t>
            </a:r>
            <a:r>
              <a:rPr lang="en-US" sz="1800" dirty="0" err="1">
                <a:latin typeface="+mn-lt"/>
              </a:rPr>
              <a:t>RadCon</a:t>
            </a:r>
            <a:r>
              <a:rPr lang="en-US" sz="1800" dirty="0">
                <a:latin typeface="+mn-lt"/>
              </a:rPr>
              <a:t>, SSG, I&amp;C and RF groups:  schedules dictate mid-October for </a:t>
            </a:r>
            <a:r>
              <a:rPr lang="en-US" sz="1800" dirty="0" smtClean="0">
                <a:latin typeface="+mn-lt"/>
              </a:rPr>
              <a:t>review :  Specification on allowed Integrated Dose, and sensitivity of CEBAF PSS BCM downconverter</a:t>
            </a:r>
            <a:endParaRPr lang="en-US" sz="1800" dirty="0">
              <a:latin typeface="+mn-lt"/>
            </a:endParaRPr>
          </a:p>
        </p:txBody>
      </p:sp>
      <p:pic>
        <p:nvPicPr>
          <p:cNvPr id="4098" name="Picture 2" descr="Check Mark Clip Art at Clker.com - vector clip art online, royalt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" y="388293"/>
            <a:ext cx="733713" cy="7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ck Mark Clip Art at Clker.com - vector clip art online, royalt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" y="2413036"/>
            <a:ext cx="733713" cy="7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306" y="0"/>
            <a:ext cx="744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Safety – PSS BCM Review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97" y="841784"/>
            <a:ext cx="31337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" y="846497"/>
            <a:ext cx="898048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648" y="4958341"/>
            <a:ext cx="8479574" cy="1095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use the CEBAF PSS BCM as Credited Control for UITF?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PSS BCM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313" y="566920"/>
            <a:ext cx="9059552" cy="2646291"/>
            <a:chOff x="0" y="160338"/>
            <a:chExt cx="9144000" cy="2646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338"/>
              <a:ext cx="9144000" cy="24244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31400" y="2401942"/>
              <a:ext cx="282000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Insertable</a:t>
              </a:r>
              <a:r>
                <a:rPr lang="en-US" sz="2000" dirty="0" smtClean="0"/>
                <a:t> Faraday Cup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6102" y="2406519"/>
              <a:ext cx="129073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PSS BCM</a:t>
              </a:r>
              <a:endParaRPr 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4211471" y="1638690"/>
              <a:ext cx="219127" cy="75382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5458120" y="1800520"/>
              <a:ext cx="878710" cy="606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579748" y="3500066"/>
            <a:ext cx="8107051" cy="210856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Today’s focus on MeV beam, not </a:t>
            </a:r>
            <a:r>
              <a:rPr lang="en-US" kern="0" dirty="0" err="1" smtClean="0">
                <a:solidFill>
                  <a:schemeClr val="tx1"/>
                </a:solidFill>
              </a:rPr>
              <a:t>keV</a:t>
            </a:r>
            <a:r>
              <a:rPr lang="en-US" kern="0" dirty="0" smtClean="0">
                <a:solidFill>
                  <a:schemeClr val="tx1"/>
                </a:solidFill>
              </a:rPr>
              <a:t> beam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err="1" smtClean="0">
                <a:solidFill>
                  <a:schemeClr val="tx1"/>
                </a:solidFill>
              </a:rPr>
              <a:t>Vashek</a:t>
            </a:r>
            <a:r>
              <a:rPr lang="en-US" kern="0" dirty="0" smtClean="0">
                <a:solidFill>
                  <a:schemeClr val="tx1"/>
                </a:solidFill>
              </a:rPr>
              <a:t>: describe shielding limitations, exposure and dose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Trent, Jerry, Henry: describe the CEBAF PSS BCM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Discussion </a:t>
            </a:r>
            <a:br>
              <a:rPr lang="en-US" kern="0" dirty="0" smtClean="0">
                <a:solidFill>
                  <a:schemeClr val="tx1"/>
                </a:solidFill>
              </a:rPr>
            </a:br>
            <a:endParaRPr lang="en-US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PSS BCM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313" y="566920"/>
            <a:ext cx="9059552" cy="2646291"/>
            <a:chOff x="0" y="160338"/>
            <a:chExt cx="9144000" cy="2646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338"/>
              <a:ext cx="9144000" cy="24244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31400" y="2401942"/>
              <a:ext cx="282000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Insertable</a:t>
              </a:r>
              <a:r>
                <a:rPr lang="en-US" sz="2000" dirty="0" smtClean="0"/>
                <a:t> Faraday Cup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6102" y="2406519"/>
              <a:ext cx="129073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PSS BCM</a:t>
              </a:r>
              <a:endParaRPr 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4211471" y="1638690"/>
              <a:ext cx="219127" cy="75382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5458120" y="1800520"/>
              <a:ext cx="878710" cy="606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579747" y="3500065"/>
            <a:ext cx="8107051" cy="26556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CEBAF PSS BCM, minimum beam current 1uA, beam off in ~ 1ms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Cave2 ceiling thickness, don’t want to exceed 100nA beam current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Can we operate UITF with beam current loss between 100nA and 1uA? Self limiting? (i.e., we vent)</a:t>
            </a:r>
            <a:br>
              <a:rPr lang="en-US" kern="0" dirty="0" smtClean="0">
                <a:solidFill>
                  <a:schemeClr val="tx1"/>
                </a:solidFill>
              </a:rPr>
            </a:br>
            <a:endParaRPr lang="en-US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PSS BCM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313" y="566920"/>
            <a:ext cx="9059552" cy="2646291"/>
            <a:chOff x="0" y="160338"/>
            <a:chExt cx="9144000" cy="2646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338"/>
              <a:ext cx="9144000" cy="24244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31400" y="2401942"/>
              <a:ext cx="282000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Insertable</a:t>
              </a:r>
              <a:r>
                <a:rPr lang="en-US" sz="2000" dirty="0" smtClean="0"/>
                <a:t> Faraday Cup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6102" y="2406519"/>
              <a:ext cx="129073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PSS BCM</a:t>
              </a:r>
              <a:endParaRPr 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4211471" y="1638690"/>
              <a:ext cx="219127" cy="75382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5458120" y="1800520"/>
              <a:ext cx="878710" cy="606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579747" y="3500065"/>
            <a:ext cx="8107051" cy="26556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Can sensitivity of CEBAF PSS BCM be improved?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Are </a:t>
            </a:r>
            <a:r>
              <a:rPr lang="en-US" kern="0" dirty="0" err="1" smtClean="0">
                <a:solidFill>
                  <a:schemeClr val="tx1"/>
                </a:solidFill>
              </a:rPr>
              <a:t>Vashek’s</a:t>
            </a:r>
            <a:r>
              <a:rPr lang="en-US" kern="0" dirty="0" smtClean="0">
                <a:solidFill>
                  <a:schemeClr val="tx1"/>
                </a:solidFill>
              </a:rPr>
              <a:t> calculations too conservative?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New BCM receiver, or more concrete?</a:t>
            </a:r>
            <a:br>
              <a:rPr lang="en-US" kern="0" dirty="0" smtClean="0">
                <a:solidFill>
                  <a:schemeClr val="tx1"/>
                </a:solidFill>
              </a:rPr>
            </a:br>
            <a:endParaRPr lang="en-US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1" y="48975"/>
            <a:ext cx="5612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Upgraded Injector Test Facility - UITF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2761651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896561" y="867267"/>
            <a:ext cx="693812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place for </a:t>
            </a:r>
            <a:r>
              <a:rPr lang="en-US" dirty="0" err="1" smtClean="0"/>
              <a:t>keV</a:t>
            </a:r>
            <a:r>
              <a:rPr lang="en-US" dirty="0" smtClean="0"/>
              <a:t> beam and MeV beam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596" y="5156462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Cave 1 (old)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7080" y="5836131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Cave 2 (new)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325"/>
            <a:ext cx="9144000" cy="42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8338"/>
            <a:ext cx="9144001" cy="39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2693" y="5379313"/>
            <a:ext cx="7178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Planning MeV beam tests Summer 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228" y="26115"/>
            <a:ext cx="262443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Status </a:t>
            </a:r>
            <a:r>
              <a:rPr lang="en-US" dirty="0" err="1" smtClean="0"/>
              <a:t>HDIce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0753" y="-10075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Cave1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0700"/>
            <a:ext cx="9144000" cy="34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imap://mail%2Ejlab%2Eorg@mail:993/fetch%3EUID%3E/INBOX%3E172267?part=1.8&amp;type=image/jpeg&amp;filename=2016-04-18%2011.28.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4" y="763969"/>
            <a:ext cx="4209067" cy="3156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95" y="763969"/>
            <a:ext cx="4209067" cy="31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Cave2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1" y="787134"/>
            <a:ext cx="7164374" cy="53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1982" y="4419181"/>
            <a:ext cx="8490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Tests at CMTF complete, reached high gradients without field emission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Sitting outside the cave, waiting to be craned 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157" y="33074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New ¼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 – Done!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96" y="963248"/>
            <a:ext cx="4419374" cy="33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Operations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37834" y="841159"/>
            <a:ext cx="4744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Software requests are coming in: Magnets, Gun HV power supply, RF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But many more required: viewers, video, valves, current monitoring, laser controls, etc.,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5808" r="-1471" b="7598"/>
          <a:stretch/>
        </p:blipFill>
        <p:spPr>
          <a:xfrm>
            <a:off x="4287061" y="3389809"/>
            <a:ext cx="4737463" cy="2721429"/>
          </a:xfrm>
          <a:prstGeom prst="rect">
            <a:avLst/>
          </a:prstGeom>
        </p:spPr>
      </p:pic>
      <p:pic>
        <p:nvPicPr>
          <p:cNvPr id="5122" name="Picture 2" descr="C:\Users\poelker\AppData\Local\Temp\UITFtri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9628"/>
            <a:ext cx="3794890" cy="54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Safety System Group</a:t>
            </a:r>
            <a:endParaRPr 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131975" y="4077803"/>
            <a:ext cx="8821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Competing with CEBAF for resources but making progress, </a:t>
            </a:r>
            <a:r>
              <a:rPr lang="en-US" sz="2800" dirty="0" smtClean="0"/>
              <a:t>4 person weeks labor gets a lockable enclosure for Gun high voltage conditioning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interlocks will be added when staff available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3590" y="1231423"/>
            <a:ext cx="3242821" cy="2432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0" y="1081725"/>
            <a:ext cx="2941162" cy="2205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" y="989814"/>
            <a:ext cx="3186260" cy="23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129025</TotalTime>
  <Pages>1</Pages>
  <Words>572</Words>
  <Application>Microsoft Office PowerPoint</Application>
  <PresentationFormat>Letter Paper (8.5x11 in)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UITF PSS BCM mini-review</vt:lpstr>
      <vt:lpstr>PowerPoint Presentation</vt:lpstr>
      <vt:lpstr>A place for keV beam and MeV 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Term: focused on keV beam</vt:lpstr>
      <vt:lpstr>When can HDIce expect beam?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1252</cp:revision>
  <cp:lastPrinted>2000-12-01T16:23:09Z</cp:lastPrinted>
  <dcterms:created xsi:type="dcterms:W3CDTF">2005-02-01T21:25:50Z</dcterms:created>
  <dcterms:modified xsi:type="dcterms:W3CDTF">2016-10-20T20:08:22Z</dcterms:modified>
</cp:coreProperties>
</file>