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309" r:id="rId2"/>
    <p:sldId id="308" r:id="rId3"/>
    <p:sldId id="327" r:id="rId4"/>
    <p:sldId id="326" r:id="rId5"/>
    <p:sldId id="328" r:id="rId6"/>
    <p:sldId id="329" r:id="rId7"/>
    <p:sldId id="330" r:id="rId8"/>
    <p:sldId id="331" r:id="rId9"/>
    <p:sldId id="332" r:id="rId10"/>
    <p:sldId id="3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 autoAdjust="0"/>
    <p:restoredTop sz="95728" autoAdjust="0"/>
  </p:normalViewPr>
  <p:slideViewPr>
    <p:cSldViewPr snapToGrid="0" snapToObjects="1">
      <p:cViewPr varScale="1">
        <p:scale>
          <a:sx n="90" d="100"/>
          <a:sy n="90" d="100"/>
        </p:scale>
        <p:origin x="240" y="608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7/18/19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July 18, 2019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July 18, 2019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July 18,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July 18,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July 18,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July 18,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July 18,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July 18,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July 18,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July 18,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July 18,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July 18,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48A7202-0937-464D-8FF1-A22C11FB8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GPT Simulations: Chopper through Booster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8C8DA6E-7122-C446-9CBC-5226B4E3CC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/>
              <a:t>July 18, 2019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55B9C94-C485-364F-A0F7-6A2235B56E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A. Hofler and R. Kazimi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5059-AA26-5440-BBDB-439D7D5F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650AD-BEE7-6B43-A3CC-A4AA4BFD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post-processing optimization results</a:t>
            </a:r>
          </a:p>
          <a:p>
            <a:pPr lvl="1"/>
            <a:r>
              <a:rPr lang="en-US" dirty="0"/>
              <a:t>Convert RF phases from simulation phases to operational phases (relative to crest or zero-crossing)</a:t>
            </a:r>
          </a:p>
          <a:p>
            <a:pPr lvl="1"/>
            <a:r>
              <a:rPr lang="en-US" dirty="0"/>
              <a:t>Rerun selected solutions with 10000 macroparticles</a:t>
            </a:r>
          </a:p>
          <a:p>
            <a:pPr lvl="1"/>
            <a:r>
              <a:rPr lang="en-US" dirty="0"/>
              <a:t>Check phase spaces</a:t>
            </a:r>
          </a:p>
          <a:p>
            <a:r>
              <a:rPr lang="en-US" dirty="0"/>
              <a:t>Rerun selected solutions without gun and with appropriate Gaussian distributions to check if</a:t>
            </a:r>
          </a:p>
          <a:p>
            <a:pPr lvl="1"/>
            <a:r>
              <a:rPr lang="en-US" dirty="0"/>
              <a:t>Results change</a:t>
            </a:r>
          </a:p>
          <a:p>
            <a:pPr lvl="1"/>
            <a:r>
              <a:rPr lang="en-US" dirty="0"/>
              <a:t>Beam transmission improves</a:t>
            </a:r>
          </a:p>
          <a:p>
            <a:r>
              <a:rPr lang="en-US" dirty="0"/>
              <a:t>Check sensitivity of selected solutions</a:t>
            </a:r>
          </a:p>
          <a:p>
            <a:r>
              <a:rPr lang="en-US" dirty="0"/>
              <a:t>Compare with previous optimization results</a:t>
            </a:r>
          </a:p>
          <a:p>
            <a:endParaRPr lang="en-US" dirty="0"/>
          </a:p>
          <a:p>
            <a:r>
              <a:rPr lang="en-US" dirty="0"/>
              <a:t>Optimization of gun to chopper with Prebuncher shifted to new location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A45DFD-72A5-2D4C-84AF-67414F2D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July 18,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3838D-5B60-D34E-9DD4-D70069927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48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Gun to Choppers</a:t>
            </a:r>
          </a:p>
          <a:p>
            <a:pPr lvl="1"/>
            <a:r>
              <a:rPr lang="en-US" sz="1900" dirty="0"/>
              <a:t>Present CEBAF layout</a:t>
            </a:r>
          </a:p>
          <a:p>
            <a:pPr lvl="1"/>
            <a:r>
              <a:rPr lang="en-US" sz="1900" dirty="0"/>
              <a:t>FAs just upstream and downstream of choppers shifted to new positions away from choppers</a:t>
            </a:r>
          </a:p>
          <a:p>
            <a:r>
              <a:rPr lang="en-US" dirty="0"/>
              <a:t>Chopper exit to Booster</a:t>
            </a:r>
          </a:p>
          <a:p>
            <a:pPr lvl="1"/>
            <a:r>
              <a:rPr lang="en-US" sz="1900" dirty="0"/>
              <a:t>Two layouts</a:t>
            </a:r>
          </a:p>
          <a:p>
            <a:pPr lvl="2"/>
            <a:r>
              <a:rPr lang="en-US" sz="1700" dirty="0"/>
              <a:t>Present CEBAF position</a:t>
            </a:r>
          </a:p>
          <a:p>
            <a:pPr lvl="3"/>
            <a:r>
              <a:rPr lang="en-US" dirty="0"/>
              <a:t>Buncher (8.88 m from gun)</a:t>
            </a:r>
          </a:p>
          <a:p>
            <a:pPr lvl="3"/>
            <a:r>
              <a:rPr lang="en-US" dirty="0"/>
              <a:t>MFA0I06 and MFL0I07 after Buncher</a:t>
            </a:r>
          </a:p>
          <a:p>
            <a:pPr lvl="3"/>
            <a:r>
              <a:rPr lang="en-US" dirty="0"/>
              <a:t>Capture removed</a:t>
            </a:r>
          </a:p>
          <a:p>
            <a:pPr lvl="2"/>
            <a:r>
              <a:rPr lang="en-US" sz="1700" dirty="0"/>
              <a:t>New position</a:t>
            </a:r>
          </a:p>
          <a:p>
            <a:pPr lvl="3"/>
            <a:r>
              <a:rPr lang="en-US" dirty="0"/>
              <a:t>Buncher shifted to midpoint between choppers and 2-cell of booster (9.94 m from gun)</a:t>
            </a:r>
          </a:p>
          <a:p>
            <a:pPr lvl="3"/>
            <a:r>
              <a:rPr lang="en-US" dirty="0"/>
              <a:t>MFA0I06 before Buncher</a:t>
            </a:r>
          </a:p>
          <a:p>
            <a:pPr lvl="3"/>
            <a:r>
              <a:rPr lang="en-US" dirty="0"/>
              <a:t>MFL0I07 midway between Buncher and 2-cell</a:t>
            </a:r>
          </a:p>
          <a:p>
            <a:r>
              <a:rPr lang="en-US" dirty="0"/>
              <a:t>Booster exit to entrance of full module</a:t>
            </a:r>
          </a:p>
          <a:p>
            <a:pPr lvl="1"/>
            <a:r>
              <a:rPr lang="en-US" sz="1900" dirty="0"/>
              <a:t>Present CEBAF layout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64D8A-D710-8E4F-978E-8A309C7B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July 18,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EF1F7-E9B4-AD4F-BFEC-B21FDAC5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A8B78A-284D-E74D-BE1B-2CF9B38D36F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Field maps</a:t>
            </a:r>
          </a:p>
          <a:p>
            <a:pPr lvl="1"/>
            <a:r>
              <a:rPr lang="en-US" sz="1800" dirty="0"/>
              <a:t>Gun: 200 kV small mushroom 3D field map</a:t>
            </a:r>
          </a:p>
          <a:p>
            <a:pPr lvl="1"/>
            <a:r>
              <a:rPr lang="en-US" sz="1800" dirty="0"/>
              <a:t>Prebuncher and Buncher from CEBAF model</a:t>
            </a:r>
          </a:p>
          <a:p>
            <a:pPr lvl="1"/>
            <a:r>
              <a:rPr lang="en-US" sz="1800" dirty="0"/>
              <a:t>Booster</a:t>
            </a:r>
          </a:p>
          <a:p>
            <a:pPr lvl="2"/>
            <a:r>
              <a:rPr lang="en-US" sz="1600" dirty="0"/>
              <a:t>2-cell</a:t>
            </a:r>
          </a:p>
          <a:p>
            <a:pPr lvl="2"/>
            <a:r>
              <a:rPr lang="en-US" sz="1600" dirty="0"/>
              <a:t>7-cell</a:t>
            </a:r>
          </a:p>
          <a:p>
            <a:pPr lvl="1"/>
            <a:r>
              <a:rPr lang="en-US" sz="1800" dirty="0"/>
              <a:t>Solenoids</a:t>
            </a:r>
          </a:p>
          <a:p>
            <a:pPr lvl="2"/>
            <a:r>
              <a:rPr lang="en-US" sz="1600" dirty="0"/>
              <a:t>FB from CEBAF model</a:t>
            </a:r>
          </a:p>
          <a:p>
            <a:pPr lvl="2"/>
            <a:r>
              <a:rPr lang="en-US" sz="1600" dirty="0"/>
              <a:t>FD from CEBAF model</a:t>
            </a:r>
          </a:p>
          <a:p>
            <a:pPr lvl="2"/>
            <a:r>
              <a:rPr lang="en-US" sz="1600" dirty="0"/>
              <a:t>Jay’s solenoid design for remainder</a:t>
            </a:r>
          </a:p>
          <a:p>
            <a:pPr lvl="2"/>
            <a:endParaRPr lang="en-US" sz="1600" dirty="0"/>
          </a:p>
          <a:p>
            <a:r>
              <a:rPr lang="en-US" sz="2000" dirty="0"/>
              <a:t>Omitted elements:</a:t>
            </a:r>
          </a:p>
          <a:p>
            <a:pPr lvl="1"/>
            <a:r>
              <a:rPr lang="en-US" sz="1800" dirty="0"/>
              <a:t>15 degree bend</a:t>
            </a:r>
          </a:p>
          <a:p>
            <a:pPr lvl="1"/>
            <a:r>
              <a:rPr lang="en-US" sz="1800" dirty="0"/>
              <a:t>Chopper system</a:t>
            </a:r>
          </a:p>
          <a:p>
            <a:pPr lvl="1"/>
            <a:r>
              <a:rPr lang="en-US" sz="1800" dirty="0"/>
              <a:t>Wiens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170 uA beam current</a:t>
            </a:r>
          </a:p>
          <a:p>
            <a:r>
              <a:rPr lang="en-US" dirty="0"/>
              <a:t>499 MHz laser frequency</a:t>
            </a:r>
          </a:p>
          <a:p>
            <a:r>
              <a:rPr lang="en-US" dirty="0"/>
              <a:t>1000 macroparticles</a:t>
            </a:r>
          </a:p>
          <a:p>
            <a:r>
              <a:rPr lang="en-US" dirty="0"/>
              <a:t>Prebuncher phase fixed at zero-crossing</a:t>
            </a:r>
          </a:p>
          <a:p>
            <a:endParaRPr lang="en-US" dirty="0"/>
          </a:p>
          <a:p>
            <a:r>
              <a:rPr lang="en-US" dirty="0"/>
              <a:t>Population size: 96</a:t>
            </a:r>
          </a:p>
          <a:p>
            <a:endParaRPr lang="en-US" dirty="0"/>
          </a:p>
          <a:p>
            <a:r>
              <a:rPr lang="en-US" dirty="0"/>
              <a:t>Seeded with optimization results based on buncher in new position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Minimize at the entrance of full module</a:t>
            </a:r>
          </a:p>
          <a:p>
            <a:pPr lvl="1"/>
            <a:r>
              <a:rPr lang="en-US" dirty="0"/>
              <a:t>Bunchlength</a:t>
            </a:r>
          </a:p>
          <a:p>
            <a:pPr lvl="1"/>
            <a:r>
              <a:rPr lang="en-US" dirty="0"/>
              <a:t>Transverse emittance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64D8A-D710-8E4F-978E-8A309C7B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July 18,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EF1F7-E9B4-AD4F-BFEC-B21FDAC5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A8B78A-284D-E74D-BE1B-2CF9B38D36F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Constraints</a:t>
            </a:r>
          </a:p>
          <a:p>
            <a:pPr lvl="1"/>
            <a:r>
              <a:rPr lang="en-US" dirty="0"/>
              <a:t>Transmission</a:t>
            </a:r>
          </a:p>
          <a:p>
            <a:pPr lvl="1"/>
            <a:r>
              <a:rPr lang="en-US" dirty="0"/>
              <a:t>Bunchlength at master slit</a:t>
            </a:r>
          </a:p>
          <a:p>
            <a:pPr lvl="1"/>
            <a:r>
              <a:rPr lang="en-US" dirty="0"/>
              <a:t>Kinetic energy sigma</a:t>
            </a:r>
          </a:p>
          <a:p>
            <a:pPr lvl="2"/>
            <a:endParaRPr lang="en-US" dirty="0"/>
          </a:p>
          <a:p>
            <a:r>
              <a:rPr lang="en-US" dirty="0"/>
              <a:t>2 pairs of fake correctors</a:t>
            </a:r>
          </a:p>
          <a:p>
            <a:pPr lvl="1"/>
            <a:r>
              <a:rPr lang="en-US" dirty="0"/>
              <a:t>Between gun and first solenoid</a:t>
            </a:r>
          </a:p>
          <a:p>
            <a:pPr lvl="1"/>
            <a:r>
              <a:rPr lang="en-US" dirty="0"/>
              <a:t>Put beam on axis into first solenoid</a:t>
            </a:r>
          </a:p>
          <a:p>
            <a:pPr lvl="1"/>
            <a:endParaRPr lang="en-US" dirty="0"/>
          </a:p>
          <a:p>
            <a:r>
              <a:rPr lang="en-US" dirty="0"/>
              <a:t>Selected solutions</a:t>
            </a:r>
          </a:p>
          <a:p>
            <a:pPr lvl="1"/>
            <a:r>
              <a:rPr lang="en-US" dirty="0"/>
              <a:t>Beam size &lt; 1.5 mm</a:t>
            </a:r>
          </a:p>
          <a:p>
            <a:pPr lvl="1"/>
            <a:r>
              <a:rPr lang="en-US" dirty="0"/>
              <a:t>At entrance of full module</a:t>
            </a:r>
          </a:p>
          <a:p>
            <a:pPr lvl="2"/>
            <a:r>
              <a:rPr lang="en-US" dirty="0"/>
              <a:t>Transverse emittance &lt; 1 mm mrad</a:t>
            </a:r>
          </a:p>
          <a:p>
            <a:pPr lvl="2"/>
            <a:r>
              <a:rPr lang="en-US" dirty="0"/>
              <a:t>Kinetic energy sigma &lt; 55 keV</a:t>
            </a:r>
          </a:p>
          <a:p>
            <a:pPr lvl="2"/>
            <a:r>
              <a:rPr lang="en-US" dirty="0"/>
              <a:t>Bunchlength &lt; 0.1 ps</a:t>
            </a:r>
          </a:p>
          <a:p>
            <a:pPr lvl="1"/>
            <a:r>
              <a:rPr lang="en-US" dirty="0"/>
              <a:t>90% transmission (all final solutions)</a:t>
            </a:r>
          </a:p>
          <a:p>
            <a:pPr lvl="2"/>
            <a:r>
              <a:rPr lang="en-US" dirty="0"/>
              <a:t>Particle loss at gun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9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Size (through Booster exit)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7" y="1234299"/>
            <a:ext cx="6013957" cy="45104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July 18,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175951" y="1263889"/>
            <a:ext cx="5935053" cy="445128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BCC26C-0203-3345-B5B0-29D289C39C48}"/>
              </a:ext>
            </a:extLst>
          </p:cNvPr>
          <p:cNvSpPr txBox="1"/>
          <p:nvPr/>
        </p:nvSpPr>
        <p:spPr>
          <a:xfrm>
            <a:off x="1395045" y="5881705"/>
            <a:ext cx="12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Prebuncher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74E105-8748-1546-8755-50B8759453CB}"/>
              </a:ext>
            </a:extLst>
          </p:cNvPr>
          <p:cNvCxnSpPr/>
          <p:nvPr/>
        </p:nvCxnSpPr>
        <p:spPr>
          <a:xfrm flipV="1">
            <a:off x="2033296" y="5509650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0C0962-AFEE-3648-82AA-4C9615003A49}"/>
              </a:ext>
            </a:extLst>
          </p:cNvPr>
          <p:cNvSpPr txBox="1"/>
          <p:nvPr/>
        </p:nvSpPr>
        <p:spPr>
          <a:xfrm>
            <a:off x="3233376" y="5881705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C54CA1-F64C-2149-A906-16166DF8CE0F}"/>
              </a:ext>
            </a:extLst>
          </p:cNvPr>
          <p:cNvCxnSpPr/>
          <p:nvPr/>
        </p:nvCxnSpPr>
        <p:spPr>
          <a:xfrm flipV="1">
            <a:off x="3714459" y="5509650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EB01698-E049-AB4B-8949-1109DD32E563}"/>
              </a:ext>
            </a:extLst>
          </p:cNvPr>
          <p:cNvSpPr txBox="1"/>
          <p:nvPr/>
        </p:nvSpPr>
        <p:spPr>
          <a:xfrm>
            <a:off x="4642788" y="588170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2-cell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096B782-EA86-7849-92C0-B4E5E4A1A952}"/>
              </a:ext>
            </a:extLst>
          </p:cNvPr>
          <p:cNvCxnSpPr/>
          <p:nvPr/>
        </p:nvCxnSpPr>
        <p:spPr>
          <a:xfrm flipV="1">
            <a:off x="4980991" y="5509650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EB7083B-DE53-6D42-9449-62D6B5F7D7DD}"/>
              </a:ext>
            </a:extLst>
          </p:cNvPr>
          <p:cNvSpPr txBox="1"/>
          <p:nvPr/>
        </p:nvSpPr>
        <p:spPr>
          <a:xfrm>
            <a:off x="4980932" y="607697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7-cell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8F3125-CA7F-DB49-A971-5E8C65D8D83C}"/>
              </a:ext>
            </a:extLst>
          </p:cNvPr>
          <p:cNvCxnSpPr/>
          <p:nvPr/>
        </p:nvCxnSpPr>
        <p:spPr>
          <a:xfrm flipV="1">
            <a:off x="5319135" y="5704915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4DA8E29-A033-2742-A38B-5EDCA408700D}"/>
              </a:ext>
            </a:extLst>
          </p:cNvPr>
          <p:cNvSpPr txBox="1"/>
          <p:nvPr/>
        </p:nvSpPr>
        <p:spPr>
          <a:xfrm>
            <a:off x="7462468" y="5881705"/>
            <a:ext cx="12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Prebuncher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394A1A-53FA-9149-9062-B69EC60CBAC0}"/>
              </a:ext>
            </a:extLst>
          </p:cNvPr>
          <p:cNvCxnSpPr/>
          <p:nvPr/>
        </p:nvCxnSpPr>
        <p:spPr>
          <a:xfrm flipV="1">
            <a:off x="8100719" y="5509650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541534B-D265-A442-9EDA-E8204E235501}"/>
              </a:ext>
            </a:extLst>
          </p:cNvPr>
          <p:cNvSpPr txBox="1"/>
          <p:nvPr/>
        </p:nvSpPr>
        <p:spPr>
          <a:xfrm>
            <a:off x="9586558" y="5881705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Buncher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69EE286-ACCC-A045-A1BA-4927ADF259AE}"/>
              </a:ext>
            </a:extLst>
          </p:cNvPr>
          <p:cNvCxnSpPr/>
          <p:nvPr/>
        </p:nvCxnSpPr>
        <p:spPr>
          <a:xfrm flipV="1">
            <a:off x="10067641" y="5509650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D620461E-7883-C449-AB3A-A4A679492F71}"/>
              </a:ext>
            </a:extLst>
          </p:cNvPr>
          <p:cNvSpPr txBox="1"/>
          <p:nvPr/>
        </p:nvSpPr>
        <p:spPr>
          <a:xfrm>
            <a:off x="10710211" y="588170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2-cell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B266256-F0C7-D34A-8D32-99594FAE33A0}"/>
              </a:ext>
            </a:extLst>
          </p:cNvPr>
          <p:cNvCxnSpPr/>
          <p:nvPr/>
        </p:nvCxnSpPr>
        <p:spPr>
          <a:xfrm flipV="1">
            <a:off x="11048414" y="5509650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11D8FD0-F20B-D94A-8951-F47FF2A8982C}"/>
              </a:ext>
            </a:extLst>
          </p:cNvPr>
          <p:cNvSpPr txBox="1"/>
          <p:nvPr/>
        </p:nvSpPr>
        <p:spPr>
          <a:xfrm>
            <a:off x="11048355" y="607697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7-cell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D95A3D-5B83-6D44-9969-1F51A0CC8886}"/>
              </a:ext>
            </a:extLst>
          </p:cNvPr>
          <p:cNvCxnSpPr/>
          <p:nvPr/>
        </p:nvCxnSpPr>
        <p:spPr>
          <a:xfrm flipV="1">
            <a:off x="11386558" y="5704915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86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Energy (Booster region)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7" y="1234299"/>
            <a:ext cx="6013957" cy="451046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July 18,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54BE8D-47FA-C343-A935-965E4F9C863D}"/>
              </a:ext>
            </a:extLst>
          </p:cNvPr>
          <p:cNvSpPr txBox="1"/>
          <p:nvPr/>
        </p:nvSpPr>
        <p:spPr>
          <a:xfrm>
            <a:off x="1743563" y="588170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2-cell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52F61BF-DB61-AB41-881C-3B24C22F5E90}"/>
              </a:ext>
            </a:extLst>
          </p:cNvPr>
          <p:cNvCxnSpPr/>
          <p:nvPr/>
        </p:nvCxnSpPr>
        <p:spPr>
          <a:xfrm flipV="1">
            <a:off x="2081766" y="5509650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BCF66D6-BCBF-A24A-9AA8-06C12DA324D8}"/>
              </a:ext>
            </a:extLst>
          </p:cNvPr>
          <p:cNvSpPr txBox="1"/>
          <p:nvPr/>
        </p:nvSpPr>
        <p:spPr>
          <a:xfrm>
            <a:off x="3750156" y="590052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7-cell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DD8CCB-CAB6-AB49-9060-A025299DFDC8}"/>
              </a:ext>
            </a:extLst>
          </p:cNvPr>
          <p:cNvCxnSpPr/>
          <p:nvPr/>
        </p:nvCxnSpPr>
        <p:spPr>
          <a:xfrm flipV="1">
            <a:off x="4088359" y="5528468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D777559-BE3D-AF49-B904-D6C7A1FECDB4}"/>
              </a:ext>
            </a:extLst>
          </p:cNvPr>
          <p:cNvSpPr txBox="1"/>
          <p:nvPr/>
        </p:nvSpPr>
        <p:spPr>
          <a:xfrm>
            <a:off x="7825276" y="586288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2-cell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0F816D-07DF-6049-BBF0-6314D61B673D}"/>
              </a:ext>
            </a:extLst>
          </p:cNvPr>
          <p:cNvCxnSpPr/>
          <p:nvPr/>
        </p:nvCxnSpPr>
        <p:spPr>
          <a:xfrm flipV="1">
            <a:off x="8163479" y="5490832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76F8C8-B666-A34B-9F6C-970B2E8E6DBD}"/>
              </a:ext>
            </a:extLst>
          </p:cNvPr>
          <p:cNvSpPr txBox="1"/>
          <p:nvPr/>
        </p:nvSpPr>
        <p:spPr>
          <a:xfrm>
            <a:off x="9831869" y="5881705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7-cell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F062B5D-66DA-014B-849E-6655D1CA9145}"/>
              </a:ext>
            </a:extLst>
          </p:cNvPr>
          <p:cNvCxnSpPr/>
          <p:nvPr/>
        </p:nvCxnSpPr>
        <p:spPr>
          <a:xfrm flipV="1">
            <a:off x="10170072" y="5509650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10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Kinetic Energy (Prebuncher through Buncher region)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July 18,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B54B7-9D14-A544-AFC5-7EE78707D24E}"/>
              </a:ext>
            </a:extLst>
          </p:cNvPr>
          <p:cNvSpPr txBox="1"/>
          <p:nvPr/>
        </p:nvSpPr>
        <p:spPr>
          <a:xfrm>
            <a:off x="866403" y="5881705"/>
            <a:ext cx="12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Prebuncher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8EFCBC-4894-6B45-A58A-D0B9BA113F0F}"/>
              </a:ext>
            </a:extLst>
          </p:cNvPr>
          <p:cNvCxnSpPr/>
          <p:nvPr/>
        </p:nvCxnSpPr>
        <p:spPr>
          <a:xfrm flipV="1">
            <a:off x="1504654" y="5509650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62C261-80AA-734C-90D8-7B1DDF60AD26}"/>
              </a:ext>
            </a:extLst>
          </p:cNvPr>
          <p:cNvSpPr txBox="1"/>
          <p:nvPr/>
        </p:nvSpPr>
        <p:spPr>
          <a:xfrm>
            <a:off x="4062056" y="5881705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5F68620-0A2D-4448-B5DC-DB8E5BB050ED}"/>
              </a:ext>
            </a:extLst>
          </p:cNvPr>
          <p:cNvCxnSpPr/>
          <p:nvPr/>
        </p:nvCxnSpPr>
        <p:spPr>
          <a:xfrm flipV="1">
            <a:off x="4543139" y="5509650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FC32173-9D08-A742-A4DB-0262018FCECC}"/>
              </a:ext>
            </a:extLst>
          </p:cNvPr>
          <p:cNvSpPr txBox="1"/>
          <p:nvPr/>
        </p:nvSpPr>
        <p:spPr>
          <a:xfrm>
            <a:off x="6943372" y="5828871"/>
            <a:ext cx="12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Prebuncher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ACE7AF-008C-B545-B080-0F44D7748373}"/>
              </a:ext>
            </a:extLst>
          </p:cNvPr>
          <p:cNvCxnSpPr/>
          <p:nvPr/>
        </p:nvCxnSpPr>
        <p:spPr>
          <a:xfrm flipV="1">
            <a:off x="7581623" y="5456816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402815E-62F5-ED49-8B39-AA3A08F214CC}"/>
              </a:ext>
            </a:extLst>
          </p:cNvPr>
          <p:cNvSpPr txBox="1"/>
          <p:nvPr/>
        </p:nvSpPr>
        <p:spPr>
          <a:xfrm>
            <a:off x="10739107" y="582887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Buncher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8BD881-6EFF-2647-8D92-DC13D28EACF6}"/>
              </a:ext>
            </a:extLst>
          </p:cNvPr>
          <p:cNvCxnSpPr/>
          <p:nvPr/>
        </p:nvCxnSpPr>
        <p:spPr>
          <a:xfrm flipV="1">
            <a:off x="11220190" y="5456816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40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Bunchlength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July 18,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7E0995-0A01-024D-BA21-A224294DE5BB}"/>
              </a:ext>
            </a:extLst>
          </p:cNvPr>
          <p:cNvSpPr txBox="1"/>
          <p:nvPr/>
        </p:nvSpPr>
        <p:spPr>
          <a:xfrm>
            <a:off x="480640" y="5881705"/>
            <a:ext cx="12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Prebuncher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0FF8FD-1281-E94A-ABD2-F69036DF36DE}"/>
              </a:ext>
            </a:extLst>
          </p:cNvPr>
          <p:cNvCxnSpPr/>
          <p:nvPr/>
        </p:nvCxnSpPr>
        <p:spPr>
          <a:xfrm flipV="1">
            <a:off x="1118891" y="5509650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592F0D-14A6-A644-8209-BECBADEDAF97}"/>
              </a:ext>
            </a:extLst>
          </p:cNvPr>
          <p:cNvSpPr txBox="1"/>
          <p:nvPr/>
        </p:nvSpPr>
        <p:spPr>
          <a:xfrm>
            <a:off x="1447424" y="6196040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F9EC0A2-D2EA-864C-AE24-477546647B99}"/>
              </a:ext>
            </a:extLst>
          </p:cNvPr>
          <p:cNvCxnSpPr/>
          <p:nvPr/>
        </p:nvCxnSpPr>
        <p:spPr>
          <a:xfrm flipV="1">
            <a:off x="1928507" y="5823985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08DE9B-FB36-BA4B-A9A8-A75DFE273421}"/>
              </a:ext>
            </a:extLst>
          </p:cNvPr>
          <p:cNvSpPr txBox="1"/>
          <p:nvPr/>
        </p:nvSpPr>
        <p:spPr>
          <a:xfrm>
            <a:off x="1975360" y="5881705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9D7F16-E003-854D-9668-77ADA8B902EF}"/>
              </a:ext>
            </a:extLst>
          </p:cNvPr>
          <p:cNvCxnSpPr/>
          <p:nvPr/>
        </p:nvCxnSpPr>
        <p:spPr>
          <a:xfrm flipV="1">
            <a:off x="2430645" y="5509650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C8D141-A79F-0C41-B899-11CA7B629A74}"/>
              </a:ext>
            </a:extLst>
          </p:cNvPr>
          <p:cNvSpPr txBox="1"/>
          <p:nvPr/>
        </p:nvSpPr>
        <p:spPr>
          <a:xfrm>
            <a:off x="6613983" y="5876937"/>
            <a:ext cx="12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Prebuncher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6962D29-8A00-CB4A-8DD1-B7B0DBFD9018}"/>
              </a:ext>
            </a:extLst>
          </p:cNvPr>
          <p:cNvCxnSpPr/>
          <p:nvPr/>
        </p:nvCxnSpPr>
        <p:spPr>
          <a:xfrm flipV="1">
            <a:off x="7252234" y="5504882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22B069C-9943-F340-8AAF-C761648447C8}"/>
              </a:ext>
            </a:extLst>
          </p:cNvPr>
          <p:cNvSpPr txBox="1"/>
          <p:nvPr/>
        </p:nvSpPr>
        <p:spPr>
          <a:xfrm>
            <a:off x="7680783" y="6191272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E9EDA95-D3A4-A04A-B3D2-9A3B15DAEDBC}"/>
              </a:ext>
            </a:extLst>
          </p:cNvPr>
          <p:cNvCxnSpPr/>
          <p:nvPr/>
        </p:nvCxnSpPr>
        <p:spPr>
          <a:xfrm flipV="1">
            <a:off x="8161866" y="5819217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99D6F64-31A1-4247-B916-6C0F25B31563}"/>
              </a:ext>
            </a:extLst>
          </p:cNvPr>
          <p:cNvSpPr txBox="1"/>
          <p:nvPr/>
        </p:nvSpPr>
        <p:spPr>
          <a:xfrm>
            <a:off x="8108703" y="5876937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BA59F8-6AFD-E744-A55A-ED81B2BAE553}"/>
              </a:ext>
            </a:extLst>
          </p:cNvPr>
          <p:cNvCxnSpPr/>
          <p:nvPr/>
        </p:nvCxnSpPr>
        <p:spPr>
          <a:xfrm flipV="1">
            <a:off x="8563988" y="5504882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11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Bunchlength (Buncher through Booster)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July 18,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AFB755-D03D-5048-86BE-17D96289F977}"/>
              </a:ext>
            </a:extLst>
          </p:cNvPr>
          <p:cNvSpPr txBox="1"/>
          <p:nvPr/>
        </p:nvSpPr>
        <p:spPr>
          <a:xfrm>
            <a:off x="990229" y="586265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585A0C-A3F4-E948-A91B-D6FE824FF3C5}"/>
              </a:ext>
            </a:extLst>
          </p:cNvPr>
          <p:cNvCxnSpPr/>
          <p:nvPr/>
        </p:nvCxnSpPr>
        <p:spPr>
          <a:xfrm flipV="1">
            <a:off x="1471312" y="5490596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1C9FEAB-BCD8-CB4F-9C7C-4F1A3E570903}"/>
              </a:ext>
            </a:extLst>
          </p:cNvPr>
          <p:cNvSpPr txBox="1"/>
          <p:nvPr/>
        </p:nvSpPr>
        <p:spPr>
          <a:xfrm>
            <a:off x="3985554" y="586265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2-cell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258744-DFAE-964D-8764-4DBB798DF9BB}"/>
              </a:ext>
            </a:extLst>
          </p:cNvPr>
          <p:cNvCxnSpPr/>
          <p:nvPr/>
        </p:nvCxnSpPr>
        <p:spPr>
          <a:xfrm flipV="1">
            <a:off x="4323757" y="5490596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220CC0A-1598-A543-831E-01584C1D83F6}"/>
              </a:ext>
            </a:extLst>
          </p:cNvPr>
          <p:cNvSpPr txBox="1"/>
          <p:nvPr/>
        </p:nvSpPr>
        <p:spPr>
          <a:xfrm>
            <a:off x="4838052" y="586265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7-cell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1C8C7A-6036-FB49-AC94-95E70D4023C5}"/>
              </a:ext>
            </a:extLst>
          </p:cNvPr>
          <p:cNvCxnSpPr/>
          <p:nvPr/>
        </p:nvCxnSpPr>
        <p:spPr>
          <a:xfrm flipV="1">
            <a:off x="5176255" y="5490596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18BDD0A-A78B-AD49-AD28-4A1858876FCB}"/>
              </a:ext>
            </a:extLst>
          </p:cNvPr>
          <p:cNvSpPr txBox="1"/>
          <p:nvPr/>
        </p:nvSpPr>
        <p:spPr>
          <a:xfrm>
            <a:off x="7814905" y="5829307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Buncher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6F36B18-D542-F240-AB0F-A04986E32412}"/>
              </a:ext>
            </a:extLst>
          </p:cNvPr>
          <p:cNvCxnSpPr/>
          <p:nvPr/>
        </p:nvCxnSpPr>
        <p:spPr>
          <a:xfrm flipV="1">
            <a:off x="8295988" y="5457252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B9C277C-2770-FE42-BF2B-360AE837600F}"/>
              </a:ext>
            </a:extLst>
          </p:cNvPr>
          <p:cNvSpPr txBox="1"/>
          <p:nvPr/>
        </p:nvSpPr>
        <p:spPr>
          <a:xfrm>
            <a:off x="10024410" y="582930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2-cell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340535A-BFE9-8242-BDD9-A2408BDC2C05}"/>
              </a:ext>
            </a:extLst>
          </p:cNvPr>
          <p:cNvCxnSpPr/>
          <p:nvPr/>
        </p:nvCxnSpPr>
        <p:spPr>
          <a:xfrm flipV="1">
            <a:off x="10362613" y="5457252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C1CD58B-0FA5-BC43-BA0E-EA31B3484950}"/>
              </a:ext>
            </a:extLst>
          </p:cNvPr>
          <p:cNvSpPr txBox="1"/>
          <p:nvPr/>
        </p:nvSpPr>
        <p:spPr>
          <a:xfrm>
            <a:off x="10876908" y="582930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7-cell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4BDE6B-7DAB-CC45-A050-6199FAFF282B}"/>
              </a:ext>
            </a:extLst>
          </p:cNvPr>
          <p:cNvCxnSpPr/>
          <p:nvPr/>
        </p:nvCxnSpPr>
        <p:spPr>
          <a:xfrm flipV="1">
            <a:off x="11215111" y="5457252"/>
            <a:ext cx="0" cy="3908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56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3998A-33D2-2D48-BF71-9C21353E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Bunchlength (Full module entrance)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E54F42-4D05-4642-A86A-5DC1D7AD5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97" y="1234299"/>
            <a:ext cx="6013956" cy="451046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EF3B3-590E-AB4C-B134-B1E886F2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July 18,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85E09-A38D-FB48-BE21-9061995D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9B84CC-6922-034E-9D58-52F6B31B10B6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6175951" y="1263889"/>
            <a:ext cx="5935052" cy="4451289"/>
          </a:xfrm>
        </p:spPr>
      </p:pic>
    </p:spTree>
    <p:extLst>
      <p:ext uri="{BB962C8B-B14F-4D97-AF65-F5344CB8AC3E}">
        <p14:creationId xmlns:p14="http://schemas.microsoft.com/office/powerpoint/2010/main" val="3296119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</TotalTime>
  <Words>424</Words>
  <Application>Microsoft Macintosh PowerPoint</Application>
  <PresentationFormat>Widescreen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PingFangSC-Regular</vt:lpstr>
      <vt:lpstr>.PingFangSC-Regular</vt:lpstr>
      <vt:lpstr>Arial</vt:lpstr>
      <vt:lpstr>Calibri</vt:lpstr>
      <vt:lpstr>Office Theme</vt:lpstr>
      <vt:lpstr>GPT Simulations: Chopper through Booster</vt:lpstr>
      <vt:lpstr>Model</vt:lpstr>
      <vt:lpstr>Optimization</vt:lpstr>
      <vt:lpstr>Beam Size (through Booster exit)</vt:lpstr>
      <vt:lpstr>Kinetic Energy (Booster region)</vt:lpstr>
      <vt:lpstr>Kinetic Energy (Prebuncher through Buncher region)</vt:lpstr>
      <vt:lpstr>Bunchlength</vt:lpstr>
      <vt:lpstr>Bunchlength (Buncher through Booster)</vt:lpstr>
      <vt:lpstr>Bunchlength (Full module entrance)</vt:lpstr>
      <vt:lpstr>Next steps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44</cp:revision>
  <dcterms:created xsi:type="dcterms:W3CDTF">2019-04-17T19:20:32Z</dcterms:created>
  <dcterms:modified xsi:type="dcterms:W3CDTF">2019-07-18T13:09:51Z</dcterms:modified>
</cp:coreProperties>
</file>