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8097-C6A9-4AF2-B4C6-CE4E24C38D39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E6B3-03D2-4B6F-AACF-B135E9489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77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8097-C6A9-4AF2-B4C6-CE4E24C38D39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E6B3-03D2-4B6F-AACF-B135E9489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586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8097-C6A9-4AF2-B4C6-CE4E24C38D39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E6B3-03D2-4B6F-AACF-B135E9489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56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8097-C6A9-4AF2-B4C6-CE4E24C38D39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E6B3-03D2-4B6F-AACF-B135E9489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06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8097-C6A9-4AF2-B4C6-CE4E24C38D39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E6B3-03D2-4B6F-AACF-B135E9489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448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8097-C6A9-4AF2-B4C6-CE4E24C38D39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E6B3-03D2-4B6F-AACF-B135E9489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77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8097-C6A9-4AF2-B4C6-CE4E24C38D39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E6B3-03D2-4B6F-AACF-B135E9489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03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8097-C6A9-4AF2-B4C6-CE4E24C38D39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E6B3-03D2-4B6F-AACF-B135E9489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18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8097-C6A9-4AF2-B4C6-CE4E24C38D39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E6B3-03D2-4B6F-AACF-B135E9489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54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8097-C6A9-4AF2-B4C6-CE4E24C38D39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E6B3-03D2-4B6F-AACF-B135E9489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401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8097-C6A9-4AF2-B4C6-CE4E24C38D39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E6B3-03D2-4B6F-AACF-B135E9489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4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48097-C6A9-4AF2-B4C6-CE4E24C38D39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3E6B3-03D2-4B6F-AACF-B135E9489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06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Emittance &amp;  Energy Spread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Yan</a:t>
            </a:r>
          </a:p>
          <a:p>
            <a:r>
              <a:rPr lang="en-US" dirty="0" smtClean="0"/>
              <a:t>Nov. 18,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37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rgbClr val="7030A0"/>
                </a:solidFill>
              </a:rPr>
              <a:t>Matt for questioning the small emittance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7030A0"/>
                </a:solidFill>
              </a:rPr>
              <a:t>I found I used incorrect values for quad effective length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&amp;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7030A0"/>
                </a:solidFill>
              </a:rPr>
              <a:t>Max for finding MDLM504/601 affecting beam size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7030A0"/>
                </a:solidFill>
              </a:rPr>
              <a:t>I took the data again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75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Emittance Measurement Beam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Choppers off</a:t>
            </a:r>
          </a:p>
          <a:p>
            <a:r>
              <a:rPr lang="en-US" dirty="0" err="1" smtClean="0">
                <a:solidFill>
                  <a:srgbClr val="7030A0"/>
                </a:solidFill>
              </a:rPr>
              <a:t>KeV</a:t>
            </a:r>
            <a:r>
              <a:rPr lang="en-US" dirty="0" smtClean="0">
                <a:solidFill>
                  <a:srgbClr val="7030A0"/>
                </a:solidFill>
              </a:rPr>
              <a:t> region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Gun biased to 130/180 KV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Using MQZK203 and ITVK203 with nothing between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MeV region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7030A0"/>
                </a:solidFill>
              </a:rPr>
              <a:t>B</a:t>
            </a:r>
            <a:r>
              <a:rPr lang="en-US" dirty="0" smtClean="0">
                <a:solidFill>
                  <a:srgbClr val="7030A0"/>
                </a:solidFill>
              </a:rPr>
              <a:t>eam momentum at 6.3 MeV/c with gun biased to 130/180 KV  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Using MQJM501 and ITVM603 with other quads at zero field and cycled, and MDLM504/601 degaussed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21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Emittance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7281344"/>
              </p:ext>
            </p:extLst>
          </p:nvPr>
        </p:nvGraphicFramePr>
        <p:xfrm>
          <a:off x="1166949" y="2238102"/>
          <a:ext cx="9753600" cy="3196046"/>
        </p:xfrm>
        <a:graphic>
          <a:graphicData uri="http://schemas.openxmlformats.org/drawingml/2006/table">
            <a:tbl>
              <a:tblPr/>
              <a:tblGrid>
                <a:gridCol w="1045369">
                  <a:extLst>
                    <a:ext uri="{9D8B030D-6E8A-4147-A177-3AD203B41FA5}">
                      <a16:colId xmlns:a16="http://schemas.microsoft.com/office/drawing/2014/main" val="3359141442"/>
                    </a:ext>
                  </a:extLst>
                </a:gridCol>
                <a:gridCol w="891922">
                  <a:extLst>
                    <a:ext uri="{9D8B030D-6E8A-4147-A177-3AD203B41FA5}">
                      <a16:colId xmlns:a16="http://schemas.microsoft.com/office/drawing/2014/main" val="239054620"/>
                    </a:ext>
                  </a:extLst>
                </a:gridCol>
                <a:gridCol w="2090743">
                  <a:extLst>
                    <a:ext uri="{9D8B030D-6E8A-4147-A177-3AD203B41FA5}">
                      <a16:colId xmlns:a16="http://schemas.microsoft.com/office/drawing/2014/main" val="309455557"/>
                    </a:ext>
                  </a:extLst>
                </a:gridCol>
                <a:gridCol w="2033199">
                  <a:extLst>
                    <a:ext uri="{9D8B030D-6E8A-4147-A177-3AD203B41FA5}">
                      <a16:colId xmlns:a16="http://schemas.microsoft.com/office/drawing/2014/main" val="3393683844"/>
                    </a:ext>
                  </a:extLst>
                </a:gridCol>
                <a:gridCol w="1841588">
                  <a:extLst>
                    <a:ext uri="{9D8B030D-6E8A-4147-A177-3AD203B41FA5}">
                      <a16:colId xmlns:a16="http://schemas.microsoft.com/office/drawing/2014/main" val="3643486281"/>
                    </a:ext>
                  </a:extLst>
                </a:gridCol>
                <a:gridCol w="1850779">
                  <a:extLst>
                    <a:ext uri="{9D8B030D-6E8A-4147-A177-3AD203B41FA5}">
                      <a16:colId xmlns:a16="http://schemas.microsoft.com/office/drawing/2014/main" val="3514275964"/>
                    </a:ext>
                  </a:extLst>
                </a:gridCol>
              </a:tblGrid>
              <a:tr h="7251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Gun HV (kV)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Region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Ɛ</a:t>
                      </a:r>
                      <a:r>
                        <a:rPr lang="en-US" sz="1800" b="0" i="0" u="none" strike="noStrike" baseline="-25000" dirty="0" err="1" smtClean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x</a:t>
                      </a:r>
                      <a:r>
                        <a:rPr lang="en-US" sz="1800" b="0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</a:t>
                      </a: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(m-rad)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Ɛ</a:t>
                      </a:r>
                      <a:r>
                        <a:rPr lang="en-US" sz="1800" b="0" i="0" u="none" strike="noStrike" baseline="-25000" dirty="0" err="1" smtClean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y</a:t>
                      </a:r>
                      <a:r>
                        <a:rPr lang="en-US" sz="1800" b="0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</a:t>
                      </a: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(m-rad)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ɛ</a:t>
                      </a:r>
                      <a:r>
                        <a:rPr lang="en-US" sz="1800" b="0" i="0" u="none" strike="noStrike" baseline="-25000" dirty="0" err="1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nx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(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m-rad)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ɛ</a:t>
                      </a:r>
                      <a:r>
                        <a:rPr lang="en-US" sz="1800" b="0" i="0" u="none" strike="noStrike" baseline="-25000" dirty="0" err="1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ny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(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m-rad)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414126"/>
                  </a:ext>
                </a:extLst>
              </a:tr>
              <a:tr h="6177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KeV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7.02 +/- 0.02 E-7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6.84 +/- 0.02 E-7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5.32 +/- 0.02 E-7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5.18 +/- 0.02 E-7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228267"/>
                  </a:ext>
                </a:extLst>
              </a:tr>
              <a:tr h="6177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7030A0"/>
                          </a:solidFill>
                          <a:effectLst/>
                          <a:latin typeface="Liberation Sans"/>
                        </a:rPr>
                        <a:t>130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7030A0"/>
                          </a:solidFill>
                          <a:effectLst/>
                          <a:latin typeface="Liberation Sans"/>
                        </a:rPr>
                        <a:t>MeV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7030A0"/>
                          </a:solidFill>
                          <a:effectLst/>
                          <a:latin typeface="Liberation Sans"/>
                        </a:rPr>
                        <a:t>4.40 +/- 0.01 E-8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7030A0"/>
                          </a:solidFill>
                          <a:effectLst/>
                          <a:latin typeface="Liberation Sans"/>
                        </a:rPr>
                        <a:t>3.86 +/- 0.02 </a:t>
                      </a:r>
                      <a:r>
                        <a:rPr lang="en-US" sz="18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Liberation Sans"/>
                        </a:rPr>
                        <a:t>E-8</a:t>
                      </a:r>
                      <a:endParaRPr lang="en-US" sz="1800" b="0" i="0" u="none" strike="noStrike" dirty="0">
                        <a:solidFill>
                          <a:srgbClr val="7030A0"/>
                        </a:solidFill>
                        <a:effectLst/>
                        <a:latin typeface="Liberation Sans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7030A0"/>
                          </a:solidFill>
                          <a:effectLst/>
                          <a:latin typeface="Liberation Sans"/>
                        </a:rPr>
                        <a:t>5.42 +/- 0.02 E-7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7030A0"/>
                          </a:solidFill>
                          <a:effectLst/>
                          <a:latin typeface="Liberation Sans"/>
                        </a:rPr>
                        <a:t>4.76 +/- 0.02 E-7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362445"/>
                  </a:ext>
                </a:extLst>
              </a:tr>
              <a:tr h="6177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180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KeV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4.34 +/- 0.03 E-7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4.37 +/- 0.07 E-7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3.29 +/- 0.03 E-7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3.31 +/- 0.05 E-7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97517"/>
                  </a:ext>
                </a:extLst>
              </a:tr>
              <a:tr h="6177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180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7030A0"/>
                          </a:solidFill>
                          <a:effectLst/>
                          <a:latin typeface="Liberation Sans"/>
                        </a:rPr>
                        <a:t>MeV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7030A0"/>
                          </a:solidFill>
                          <a:effectLst/>
                          <a:latin typeface="Liberation Sans"/>
                        </a:rPr>
                        <a:t>3.76 +/- 0.02 E-8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7030A0"/>
                          </a:solidFill>
                          <a:effectLst/>
                          <a:latin typeface="Liberation Sans"/>
                        </a:rPr>
                        <a:t>5.66 +/- 0.04 E-8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7030A0"/>
                          </a:solidFill>
                          <a:effectLst/>
                          <a:latin typeface="Liberation Sans"/>
                        </a:rPr>
                        <a:t>4.64 +/- 0.02 E-7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7030A0"/>
                          </a:solidFill>
                          <a:effectLst/>
                          <a:latin typeface="Liberation Sans"/>
                        </a:rPr>
                        <a:t>6.98 +/- 0.05 E-7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011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995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Energy Spread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Beam momentum at 6.3 MeV/c with gun biased to 180 KV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Chopper on with varied chopper slit positions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Varied </a:t>
            </a:r>
            <a:r>
              <a:rPr lang="en-US" dirty="0" err="1" smtClean="0">
                <a:solidFill>
                  <a:srgbClr val="7030A0"/>
                </a:solidFill>
              </a:rPr>
              <a:t>buncher</a:t>
            </a:r>
            <a:r>
              <a:rPr lang="en-US" dirty="0" smtClean="0">
                <a:solidFill>
                  <a:srgbClr val="7030A0"/>
                </a:solidFill>
              </a:rPr>
              <a:t> amplitude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Using ITVM401/601/703/803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All quads at zero field </a:t>
            </a:r>
            <a:r>
              <a:rPr lang="en-US" smtClean="0">
                <a:solidFill>
                  <a:srgbClr val="7030A0"/>
                </a:solidFill>
              </a:rPr>
              <a:t>and cycled </a:t>
            </a:r>
            <a:r>
              <a:rPr lang="en-US" dirty="0" smtClean="0">
                <a:solidFill>
                  <a:srgbClr val="7030A0"/>
                </a:solidFill>
              </a:rPr>
              <a:t>in MeV region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MDLM504/601 not degaussed</a:t>
            </a:r>
          </a:p>
          <a:p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53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Energy Spread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8676575"/>
              </p:ext>
            </p:extLst>
          </p:nvPr>
        </p:nvGraphicFramePr>
        <p:xfrm>
          <a:off x="1036321" y="1690682"/>
          <a:ext cx="9640388" cy="4848366"/>
        </p:xfrm>
        <a:graphic>
          <a:graphicData uri="http://schemas.openxmlformats.org/drawingml/2006/table">
            <a:tbl>
              <a:tblPr/>
              <a:tblGrid>
                <a:gridCol w="3412607">
                  <a:extLst>
                    <a:ext uri="{9D8B030D-6E8A-4147-A177-3AD203B41FA5}">
                      <a16:colId xmlns:a16="http://schemas.microsoft.com/office/drawing/2014/main" val="1193172"/>
                    </a:ext>
                  </a:extLst>
                </a:gridCol>
                <a:gridCol w="1613188">
                  <a:extLst>
                    <a:ext uri="{9D8B030D-6E8A-4147-A177-3AD203B41FA5}">
                      <a16:colId xmlns:a16="http://schemas.microsoft.com/office/drawing/2014/main" val="2529097661"/>
                    </a:ext>
                  </a:extLst>
                </a:gridCol>
                <a:gridCol w="2330141">
                  <a:extLst>
                    <a:ext uri="{9D8B030D-6E8A-4147-A177-3AD203B41FA5}">
                      <a16:colId xmlns:a16="http://schemas.microsoft.com/office/drawing/2014/main" val="818709149"/>
                    </a:ext>
                  </a:extLst>
                </a:gridCol>
                <a:gridCol w="2284452">
                  <a:extLst>
                    <a:ext uri="{9D8B030D-6E8A-4147-A177-3AD203B41FA5}">
                      <a16:colId xmlns:a16="http://schemas.microsoft.com/office/drawing/2014/main" val="3438236864"/>
                    </a:ext>
                  </a:extLst>
                </a:gridCol>
              </a:tblGrid>
              <a:tr h="28519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          Gun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biased to 180 KV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           Relative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Energy Spread (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dp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/p)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420455"/>
                  </a:ext>
                </a:extLst>
              </a:tr>
              <a:tr h="285198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Beam </a:t>
                      </a:r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Momentum p = 6.3 MeV/c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ITVM703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ITVM803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200379"/>
                  </a:ext>
                </a:extLst>
              </a:tr>
              <a:tr h="285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Buncher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24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2.52E-02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3.00E-02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155313"/>
                  </a:ext>
                </a:extLst>
              </a:tr>
              <a:tr h="285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Amplitude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26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1.46E-02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2.58E-02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021002"/>
                  </a:ext>
                </a:extLst>
              </a:tr>
              <a:tr h="285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28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1.46E-02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2.27E-02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032068"/>
                  </a:ext>
                </a:extLst>
              </a:tr>
              <a:tr h="285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30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9.55E-03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2.00E-02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391538"/>
                  </a:ext>
                </a:extLst>
              </a:tr>
              <a:tr h="285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32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6.26E-03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1.87E-02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763830"/>
                  </a:ext>
                </a:extLst>
              </a:tr>
              <a:tr h="285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34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1.49E-03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1.82E-02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845182"/>
                  </a:ext>
                </a:extLst>
              </a:tr>
              <a:tr h="285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36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3.71E-03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1.72E-02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223130"/>
                  </a:ext>
                </a:extLst>
              </a:tr>
              <a:tr h="285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38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5.33E-03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1.75E-02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248015"/>
                  </a:ext>
                </a:extLst>
              </a:tr>
              <a:tr h="285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40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7.39E-03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1.83E-02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961837"/>
                  </a:ext>
                </a:extLst>
              </a:tr>
              <a:tr h="285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1.27E-02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2.10E-02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818959"/>
                  </a:ext>
                </a:extLst>
              </a:tr>
              <a:tr h="285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44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1.47E-02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2.54E-02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98228"/>
                  </a:ext>
                </a:extLst>
              </a:tr>
              <a:tr h="285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Chopper Slit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400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2.17E-03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1.99E-02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542942"/>
                  </a:ext>
                </a:extLst>
              </a:tr>
              <a:tr h="285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450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3.54E-03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2.19E-02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961554"/>
                  </a:ext>
                </a:extLst>
              </a:tr>
              <a:tr h="285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500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4.44E-03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2.12E-02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654010"/>
                  </a:ext>
                </a:extLst>
              </a:tr>
              <a:tr h="285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550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8.74E-03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1.90E-02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467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67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308</Words>
  <Application>Microsoft Office PowerPoint</Application>
  <PresentationFormat>Widescreen</PresentationFormat>
  <Paragraphs>128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Liberation Sans</vt:lpstr>
      <vt:lpstr>Office Theme</vt:lpstr>
      <vt:lpstr>Emittance &amp;  Energy Spread</vt:lpstr>
      <vt:lpstr>Thanks</vt:lpstr>
      <vt:lpstr>Emittance Measurement Beam Conditions</vt:lpstr>
      <vt:lpstr>Emittance</vt:lpstr>
      <vt:lpstr>Energy Spread</vt:lpstr>
      <vt:lpstr>Energy Spread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Emittance &amp;  Energy Spread</dc:title>
  <dc:creator>Yan Wang</dc:creator>
  <cp:lastModifiedBy>Matthew Poelker</cp:lastModifiedBy>
  <cp:revision>16</cp:revision>
  <dcterms:created xsi:type="dcterms:W3CDTF">2021-11-18T13:08:59Z</dcterms:created>
  <dcterms:modified xsi:type="dcterms:W3CDTF">2021-11-19T13:10:10Z</dcterms:modified>
</cp:coreProperties>
</file>