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5" r:id="rId8"/>
    <p:sldId id="263" r:id="rId9"/>
    <p:sldId id="264" r:id="rId10"/>
    <p:sldId id="262" r:id="rId11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30802-E3FC-392D-9316-D77151BFFDB8}" v="117" dt="2022-08-31T14:45:22.754"/>
    <p1510:client id="{A3341A69-190E-F5FF-6AF9-0DF40D58CE68}" v="25" dt="2022-08-31T14:51:55.015"/>
    <p1510:client id="{F6580B60-6C99-4C35-8E68-654E8B1CD8E4}" v="1176" dt="2022-08-31T14:32:27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989" autoAdjust="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19F53EA-F482-478C-A149-AC1FFE07C7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DD54A1-E3D8-4068-A21E-CA4F310DB0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7FF3D-C5F5-4AC3-8F18-E8B53B43BF30}" type="datetime1">
              <a:rPr lang="fr-FR" smtClean="0"/>
              <a:t>31/08/2022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AAA2CD-8B31-40E2-9C28-63CE51E7F9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FABA94-0B94-490D-822B-7DC6B3A9E4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D298-A79E-416D-8301-EE0BFB96C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081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EC79-C634-472A-AE71-2FB2E246F3A4}" type="datetime1">
              <a:rPr lang="fr-FR" smtClean="0"/>
              <a:pPr/>
              <a:t>31/08/2022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1D08-A544-4DEF-9451-4774D4FA6D9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8188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61D08-A544-4DEF-9451-4774D4FA6D9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7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CB228C-EF1F-4920-9494-709A53769A52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7854F-F5D8-4DF9-88AF-B95C867C07E6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0BB2E1-6F74-4D9D-B390-DC6360267DF6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E078CC-60ED-4E98-BE8B-D9F158CDA348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33" name="Connecteur droit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2946FF-A091-47C4-B909-49247B84F023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13F872-B07E-4D3D-9FF5-95882E508B02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35" name="Connecteur droit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CF3E7-8327-4338-819B-EA552EED6D71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29" name="Connecteur droit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9657E-0662-4D79-8828-DA9139323C80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25" name="Connecteur droit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AFE6F-10DA-46C3-A49E-27F68F071EC8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F6281-5ACC-43E8-B61C-C1BECF115942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DFC6E80-1E63-44AB-A42A-92EC9C13D265}" type="datetime1">
              <a:rPr lang="fr-FR" noProof="0" smtClean="0"/>
              <a:t>31/08/2022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31" name="Connecteur droit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C99894C-1F98-4697-B9D6-894BE514B1DC}" type="datetime1">
              <a:rPr lang="fr-FR" noProof="0" smtClean="0"/>
              <a:t>31/08/2022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r-FR" dirty="0"/>
              <a:t>Collection system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90E1B8-EA02-6C0B-C1C4-2795356F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9A877-5AAF-2FA5-356E-D3456ED7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47" y="42519"/>
            <a:ext cx="9603275" cy="1049235"/>
          </a:xfrm>
        </p:spPr>
        <p:txBody>
          <a:bodyPr/>
          <a:lstStyle/>
          <a:p>
            <a:r>
              <a:rPr lang="fr-FR" dirty="0" err="1"/>
              <a:t>Different</a:t>
            </a:r>
            <a:r>
              <a:rPr lang="fr-FR" dirty="0"/>
              <a:t> phasing</a:t>
            </a:r>
          </a:p>
        </p:txBody>
      </p:sp>
      <p:pic>
        <p:nvPicPr>
          <p:cNvPr id="9" name="Graphique 9" descr="two_phases.svg">
            <a:extLst>
              <a:ext uri="{FF2B5EF4-FFF2-40B4-BE49-F238E27FC236}">
                <a16:creationId xmlns:a16="http://schemas.microsoft.com/office/drawing/2014/main" id="{090A6822-A519-2D8F-7F99-8C0E1891A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093" y="569480"/>
            <a:ext cx="11001600" cy="5598678"/>
          </a:xfr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21FEA0B-0822-53BF-2AF6-5920A18C4849}"/>
              </a:ext>
            </a:extLst>
          </p:cNvPr>
          <p:cNvSpPr/>
          <p:nvPr/>
        </p:nvSpPr>
        <p:spPr>
          <a:xfrm>
            <a:off x="6167004" y="954231"/>
            <a:ext cx="2043543" cy="346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502695C-74F6-C354-B758-C204FB121A79}"/>
              </a:ext>
            </a:extLst>
          </p:cNvPr>
          <p:cNvCxnSpPr/>
          <p:nvPr/>
        </p:nvCxnSpPr>
        <p:spPr>
          <a:xfrm>
            <a:off x="8232198" y="1261629"/>
            <a:ext cx="1858239" cy="923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70D46F-2C4B-C57D-D10D-27C6E98668C0}"/>
              </a:ext>
            </a:extLst>
          </p:cNvPr>
          <p:cNvSpPr/>
          <p:nvPr/>
        </p:nvSpPr>
        <p:spPr>
          <a:xfrm>
            <a:off x="10427274" y="2131866"/>
            <a:ext cx="1151658" cy="1731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715EB764-687F-B246-35CE-FF491887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36973"/>
            <a:ext cx="811019" cy="503578"/>
          </a:xfrm>
        </p:spPr>
        <p:txBody>
          <a:bodyPr/>
          <a:lstStyle/>
          <a:p>
            <a:fld id="{6D22F896-40B5-4ADD-8801-0D06FADFA095}" type="slidenum">
              <a:rPr lang="fr-FR" noProof="0" dirty="0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994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D20DB-7FB8-6D8A-B1A7-BD9E3CA8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My</a:t>
            </a:r>
            <a:r>
              <a:rPr lang="fr-FR" dirty="0"/>
              <a:t> Setup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FBD489-2604-1B07-DB72-D37C3190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2</a:t>
            </a:fld>
            <a:endParaRPr lang="fr-FR" noProof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7FD7FBC2-E15D-F8E8-63D1-DDBFE653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5" y="3290021"/>
            <a:ext cx="1381125" cy="1438275"/>
          </a:xfrm>
          <a:prstGeom prst="rect">
            <a:avLst/>
          </a:prstGeom>
        </p:spPr>
      </p:pic>
      <p:pic>
        <p:nvPicPr>
          <p:cNvPr id="9" name="Graphique 9" descr="Dessin sans titre.svg">
            <a:extLst>
              <a:ext uri="{FF2B5EF4-FFF2-40B4-BE49-F238E27FC236}">
                <a16:creationId xmlns:a16="http://schemas.microsoft.com/office/drawing/2014/main" id="{72527954-F148-0BF5-2D0A-7747DA94D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6790" y="1375352"/>
            <a:ext cx="6530494" cy="4895706"/>
          </a:xfrm>
        </p:spPr>
      </p:pic>
      <p:pic>
        <p:nvPicPr>
          <p:cNvPr id="10" name="Image 10" descr="p_t_target.png">
            <a:extLst>
              <a:ext uri="{FF2B5EF4-FFF2-40B4-BE49-F238E27FC236}">
                <a16:creationId xmlns:a16="http://schemas.microsoft.com/office/drawing/2014/main" id="{E2564DDB-CFAF-B353-E1D6-B8072A2F9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840" y="2546542"/>
            <a:ext cx="3759200" cy="2829983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51F8B66-8F86-D8B9-6C8A-B12D2EA3C6FD}"/>
              </a:ext>
            </a:extLst>
          </p:cNvPr>
          <p:cNvSpPr/>
          <p:nvPr/>
        </p:nvSpPr>
        <p:spPr>
          <a:xfrm>
            <a:off x="1616879" y="3781274"/>
            <a:ext cx="572463" cy="389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75741158-3F84-B1C6-99F0-B5F329740DB7}"/>
              </a:ext>
            </a:extLst>
          </p:cNvPr>
          <p:cNvSpPr/>
          <p:nvPr/>
        </p:nvSpPr>
        <p:spPr>
          <a:xfrm>
            <a:off x="5909863" y="3619637"/>
            <a:ext cx="710046" cy="389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1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54D54-6A7F-1EDC-9AD8-AD7BBFCF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70724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Optimum cavity phase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FA9982-CC48-87C8-808C-D8DA52B5A89A}"/>
              </a:ext>
            </a:extLst>
          </p:cNvPr>
          <p:cNvSpPr txBox="1"/>
          <p:nvPr/>
        </p:nvSpPr>
        <p:spPr>
          <a:xfrm>
            <a:off x="135397" y="1981098"/>
            <a:ext cx="4158849" cy="3450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baseline="-25000" dirty="0"/>
              <a:t>1 </a:t>
            </a:r>
            <a:r>
              <a:rPr lang="en-US" dirty="0"/>
              <a:t>= 2 T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 = 0.5 T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L1 = 31 cm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Linac</a:t>
            </a:r>
            <a:r>
              <a:rPr lang="en-US" dirty="0"/>
              <a:t> length = 10 * 0.2 = 2 m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 = 1497 </a:t>
            </a:r>
            <a:r>
              <a:rPr lang="en-US" dirty="0" err="1"/>
              <a:t>Mhz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 </a:t>
            </a:r>
            <a:r>
              <a:rPr lang="en-US" baseline="-25000" dirty="0"/>
              <a:t>period</a:t>
            </a:r>
            <a:r>
              <a:rPr lang="en-US" dirty="0"/>
              <a:t> = 66 ns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Aceeleration</a:t>
            </a:r>
            <a:r>
              <a:rPr lang="en-US" dirty="0"/>
              <a:t> </a:t>
            </a:r>
            <a:r>
              <a:rPr lang="en-US" dirty="0" err="1"/>
              <a:t>gradiant</a:t>
            </a:r>
            <a:r>
              <a:rPr lang="en-US" dirty="0"/>
              <a:t> = 1 MV/m</a:t>
            </a:r>
          </a:p>
          <a:p>
            <a:pPr marL="285750" indent="-285750" defTabSz="914400">
              <a:buClr>
                <a:schemeClr val="accent1"/>
              </a:buClr>
              <a:buSzPct val="100000"/>
              <a:buFont typeface="Arial,Sans-Serif" panose="020B0604020202020204" pitchFamily="34" charset="0"/>
              <a:buChar char="•"/>
            </a:pPr>
            <a:r>
              <a:rPr lang="fr-FR" dirty="0" err="1">
                <a:ea typeface="+mn-lt"/>
                <a:cs typeface="+mn-lt"/>
              </a:rPr>
              <a:t>Efficiency</a:t>
            </a:r>
            <a:r>
              <a:rPr lang="fr-FR" dirty="0">
                <a:ea typeface="+mn-lt"/>
                <a:cs typeface="+mn-lt"/>
              </a:rPr>
              <a:t> </a:t>
            </a:r>
            <a:r>
              <a:rPr lang="fr-FR" dirty="0" err="1">
                <a:ea typeface="+mn-lt"/>
                <a:cs typeface="+mn-lt"/>
              </a:rPr>
              <a:t>according</a:t>
            </a:r>
            <a:r>
              <a:rPr lang="fr-FR" dirty="0">
                <a:ea typeface="+mn-lt"/>
                <a:cs typeface="+mn-lt"/>
              </a:rPr>
              <a:t> to the total initial e+ at the exit of the </a:t>
            </a:r>
            <a:r>
              <a:rPr lang="fr-FR" dirty="0" err="1">
                <a:ea typeface="+mn-lt"/>
                <a:cs typeface="+mn-lt"/>
              </a:rPr>
              <a:t>target</a:t>
            </a:r>
            <a:r>
              <a:rPr lang="fr-FR" dirty="0">
                <a:ea typeface="+mn-lt"/>
                <a:cs typeface="+mn-lt"/>
              </a:rPr>
              <a:t> : 1.8%</a:t>
            </a:r>
            <a:endParaRPr lang="en-US" dirty="0">
              <a:ea typeface="+mn-lt"/>
              <a:cs typeface="+mn-lt"/>
            </a:endParaRP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 4" descr="Phase_variation_efficiency.jpeg">
            <a:extLst>
              <a:ext uri="{FF2B5EF4-FFF2-40B4-BE49-F238E27FC236}">
                <a16:creationId xmlns:a16="http://schemas.microsoft.com/office/drawing/2014/main" id="{D3BDE144-E9C1-A52B-056D-4D640A74C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611" b="1"/>
          <a:stretch/>
        </p:blipFill>
        <p:spPr>
          <a:xfrm>
            <a:off x="5021689" y="1923129"/>
            <a:ext cx="7116348" cy="4812872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D2724D2-7437-59B9-B505-CDBA042B4856}"/>
              </a:ext>
            </a:extLst>
          </p:cNvPr>
          <p:cNvCxnSpPr/>
          <p:nvPr/>
        </p:nvCxnSpPr>
        <p:spPr>
          <a:xfrm flipH="1">
            <a:off x="11148000" y="2626532"/>
            <a:ext cx="44237" cy="355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82E6D26-8D1A-3CD3-AE0A-BA136C501DF8}"/>
              </a:ext>
            </a:extLst>
          </p:cNvPr>
          <p:cNvSpPr/>
          <p:nvPr/>
        </p:nvSpPr>
        <p:spPr>
          <a:xfrm>
            <a:off x="11104604" y="2582194"/>
            <a:ext cx="154330" cy="154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7700B80-CF17-5980-5499-017B11030381}"/>
              </a:ext>
            </a:extLst>
          </p:cNvPr>
          <p:cNvCxnSpPr>
            <a:cxnSpLocks/>
          </p:cNvCxnSpPr>
          <p:nvPr/>
        </p:nvCxnSpPr>
        <p:spPr>
          <a:xfrm>
            <a:off x="9276494" y="4599051"/>
            <a:ext cx="16376" cy="156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3203D3CB-BC43-01A5-35E3-C61FDD105B52}"/>
              </a:ext>
            </a:extLst>
          </p:cNvPr>
          <p:cNvSpPr/>
          <p:nvPr/>
        </p:nvSpPr>
        <p:spPr>
          <a:xfrm flipV="1">
            <a:off x="9206179" y="4518544"/>
            <a:ext cx="125394" cy="163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5691386D-AB87-8ABD-67EA-59415D37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565178"/>
            <a:ext cx="811019" cy="503578"/>
          </a:xfrm>
        </p:spPr>
        <p:txBody>
          <a:bodyPr/>
          <a:lstStyle/>
          <a:p>
            <a:fld id="{6D22F896-40B5-4ADD-8801-0D06FADFA095}" type="slidenum">
              <a:rPr lang="fr-FR" noProof="0" smtClean="0"/>
              <a:t>3</a:t>
            </a:fld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7DB6363-C7F8-4490-7B3C-FE3F021CCA52}"/>
              </a:ext>
            </a:extLst>
          </p:cNvPr>
          <p:cNvSpPr/>
          <p:nvPr/>
        </p:nvSpPr>
        <p:spPr>
          <a:xfrm>
            <a:off x="10245435" y="2168427"/>
            <a:ext cx="1688522" cy="398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373579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CE67F7-A092-BB8B-915D-FBC08C93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fr-FR" sz="2800" dirty="0"/>
              <a:t>1 MV/m Vs MV/m at optimum phase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" name="Image 7" descr="1MV_and_4MV_voltage_linac_hist.png">
            <a:extLst>
              <a:ext uri="{FF2B5EF4-FFF2-40B4-BE49-F238E27FC236}">
                <a16:creationId xmlns:a16="http://schemas.microsoft.com/office/drawing/2014/main" id="{E44899A4-3FB3-30E6-B9F6-B0D7B6BB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73" y="2139399"/>
            <a:ext cx="8384423" cy="4175795"/>
          </a:xfrm>
          <a:prstGeom prst="rect">
            <a:avLst/>
          </a:prstGeom>
        </p:spPr>
      </p:pic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94831364-7E5B-70A2-35C6-D0907F8AD11E}"/>
              </a:ext>
            </a:extLst>
          </p:cNvPr>
          <p:cNvSpPr txBox="1">
            <a:spLocks/>
          </p:cNvSpPr>
          <p:nvPr/>
        </p:nvSpPr>
        <p:spPr>
          <a:xfrm>
            <a:off x="-737" y="3146675"/>
            <a:ext cx="4325113" cy="407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MV/m = </a:t>
            </a:r>
            <a:r>
              <a:rPr lang="en-US" dirty="0" err="1"/>
              <a:t>L</a:t>
            </a:r>
            <a:r>
              <a:rPr lang="en-US" baseline="-25000" dirty="0" err="1"/>
              <a:t>cell</a:t>
            </a:r>
            <a:r>
              <a:rPr lang="en-US" dirty="0"/>
              <a:t> = 0.2 m</a:t>
            </a:r>
          </a:p>
          <a:p>
            <a:pPr lvl="1"/>
            <a:r>
              <a:rPr lang="en-US" dirty="0"/>
              <a:t>Central </a:t>
            </a:r>
            <a:r>
              <a:rPr lang="en-US" dirty="0" err="1"/>
              <a:t>momuntum</a:t>
            </a:r>
            <a:r>
              <a:rPr lang="en-US" dirty="0"/>
              <a:t> : 61 MeV</a:t>
            </a:r>
          </a:p>
          <a:p>
            <a:r>
              <a:rPr lang="en-US" dirty="0"/>
              <a:t>4 MV/m = </a:t>
            </a:r>
            <a:r>
              <a:rPr lang="en-US" dirty="0" err="1"/>
              <a:t>L</a:t>
            </a:r>
            <a:r>
              <a:rPr lang="en-US" baseline="-25000" dirty="0" err="1"/>
              <a:t>cell</a:t>
            </a:r>
            <a:r>
              <a:rPr lang="en-US" dirty="0"/>
              <a:t> = 0.6 m</a:t>
            </a:r>
          </a:p>
          <a:p>
            <a:pPr lvl="1"/>
            <a:r>
              <a:rPr lang="en-US" dirty="0">
                <a:ea typeface="+mn-lt"/>
                <a:cs typeface="+mn-lt"/>
              </a:rPr>
              <a:t>Central </a:t>
            </a:r>
            <a:r>
              <a:rPr lang="en-US" dirty="0" err="1">
                <a:ea typeface="+mn-lt"/>
                <a:cs typeface="+mn-lt"/>
              </a:rPr>
              <a:t>momuntum</a:t>
            </a:r>
            <a:r>
              <a:rPr lang="en-US" dirty="0">
                <a:ea typeface="+mn-lt"/>
                <a:cs typeface="+mn-lt"/>
              </a:rPr>
              <a:t> : 84 MeV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3" name="Espace réservé du numéro de diapositive 32">
            <a:extLst>
              <a:ext uri="{FF2B5EF4-FFF2-40B4-BE49-F238E27FC236}">
                <a16:creationId xmlns:a16="http://schemas.microsoft.com/office/drawing/2014/main" id="{B3DE57D9-F5D8-00D3-92A7-719B62B5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57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CE67F7-A092-BB8B-915D-FBC08C93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fr-FR" sz="2800" dirty="0"/>
              <a:t>1 MV/m Vs MV/m at 0 phase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6403AD14-A53D-C2AD-49DE-40F9966FF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7" y="3156320"/>
            <a:ext cx="4325113" cy="4074172"/>
          </a:xfrm>
        </p:spPr>
        <p:txBody>
          <a:bodyPr>
            <a:normAutofit/>
          </a:bodyPr>
          <a:lstStyle/>
          <a:p>
            <a:r>
              <a:rPr lang="en-US" dirty="0"/>
              <a:t>1 MV/m = </a:t>
            </a:r>
            <a:r>
              <a:rPr lang="en-US" dirty="0" err="1"/>
              <a:t>L</a:t>
            </a:r>
            <a:r>
              <a:rPr lang="en-US" baseline="-25000" dirty="0" err="1"/>
              <a:t>cell</a:t>
            </a:r>
            <a:r>
              <a:rPr lang="en-US" dirty="0"/>
              <a:t> = 0.2 m</a:t>
            </a:r>
          </a:p>
          <a:p>
            <a:pPr lvl="1"/>
            <a:r>
              <a:rPr lang="en-US" dirty="0"/>
              <a:t>Central </a:t>
            </a:r>
            <a:r>
              <a:rPr lang="en-US" dirty="0" err="1"/>
              <a:t>momuntum</a:t>
            </a:r>
            <a:r>
              <a:rPr lang="en-US" dirty="0"/>
              <a:t> : 61 MeV</a:t>
            </a:r>
          </a:p>
          <a:p>
            <a:r>
              <a:rPr lang="en-US" dirty="0"/>
              <a:t>4 MV/m = </a:t>
            </a:r>
            <a:r>
              <a:rPr lang="en-US" dirty="0" err="1"/>
              <a:t>L</a:t>
            </a:r>
            <a:r>
              <a:rPr lang="en-US" baseline="-25000" dirty="0" err="1"/>
              <a:t>cell</a:t>
            </a:r>
            <a:r>
              <a:rPr lang="en-US" dirty="0"/>
              <a:t> = 0.6 m</a:t>
            </a:r>
          </a:p>
          <a:p>
            <a:pPr lvl="1"/>
            <a:r>
              <a:rPr lang="en-US" dirty="0">
                <a:ea typeface="+mn-lt"/>
                <a:cs typeface="+mn-lt"/>
              </a:rPr>
              <a:t>Central </a:t>
            </a:r>
            <a:r>
              <a:rPr lang="en-US" dirty="0" err="1">
                <a:ea typeface="+mn-lt"/>
                <a:cs typeface="+mn-lt"/>
              </a:rPr>
              <a:t>momuntum</a:t>
            </a:r>
            <a:r>
              <a:rPr lang="en-US" dirty="0">
                <a:ea typeface="+mn-lt"/>
                <a:cs typeface="+mn-lt"/>
              </a:rPr>
              <a:t> : 54MeV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raphique 8" descr="1MV_and_4MV_voltage_linac_hist2.svg">
            <a:extLst>
              <a:ext uri="{FF2B5EF4-FFF2-40B4-BE49-F238E27FC236}">
                <a16:creationId xmlns:a16="http://schemas.microsoft.com/office/drawing/2014/main" id="{4D0D794D-FC7B-D5D0-4425-F04579035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536" y="2131010"/>
            <a:ext cx="8319653" cy="416327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21DFB8-26E1-DAE5-E9DE-6B99FF69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5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9F9045-508E-96D0-CF19-17DF85AC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fr-FR" sz="2800"/>
              <a:t>Efficiency VS B field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Graphique 5" descr="B1_variation_without_voltage_linac_efficiency.svg">
            <a:extLst>
              <a:ext uri="{FF2B5EF4-FFF2-40B4-BE49-F238E27FC236}">
                <a16:creationId xmlns:a16="http://schemas.microsoft.com/office/drawing/2014/main" id="{04FCE2B8-FBD4-4E41-A09F-1B3074D3A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3112" y="2093832"/>
            <a:ext cx="7625051" cy="4463633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2633EF-F0FA-3AC9-A524-62DD51B6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2869BE-A672-AD69-13AB-6012F92FCADC}"/>
              </a:ext>
            </a:extLst>
          </p:cNvPr>
          <p:cNvSpPr txBox="1"/>
          <p:nvPr/>
        </p:nvSpPr>
        <p:spPr>
          <a:xfrm>
            <a:off x="-3464" y="3425537"/>
            <a:ext cx="429317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Optimum e+ </a:t>
            </a:r>
            <a:r>
              <a:rPr lang="fr-FR" dirty="0" err="1"/>
              <a:t>collected</a:t>
            </a:r>
            <a:r>
              <a:rPr lang="fr-FR" dirty="0"/>
              <a:t> e</a:t>
            </a:r>
            <a:r>
              <a:rPr lang="fr-FR" baseline="30000" dirty="0"/>
              <a:t>+</a:t>
            </a:r>
            <a:r>
              <a:rPr lang="fr-FR" dirty="0"/>
              <a:t> at B</a:t>
            </a:r>
            <a:r>
              <a:rPr lang="fr-FR" baseline="-25000" dirty="0"/>
              <a:t>1</a:t>
            </a:r>
            <a:r>
              <a:rPr lang="fr-FR" dirty="0"/>
              <a:t>= 2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Efficiency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the total initial e+ at the exit of the </a:t>
            </a:r>
            <a:r>
              <a:rPr lang="fr-FR" dirty="0" err="1"/>
              <a:t>target</a:t>
            </a:r>
            <a:r>
              <a:rPr lang="fr-FR" dirty="0"/>
              <a:t> : 1.8%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84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2633EF-F0FA-3AC9-A524-62DD51B6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1083760"/>
            <a:ext cx="811019" cy="503578"/>
          </a:xfrm>
        </p:spPr>
        <p:txBody>
          <a:bodyPr/>
          <a:lstStyle/>
          <a:p>
            <a:fld id="{6D22F896-40B5-4ADD-8801-0D06FADFA095}" type="slidenum">
              <a:rPr lang="fr-FR" noProof="0" smtClean="0"/>
              <a:t>7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F1F414-1265-8DFE-8319-803CEF5E4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2" y="2318800"/>
            <a:ext cx="5179442" cy="3450613"/>
          </a:xfrm>
        </p:spPr>
        <p:txBody>
          <a:bodyPr/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gradiant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momentum</a:t>
            </a:r>
            <a:r>
              <a:rPr lang="fr-FR" dirty="0"/>
              <a:t> dispersion</a:t>
            </a:r>
          </a:p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frequency</a:t>
            </a:r>
            <a:r>
              <a:rPr lang="fr-FR" dirty="0"/>
              <a:t> the </a:t>
            </a:r>
            <a:r>
              <a:rPr lang="fr-FR" dirty="0" err="1"/>
              <a:t>bunch</a:t>
            </a:r>
            <a:r>
              <a:rPr lang="fr-FR" dirty="0"/>
              <a:t> </a:t>
            </a:r>
            <a:r>
              <a:rPr lang="fr-FR" dirty="0" err="1"/>
              <a:t>lenght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larger</a:t>
            </a:r>
          </a:p>
          <a:p>
            <a:r>
              <a:rPr lang="fr-FR" dirty="0"/>
              <a:t>Important longitudinal variation </a:t>
            </a:r>
            <a:r>
              <a:rPr lang="fr-FR" dirty="0" err="1"/>
              <a:t>according</a:t>
            </a:r>
            <a:r>
              <a:rPr lang="fr-FR" dirty="0"/>
              <a:t> to the </a:t>
            </a:r>
            <a:r>
              <a:rPr lang="fr-FR" dirty="0" err="1"/>
              <a:t>length</a:t>
            </a:r>
            <a:r>
              <a:rPr lang="fr-FR" dirty="0"/>
              <a:t> of the </a:t>
            </a:r>
            <a:r>
              <a:rPr lang="fr-FR" dirty="0" err="1"/>
              <a:t>linac</a:t>
            </a:r>
          </a:p>
        </p:txBody>
      </p:sp>
      <p:pic>
        <p:nvPicPr>
          <p:cNvPr id="8" name="Graphique 16">
            <a:extLst>
              <a:ext uri="{FF2B5EF4-FFF2-40B4-BE49-F238E27FC236}">
                <a16:creationId xmlns:a16="http://schemas.microsoft.com/office/drawing/2014/main" id="{5E0D1209-D109-2DB0-B20B-EAE5CCCDFD5D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520" y="3425672"/>
            <a:ext cx="6703724" cy="3349495"/>
          </a:xfrm>
          <a:prstGeom prst="rect">
            <a:avLst/>
          </a:prstGeom>
        </p:spPr>
      </p:pic>
      <p:pic>
        <p:nvPicPr>
          <p:cNvPr id="9" name="Graphique 5">
            <a:extLst>
              <a:ext uri="{FF2B5EF4-FFF2-40B4-BE49-F238E27FC236}">
                <a16:creationId xmlns:a16="http://schemas.microsoft.com/office/drawing/2014/main" id="{8CA41B95-1244-61DB-237C-35097D71D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6027" y="-3079"/>
            <a:ext cx="6704759" cy="3346750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0907ADE-24EC-59C2-02B1-FD117F1761A6}"/>
              </a:ext>
            </a:extLst>
          </p:cNvPr>
          <p:cNvSpPr>
            <a:spLocks noGrp="1"/>
          </p:cNvSpPr>
          <p:nvPr/>
        </p:nvSpPr>
        <p:spPr>
          <a:xfrm>
            <a:off x="1442921" y="1071988"/>
            <a:ext cx="3525184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Linac </a:t>
            </a:r>
            <a:r>
              <a:rPr lang="fr-FR" dirty="0" err="1"/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104202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50FBC8-04AD-8054-07F8-A98EED47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fr-FR" sz="2800"/>
              <a:t>Linac length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2AAB3112-A4EC-B0AE-C624-B6FC57AC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20" y="2336118"/>
            <a:ext cx="4325113" cy="407417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Graphique 7" descr="Number_of_cell_variation_W_0_Acc.svg">
            <a:extLst>
              <a:ext uri="{FF2B5EF4-FFF2-40B4-BE49-F238E27FC236}">
                <a16:creationId xmlns:a16="http://schemas.microsoft.com/office/drawing/2014/main" id="{FF85FF3E-5FE8-E7E9-BD2D-16DEEA080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5916" y="2167723"/>
            <a:ext cx="7503277" cy="4394702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B90FED8-A05C-BE18-6C24-24FFA864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6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443A6-1B2E-7EA8-73D5-4F686FB0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43905"/>
            <a:ext cx="9603275" cy="1049235"/>
          </a:xfrm>
        </p:spPr>
        <p:txBody>
          <a:bodyPr/>
          <a:lstStyle/>
          <a:p>
            <a:r>
              <a:rPr lang="fr-FR" dirty="0"/>
              <a:t>exit of the </a:t>
            </a:r>
            <a:r>
              <a:rPr lang="fr-FR" dirty="0" err="1"/>
              <a:t>linac</a:t>
            </a:r>
            <a:r>
              <a:rPr lang="fr-FR" dirty="0"/>
              <a:t> at </a:t>
            </a:r>
            <a:r>
              <a:rPr lang="fr-FR" dirty="0" err="1"/>
              <a:t>zero</a:t>
            </a:r>
            <a:r>
              <a:rPr lang="fr-FR" dirty="0"/>
              <a:t> </a:t>
            </a:r>
            <a:r>
              <a:rPr lang="fr-FR" dirty="0" err="1"/>
              <a:t>crossing</a:t>
            </a:r>
            <a:endParaRPr lang="fr-FR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39C958A-CD50-AC89-6404-44E0161A9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415942"/>
              </p:ext>
            </p:extLst>
          </p:nvPr>
        </p:nvGraphicFramePr>
        <p:xfrm>
          <a:off x="1450975" y="2016125"/>
          <a:ext cx="9604374" cy="360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458">
                  <a:extLst>
                    <a:ext uri="{9D8B030D-6E8A-4147-A177-3AD203B41FA5}">
                      <a16:colId xmlns:a16="http://schemas.microsoft.com/office/drawing/2014/main" val="2229337415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609331067"/>
                    </a:ext>
                  </a:extLst>
                </a:gridCol>
                <a:gridCol w="3201458">
                  <a:extLst>
                    <a:ext uri="{9D8B030D-6E8A-4147-A177-3AD203B41FA5}">
                      <a16:colId xmlns:a16="http://schemas.microsoft.com/office/drawing/2014/main" val="207134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noProof="0" dirty="0">
                          <a:latin typeface="Gill Sans MT"/>
                        </a:rPr>
                        <a:t> Values</a:t>
                      </a:r>
                    </a:p>
                    <a:p>
                      <a:pPr lvl="0">
                        <a:buNone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82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Gradiant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1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 MV/m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29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Ncell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6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 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1497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499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3119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 err="1"/>
                        <a:t>Lcell</a:t>
                      </a:r>
                      <a:r>
                        <a:rPr lang="fr-FR" dirty="0"/>
                        <a:t> : c/f</a:t>
                      </a:r>
                      <a:endParaRPr lang="fr-FR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60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80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Momentum 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~9%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~7%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55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Bunch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0.1 </a:t>
                      </a:r>
                      <a:r>
                        <a:rPr lang="fr-FR" dirty="0" err="1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~ 5.5 </a:t>
                      </a:r>
                      <a:r>
                        <a:rPr lang="fr-FR" dirty="0" err="1"/>
                        <a:t>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1732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Central </a:t>
                      </a:r>
                      <a:r>
                        <a:rPr lang="fr-FR" dirty="0" err="1"/>
                        <a:t>momentum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60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~ 54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754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 err="1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~41%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~ 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068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AC489F-179E-B39C-5C12-AB34BD77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96501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</Words>
  <Application>Microsoft Office PowerPoint</Application>
  <PresentationFormat>Grand écran</PresentationFormat>
  <Paragraphs>1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Galerie</vt:lpstr>
      <vt:lpstr>Collection system</vt:lpstr>
      <vt:lpstr>My Setup</vt:lpstr>
      <vt:lpstr>Optimum cavity phase </vt:lpstr>
      <vt:lpstr>1 MV/m Vs MV/m at optimum phase</vt:lpstr>
      <vt:lpstr>1 MV/m Vs MV/m at 0 phase</vt:lpstr>
      <vt:lpstr>Efficiency VS B field</vt:lpstr>
      <vt:lpstr>Présentation PowerPoint</vt:lpstr>
      <vt:lpstr>Linac length</vt:lpstr>
      <vt:lpstr>exit of the linac at zero crossing</vt:lpstr>
      <vt:lpstr>Different phasing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382</cp:revision>
  <dcterms:created xsi:type="dcterms:W3CDTF">2022-08-31T12:03:48Z</dcterms:created>
  <dcterms:modified xsi:type="dcterms:W3CDTF">2022-08-31T14:52:42Z</dcterms:modified>
</cp:coreProperties>
</file>