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mathematica\Extrapolation%20Summary%20Jan17,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mathematica\Extrapolation%20Summary%20Jan17,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Root vs. MM, R vs. 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303494773433694"/>
          <c:y val="0.19480351414406533"/>
          <c:w val="0.72900332551888958"/>
          <c:h val="0.60332932341790613"/>
        </c:manualLayout>
      </c:layout>
      <c:barChart>
        <c:barDir val="col"/>
        <c:grouping val="clustered"/>
        <c:varyColors val="0"/>
        <c:ser>
          <c:idx val="0"/>
          <c:order val="0"/>
          <c:tx>
            <c:v>Root</c:v>
          </c:tx>
          <c:invertIfNegative val="0"/>
          <c:errBars>
            <c:errBarType val="both"/>
            <c:errValType val="cust"/>
            <c:noEndCap val="0"/>
            <c:plus>
              <c:numRef>
                <c:f>'R vs. T'!$D$3:$D$8</c:f>
                <c:numCache>
                  <c:formatCode>General</c:formatCode>
                  <c:ptCount val="6"/>
                  <c:pt idx="0">
                    <c:v>6.9</c:v>
                  </c:pt>
                  <c:pt idx="1">
                    <c:v>6.1</c:v>
                  </c:pt>
                  <c:pt idx="2">
                    <c:v>3.28</c:v>
                  </c:pt>
                  <c:pt idx="3">
                    <c:v>6.4</c:v>
                  </c:pt>
                  <c:pt idx="4">
                    <c:v>5.6</c:v>
                  </c:pt>
                  <c:pt idx="5">
                    <c:v>3.08</c:v>
                  </c:pt>
                </c:numCache>
              </c:numRef>
            </c:plus>
            <c:minus>
              <c:numRef>
                <c:f>'R vs. T'!$D$3:$D$8</c:f>
                <c:numCache>
                  <c:formatCode>General</c:formatCode>
                  <c:ptCount val="6"/>
                  <c:pt idx="0">
                    <c:v>6.9</c:v>
                  </c:pt>
                  <c:pt idx="1">
                    <c:v>6.1</c:v>
                  </c:pt>
                  <c:pt idx="2">
                    <c:v>3.28</c:v>
                  </c:pt>
                  <c:pt idx="3">
                    <c:v>6.4</c:v>
                  </c:pt>
                  <c:pt idx="4">
                    <c:v>5.6</c:v>
                  </c:pt>
                  <c:pt idx="5">
                    <c:v>3.08</c:v>
                  </c:pt>
                </c:numCache>
              </c:numRef>
            </c:minus>
          </c:errBars>
          <c:cat>
            <c:multiLvlStrRef>
              <c:f>'R vs. T'!$A$3:$B$8</c:f>
              <c:multiLvlStrCache>
                <c:ptCount val="6"/>
                <c:lvl>
                  <c:pt idx="0">
                    <c:v>Pade (2,0)</c:v>
                  </c:pt>
                  <c:pt idx="1">
                    <c:v>Pade(1,1)</c:v>
                  </c:pt>
                  <c:pt idx="2">
                    <c:v>Pade (1,0)</c:v>
                  </c:pt>
                  <c:pt idx="3">
                    <c:v>Pade (2,0)</c:v>
                  </c:pt>
                  <c:pt idx="4">
                    <c:v>Pade(1,1)</c:v>
                  </c:pt>
                  <c:pt idx="5">
                    <c:v>Pade (1,0)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'R vs. T'!$C$3:$C$8</c:f>
              <c:numCache>
                <c:formatCode>General</c:formatCode>
                <c:ptCount val="6"/>
                <c:pt idx="0">
                  <c:v>143.01</c:v>
                </c:pt>
                <c:pt idx="1">
                  <c:v>144.41</c:v>
                </c:pt>
                <c:pt idx="2">
                  <c:v>165.2</c:v>
                </c:pt>
                <c:pt idx="3">
                  <c:v>130.65</c:v>
                </c:pt>
                <c:pt idx="4">
                  <c:v>132.15</c:v>
                </c:pt>
                <c:pt idx="5">
                  <c:v>154.1</c:v>
                </c:pt>
              </c:numCache>
            </c:numRef>
          </c:val>
        </c:ser>
        <c:ser>
          <c:idx val="1"/>
          <c:order val="1"/>
          <c:tx>
            <c:v>mathematica</c:v>
          </c:tx>
          <c:invertIfNegative val="0"/>
          <c:errBars>
            <c:errBarType val="both"/>
            <c:errValType val="cust"/>
            <c:noEndCap val="0"/>
            <c:plus>
              <c:numRef>
                <c:f>'R vs. T'!$P$3:$P$8</c:f>
                <c:numCache>
                  <c:formatCode>General</c:formatCode>
                  <c:ptCount val="6"/>
                  <c:pt idx="0">
                    <c:v>5</c:v>
                  </c:pt>
                  <c:pt idx="1">
                    <c:v>4.3</c:v>
                  </c:pt>
                  <c:pt idx="2">
                    <c:v>4.4000000000000004</c:v>
                  </c:pt>
                  <c:pt idx="3">
                    <c:v>4.8999999999999995</c:v>
                  </c:pt>
                  <c:pt idx="4">
                    <c:v>3.95</c:v>
                  </c:pt>
                  <c:pt idx="5">
                    <c:v>4.5999999999999996</c:v>
                  </c:pt>
                </c:numCache>
              </c:numRef>
            </c:plus>
            <c:minus>
              <c:numRef>
                <c:f>'R vs. T'!$P$3:$P$8</c:f>
                <c:numCache>
                  <c:formatCode>General</c:formatCode>
                  <c:ptCount val="6"/>
                  <c:pt idx="0">
                    <c:v>5</c:v>
                  </c:pt>
                  <c:pt idx="1">
                    <c:v>4.3</c:v>
                  </c:pt>
                  <c:pt idx="2">
                    <c:v>4.4000000000000004</c:v>
                  </c:pt>
                  <c:pt idx="3">
                    <c:v>4.8999999999999995</c:v>
                  </c:pt>
                  <c:pt idx="4">
                    <c:v>3.95</c:v>
                  </c:pt>
                  <c:pt idx="5">
                    <c:v>4.5999999999999996</c:v>
                  </c:pt>
                </c:numCache>
              </c:numRef>
            </c:minus>
          </c:errBars>
          <c:cat>
            <c:multiLvlStrRef>
              <c:f>'R vs. T'!$A$3:$B$8</c:f>
              <c:multiLvlStrCache>
                <c:ptCount val="6"/>
                <c:lvl>
                  <c:pt idx="0">
                    <c:v>Pade (2,0)</c:v>
                  </c:pt>
                  <c:pt idx="1">
                    <c:v>Pade(1,1)</c:v>
                  </c:pt>
                  <c:pt idx="2">
                    <c:v>Pade (1,0)</c:v>
                  </c:pt>
                  <c:pt idx="3">
                    <c:v>Pade (2,0)</c:v>
                  </c:pt>
                  <c:pt idx="4">
                    <c:v>Pade(1,1)</c:v>
                  </c:pt>
                  <c:pt idx="5">
                    <c:v>Pade (1,0)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'R vs. T'!$O$3:$O$8</c:f>
              <c:numCache>
                <c:formatCode>General</c:formatCode>
                <c:ptCount val="6"/>
                <c:pt idx="0">
                  <c:v>144</c:v>
                </c:pt>
                <c:pt idx="1">
                  <c:v>145</c:v>
                </c:pt>
                <c:pt idx="2">
                  <c:v>164</c:v>
                </c:pt>
                <c:pt idx="3">
                  <c:v>131</c:v>
                </c:pt>
                <c:pt idx="4">
                  <c:v>133</c:v>
                </c:pt>
                <c:pt idx="5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3920"/>
        <c:axId val="8195456"/>
      </c:barChart>
      <c:catAx>
        <c:axId val="8193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8195456"/>
        <c:crosses val="autoZero"/>
        <c:auto val="1"/>
        <c:lblAlgn val="ctr"/>
        <c:lblOffset val="100"/>
        <c:noMultiLvlLbl val="0"/>
      </c:catAx>
      <c:valAx>
        <c:axId val="81954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a1</a:t>
                </a:r>
                <a:r>
                  <a:rPr lang="en-US" baseline="0"/>
                  <a:t> parameter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193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45303449218377"/>
          <c:y val="8.5206328375619741E-2"/>
          <c:w val="0.16432127738907287"/>
          <c:h val="0.133207465088963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Root vs. MM, chi sq, A vs. 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Root</c:v>
          </c:tx>
          <c:invertIfNegative val="0"/>
          <c:cat>
            <c:multiLvlStrRef>
              <c:f>'R vs. T'!$A$3:$B$8</c:f>
              <c:multiLvlStrCache>
                <c:ptCount val="6"/>
                <c:lvl>
                  <c:pt idx="0">
                    <c:v>Pade (2,0)</c:v>
                  </c:pt>
                  <c:pt idx="1">
                    <c:v>Pade(1,1)</c:v>
                  </c:pt>
                  <c:pt idx="2">
                    <c:v>Pade (1,0)</c:v>
                  </c:pt>
                  <c:pt idx="3">
                    <c:v>Pade (2,0)</c:v>
                  </c:pt>
                  <c:pt idx="4">
                    <c:v>Pade(1,1)</c:v>
                  </c:pt>
                  <c:pt idx="5">
                    <c:v>Pade (1,0)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'R vs. T'!$G$3:$G$8</c:f>
              <c:numCache>
                <c:formatCode>General</c:formatCode>
                <c:ptCount val="6"/>
                <c:pt idx="0">
                  <c:v>0.505</c:v>
                </c:pt>
                <c:pt idx="1">
                  <c:v>0.47</c:v>
                </c:pt>
                <c:pt idx="2">
                  <c:v>1.85</c:v>
                </c:pt>
                <c:pt idx="3">
                  <c:v>0.84199999999999997</c:v>
                </c:pt>
                <c:pt idx="4">
                  <c:v>0.88</c:v>
                </c:pt>
                <c:pt idx="5">
                  <c:v>2.2999999999999998</c:v>
                </c:pt>
              </c:numCache>
            </c:numRef>
          </c:val>
        </c:ser>
        <c:ser>
          <c:idx val="1"/>
          <c:order val="1"/>
          <c:tx>
            <c:v>mathematica</c:v>
          </c:tx>
          <c:invertIfNegative val="0"/>
          <c:cat>
            <c:multiLvlStrRef>
              <c:f>'R vs. T'!$A$3:$B$8</c:f>
              <c:multiLvlStrCache>
                <c:ptCount val="6"/>
                <c:lvl>
                  <c:pt idx="0">
                    <c:v>Pade (2,0)</c:v>
                  </c:pt>
                  <c:pt idx="1">
                    <c:v>Pade(1,1)</c:v>
                  </c:pt>
                  <c:pt idx="2">
                    <c:v>Pade (1,0)</c:v>
                  </c:pt>
                  <c:pt idx="3">
                    <c:v>Pade (2,0)</c:v>
                  </c:pt>
                  <c:pt idx="4">
                    <c:v>Pade(1,1)</c:v>
                  </c:pt>
                  <c:pt idx="5">
                    <c:v>Pade (1,0)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'R vs. T'!$M$3:$M$8</c:f>
              <c:numCache>
                <c:formatCode>General</c:formatCode>
                <c:ptCount val="6"/>
                <c:pt idx="0">
                  <c:v>0.54</c:v>
                </c:pt>
                <c:pt idx="1">
                  <c:v>0.498</c:v>
                </c:pt>
                <c:pt idx="2">
                  <c:v>2</c:v>
                </c:pt>
                <c:pt idx="3">
                  <c:v>0.56000000000000005</c:v>
                </c:pt>
                <c:pt idx="4">
                  <c:v>0.496</c:v>
                </c:pt>
                <c:pt idx="5">
                  <c:v>2.4900000000000002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615744"/>
        <c:axId val="107617280"/>
      </c:barChart>
      <c:catAx>
        <c:axId val="10761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617280"/>
        <c:crosses val="autoZero"/>
        <c:auto val="1"/>
        <c:lblAlgn val="ctr"/>
        <c:lblOffset val="100"/>
        <c:noMultiLvlLbl val="0"/>
      </c:catAx>
      <c:valAx>
        <c:axId val="107617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Reduced</a:t>
                </a:r>
                <a:r>
                  <a:rPr lang="en-US" baseline="0"/>
                  <a:t> </a:t>
                </a:r>
                <a:r>
                  <a:rPr lang="el-GR" baseline="0">
                    <a:latin typeface="Calibri"/>
                  </a:rPr>
                  <a:t>χ</a:t>
                </a:r>
                <a:r>
                  <a:rPr lang="en-US" baseline="0">
                    <a:latin typeface="Calibri"/>
                  </a:rPr>
                  <a:t>2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61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3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9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4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5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9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8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ACC1-4052-49CA-94BA-2478C1C2464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F61D-740C-45D3-B606-9D865641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7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vs. Thickness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9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 run 1 </a:t>
            </a:r>
            <a:r>
              <a:rPr lang="en-US" dirty="0" err="1" smtClean="0"/>
              <a:t>RvT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t="24833" r="21546" b="2561"/>
          <a:stretch/>
        </p:blipFill>
        <p:spPr bwMode="auto">
          <a:xfrm>
            <a:off x="228600" y="1600200"/>
            <a:ext cx="498458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18653" r="58438" b="48242"/>
          <a:stretch/>
        </p:blipFill>
        <p:spPr bwMode="auto">
          <a:xfrm>
            <a:off x="5562600" y="2362200"/>
            <a:ext cx="32861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48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7" t="10944" r="21206" b="17502"/>
          <a:stretch/>
        </p:blipFill>
        <p:spPr bwMode="auto">
          <a:xfrm>
            <a:off x="76200" y="1828799"/>
            <a:ext cx="5257800" cy="41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" t="35205" r="57149" b="30811"/>
          <a:stretch/>
        </p:blipFill>
        <p:spPr bwMode="auto">
          <a:xfrm>
            <a:off x="5638800" y="2667000"/>
            <a:ext cx="3371851" cy="220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87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vs. T run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10" y="1600200"/>
            <a:ext cx="6203779" cy="4525963"/>
          </a:xfrm>
        </p:spPr>
      </p:pic>
    </p:spTree>
    <p:extLst>
      <p:ext uri="{BB962C8B-B14F-4D97-AF65-F5344CB8AC3E}">
        <p14:creationId xmlns:p14="http://schemas.microsoft.com/office/powerpoint/2010/main" val="106068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RvsT</a:t>
            </a:r>
            <a:r>
              <a:rPr lang="en-US" dirty="0" smtClean="0"/>
              <a:t> run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10" y="1600200"/>
            <a:ext cx="6203779" cy="4525963"/>
          </a:xfrm>
        </p:spPr>
      </p:pic>
    </p:spTree>
    <p:extLst>
      <p:ext uri="{BB962C8B-B14F-4D97-AF65-F5344CB8AC3E}">
        <p14:creationId xmlns:p14="http://schemas.microsoft.com/office/powerpoint/2010/main" val="398272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Root vs. Mathematica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591944"/>
              </p:ext>
            </p:extLst>
          </p:nvPr>
        </p:nvGraphicFramePr>
        <p:xfrm>
          <a:off x="228600" y="1143000"/>
          <a:ext cx="734555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353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smtClean="0"/>
                        <a:t>vs.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Δa1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</a:t>
                      </a:r>
                      <a:r>
                        <a:rPr lang="en-US" dirty="0" err="1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 smtClean="0"/>
                        <a:t>Pade</a:t>
                      </a:r>
                      <a:r>
                        <a:rPr lang="en-US" strike="sngStrike" baseline="0" dirty="0" smtClean="0"/>
                        <a:t> </a:t>
                      </a:r>
                      <a:r>
                        <a:rPr lang="en-US" strike="sngStrike" baseline="0" dirty="0" smtClean="0"/>
                        <a:t>(1,0)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165.2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3.28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1.85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Root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Rt</a:t>
                      </a:r>
                      <a:r>
                        <a:rPr lang="en-US" baseline="0" dirty="0" smtClean="0"/>
                        <a:t> run2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Rt</a:t>
                      </a:r>
                      <a:r>
                        <a:rPr lang="en-US" baseline="0" dirty="0" smtClean="0"/>
                        <a:t> run2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 smtClean="0"/>
                        <a:t>Pade</a:t>
                      </a:r>
                      <a:r>
                        <a:rPr lang="en-US" strike="sngStrike" baseline="0" dirty="0" smtClean="0"/>
                        <a:t> </a:t>
                      </a:r>
                      <a:r>
                        <a:rPr lang="en-US" strike="sngStrike" baseline="0" dirty="0" smtClean="0"/>
                        <a:t>(1,0)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154.1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3.08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2.3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err="1" smtClean="0"/>
                        <a:t>Rt</a:t>
                      </a:r>
                      <a:r>
                        <a:rPr lang="en-US" strike="sngStrike" baseline="0" dirty="0" smtClean="0"/>
                        <a:t> run2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892311"/>
              </p:ext>
            </p:extLst>
          </p:nvPr>
        </p:nvGraphicFramePr>
        <p:xfrm>
          <a:off x="228600" y="3810000"/>
          <a:ext cx="723773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2263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smtClean="0"/>
                        <a:t>vs.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Δa1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</a:t>
                      </a:r>
                      <a:r>
                        <a:rPr lang="en-US" dirty="0" err="1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.144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0.005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3.97e-5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 run 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0.145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0.0043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-0.00022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0.498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1</a:t>
                      </a:r>
                      <a:endParaRPr lang="en-US" sz="12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 smtClean="0"/>
                        <a:t>Pade</a:t>
                      </a:r>
                      <a:r>
                        <a:rPr lang="en-US" strike="sngStrike" baseline="0" dirty="0" smtClean="0"/>
                        <a:t> (1,0)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sngStrike" dirty="0" smtClean="0"/>
                        <a:t>0.164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sngStrike" dirty="0" smtClean="0"/>
                        <a:t>0.0044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sngStrike" dirty="0" smtClean="0"/>
                        <a:t>2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MM run 1</a:t>
                      </a:r>
                      <a:endParaRPr lang="en-US" sz="1200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0.0049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4.2e-5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2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0.00395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-2.4e-4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0.496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2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 smtClean="0"/>
                        <a:t>Pade</a:t>
                      </a:r>
                      <a:r>
                        <a:rPr lang="en-US" strike="sngStrike" baseline="0" dirty="0" smtClean="0"/>
                        <a:t> (1,0)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sngStrike" dirty="0" smtClean="0"/>
                        <a:t>0.153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sngStrike" dirty="0" smtClean="0"/>
                        <a:t>0.0046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sngStrike" dirty="0" smtClean="0"/>
                        <a:t>2.49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MM</a:t>
                      </a:r>
                      <a:r>
                        <a:rPr lang="en-US" sz="1200" strike="sngStrike" baseline="0" dirty="0" smtClean="0"/>
                        <a:t> run 2</a:t>
                      </a:r>
                      <a:endParaRPr lang="en-US" sz="1200" strike="sngStrik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32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96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05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188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Rate vs. Thickness</vt:lpstr>
      <vt:lpstr>Mathematica run 1 RvT</vt:lpstr>
      <vt:lpstr>PowerPoint Presentation</vt:lpstr>
      <vt:lpstr>R vs. T run 1</vt:lpstr>
      <vt:lpstr>RvsT run 2</vt:lpstr>
      <vt:lpstr>Root vs. Mathematica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vs. Thickness</dc:title>
  <dc:creator>Marcy Stutzman</dc:creator>
  <cp:lastModifiedBy>Marcy Stutzman</cp:lastModifiedBy>
  <cp:revision>3</cp:revision>
  <dcterms:created xsi:type="dcterms:W3CDTF">2017-01-18T15:56:59Z</dcterms:created>
  <dcterms:modified xsi:type="dcterms:W3CDTF">2017-01-18T19:14:38Z</dcterms:modified>
</cp:coreProperties>
</file>