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4696"/>
  </p:normalViewPr>
  <p:slideViewPr>
    <p:cSldViewPr snapToGrid="0" snapToObjects="1">
      <p:cViewPr varScale="1">
        <p:scale>
          <a:sx n="104" d="100"/>
          <a:sy n="104" d="100"/>
        </p:scale>
        <p:origin x="4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CA794-949E-214F-A7F1-35480A5DAF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530DFE-512A-1C46-9934-1C6FC7C84E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669599-60C1-1E4B-977A-980663C8E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EA3F-2443-9547-967B-42857E145D1F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3F850E-D4F8-D347-8FC2-CA7386DF0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CDCBB-8FD3-0E4B-AE34-F7097B0B3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3987-6E33-EA41-8944-5D5E5DB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2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171BA-1EB5-5649-83CA-FBA0727D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36AE1-7F56-B548-A617-03C3B5339A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E00E8-448D-3242-AB72-F7F96C31F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EA3F-2443-9547-967B-42857E145D1F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846CD-9368-214C-89BD-FDF33ED6D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76E7F-56C5-8D4D-9759-209669E5A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3987-6E33-EA41-8944-5D5E5DB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65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BA824D-59E1-B246-9525-DF34C40305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A58B07-D5F3-AD4D-A0F4-B43F7C9586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EE305-9B9D-844C-8197-68754830F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EA3F-2443-9547-967B-42857E145D1F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80875-06F9-3748-80A6-84CC05DB1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8E17C-2466-D54B-BF85-16008596B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3987-6E33-EA41-8944-5D5E5DB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9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00E67-0861-2B4E-B65A-9496BDF8B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C06AC-D1AF-4A46-A165-2C265539E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40D97-E3FF-1B49-B062-3271D99F8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EA3F-2443-9547-967B-42857E145D1F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037C8-709B-B943-BA59-FFAA60537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F79676-3933-0844-AA48-068BB6FDD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3987-6E33-EA41-8944-5D5E5DB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86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05354-85B7-0C48-A712-4C6FC686D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3CF00-6DED-734F-B6E5-21C25D4EB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5776F-4A93-214D-B677-635556E92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EA3F-2443-9547-967B-42857E145D1F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9A2D6-46B8-D04F-AB1E-EA7FF6597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89E646-B7A1-8C4C-9FF3-AC84660EB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3987-6E33-EA41-8944-5D5E5DB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8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92689-CB8D-E141-A4C9-057063DEF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45536-72C9-AA41-9781-03C456688E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4BDA2A-4999-F642-8979-7610FA5693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D48090-2E72-334F-823A-95BB586CF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EA3F-2443-9547-967B-42857E145D1F}" type="datetimeFigureOut">
              <a:rPr lang="en-US" smtClean="0"/>
              <a:t>3/8/20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BE9E30-0F7A-F641-BA51-96E6CD78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984FDC-983E-D549-AA67-D82FA0789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3987-6E33-EA41-8944-5D5E5DB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4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8B7BF-CD0C-5540-8BFB-BDFEBEBD5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99DD25-1956-D543-8B1D-940B61A7D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F95E8C-3AB9-A04E-86B1-FA4FD50FC0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E63F66-88C4-0B42-AAF0-553C4DB68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EC98D5-7C7A-244E-878C-07A38D51C5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3F7465-8E54-E749-A74D-1F39D92EB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EA3F-2443-9547-967B-42857E145D1F}" type="datetimeFigureOut">
              <a:rPr lang="en-US" smtClean="0"/>
              <a:t>3/8/20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9606C7-C946-FB4F-9519-4822DF188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AE553A-56A8-1742-9D85-78668BA92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3987-6E33-EA41-8944-5D5E5DB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8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00659-18A0-184F-9F68-314273ADD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A31F9-C3F8-F44F-A2ED-41A1AC7DE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EA3F-2443-9547-967B-42857E145D1F}" type="datetimeFigureOut">
              <a:rPr lang="en-US" smtClean="0"/>
              <a:t>3/8/20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D35950-3826-7448-BB2E-231DC4854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A82E9C-86BB-BD47-8417-7D6B34FC5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3987-6E33-EA41-8944-5D5E5DB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0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0EB86F-B1F0-FB40-9B2A-3D5D8C46E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EA3F-2443-9547-967B-42857E145D1F}" type="datetimeFigureOut">
              <a:rPr lang="en-US" smtClean="0"/>
              <a:t>3/8/20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CFCA2F-35FC-1B44-815A-94AFC05D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406D16-98F6-C947-BECF-EF65653F4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3987-6E33-EA41-8944-5D5E5DB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21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C179A-A1E4-0E49-A202-4B593B1CE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51CE6-86EC-7E47-B716-ADAF3D65D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E78BA0-6765-5146-9C1D-544666C788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F81F8E-4644-7A48-9428-16ED23BDC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EA3F-2443-9547-967B-42857E145D1F}" type="datetimeFigureOut">
              <a:rPr lang="en-US" smtClean="0"/>
              <a:t>3/8/20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BB423F-3737-6340-B26A-A9A317987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6FA69C-3254-F649-9E4C-FCF5CBD16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3987-6E33-EA41-8944-5D5E5DB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88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9995F-B003-F943-B514-8C18D84DC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186455-5A39-7C45-BBF0-7ED6A56111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40E957-1BB2-1F4F-833E-F3F93EA3C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81738-22AE-B546-A2F2-7378459F7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1EA3F-2443-9547-967B-42857E145D1F}" type="datetimeFigureOut">
              <a:rPr lang="en-US" smtClean="0"/>
              <a:t>3/8/20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4C4F4-A807-B54F-8095-ABC13EC7D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8503C3-9E4E-B44C-B7E8-84CA6BD45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A3987-6E33-EA41-8944-5D5E5DB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28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FAEA66-8CAB-AE41-824C-7BAE482CA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F8E7C6-E841-204F-ACB5-7F13521B7B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D35C6-8DFE-3148-A956-034813415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EA3F-2443-9547-967B-42857E145D1F}" type="datetimeFigureOut">
              <a:rPr lang="en-US" smtClean="0"/>
              <a:t>3/8/20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309A96-356A-4143-AFC4-CBD606D2D9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D53043-2970-4B48-B3F1-9CDC433294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A3987-6E33-EA41-8944-5D5E5DB55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13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89A0B4D-8F4E-9844-B32C-49B8E44C19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517" b="6463"/>
          <a:stretch/>
        </p:blipFill>
        <p:spPr>
          <a:xfrm>
            <a:off x="0" y="1149178"/>
            <a:ext cx="12192000" cy="18288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980B05-05E3-5E4E-90BC-E29E27EC0C5C}"/>
              </a:ext>
            </a:extLst>
          </p:cNvPr>
          <p:cNvSpPr txBox="1"/>
          <p:nvPr/>
        </p:nvSpPr>
        <p:spPr>
          <a:xfrm>
            <a:off x="3551393" y="-4578"/>
            <a:ext cx="50892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Injector Upgrade Project Planning</a:t>
            </a:r>
          </a:p>
          <a:p>
            <a:pPr algn="ctr"/>
            <a:r>
              <a:rPr lang="en-US" sz="2800" dirty="0"/>
              <a:t>(3/9/20 – </a:t>
            </a:r>
            <a:r>
              <a:rPr lang="en-US" sz="2800" dirty="0" err="1"/>
              <a:t>Grames</a:t>
            </a:r>
            <a:r>
              <a:rPr lang="en-US" sz="2800" dirty="0"/>
              <a:t>)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F56E2B1-F156-4A4B-8281-F247AF67F92D}"/>
              </a:ext>
            </a:extLst>
          </p:cNvPr>
          <p:cNvGrpSpPr/>
          <p:nvPr/>
        </p:nvGrpSpPr>
        <p:grpSpPr>
          <a:xfrm>
            <a:off x="0" y="1149178"/>
            <a:ext cx="7702378" cy="5673369"/>
            <a:chOff x="0" y="1149178"/>
            <a:chExt cx="7702378" cy="5673369"/>
          </a:xfrm>
        </p:grpSpPr>
        <p:sp>
          <p:nvSpPr>
            <p:cNvPr id="8" name="Process 7">
              <a:extLst>
                <a:ext uri="{FF2B5EF4-FFF2-40B4-BE49-F238E27FC236}">
                  <a16:creationId xmlns:a16="http://schemas.microsoft.com/office/drawing/2014/main" id="{150D3747-1179-6A42-BA6D-87C5EA5EEA42}"/>
                </a:ext>
              </a:extLst>
            </p:cNvPr>
            <p:cNvSpPr/>
            <p:nvPr/>
          </p:nvSpPr>
          <p:spPr>
            <a:xfrm>
              <a:off x="0" y="1149178"/>
              <a:ext cx="6734432" cy="1964724"/>
            </a:xfrm>
            <a:prstGeom prst="flowChartProcess">
              <a:avLst/>
            </a:prstGeom>
            <a:solidFill>
              <a:srgbClr val="FF000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F71CE05-5E6B-0046-B18E-5D1DF0D0B3D2}"/>
                </a:ext>
              </a:extLst>
            </p:cNvPr>
            <p:cNvSpPr txBox="1"/>
            <p:nvPr/>
          </p:nvSpPr>
          <p:spPr>
            <a:xfrm>
              <a:off x="743700" y="3406227"/>
              <a:ext cx="4359207" cy="34163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Phase I : May-Sep 2020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dirty="0">
                  <a:solidFill>
                    <a:srgbClr val="FF0000"/>
                  </a:solidFill>
                </a:rPr>
                <a:t>200 kV electrode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dirty="0">
                  <a:solidFill>
                    <a:srgbClr val="FF0000"/>
                  </a:solidFill>
                </a:rPr>
                <a:t>Additional gun BPM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dirty="0">
                  <a:solidFill>
                    <a:srgbClr val="FF0000"/>
                  </a:solidFill>
                </a:rPr>
                <a:t>New beam line solenoids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dirty="0">
                  <a:solidFill>
                    <a:srgbClr val="FF0000"/>
                  </a:solidFill>
                </a:rPr>
                <a:t>New 15 </a:t>
              </a:r>
              <a:r>
                <a:rPr lang="en-US" dirty="0" err="1">
                  <a:solidFill>
                    <a:srgbClr val="FF0000"/>
                  </a:solidFill>
                </a:rPr>
                <a:t>deg</a:t>
              </a:r>
              <a:r>
                <a:rPr lang="en-US" dirty="0">
                  <a:solidFill>
                    <a:srgbClr val="FF0000"/>
                  </a:solidFill>
                </a:rPr>
                <a:t> dipole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dirty="0">
                  <a:solidFill>
                    <a:srgbClr val="FF0000"/>
                  </a:solidFill>
                </a:rPr>
                <a:t>Upgrade Wien filter (magnet, HV </a:t>
              </a:r>
              <a:r>
                <a:rPr lang="en-US" dirty="0" err="1">
                  <a:solidFill>
                    <a:srgbClr val="FF0000"/>
                  </a:solidFill>
                </a:rPr>
                <a:t>syst</a:t>
              </a:r>
              <a:r>
                <a:rPr lang="en-US" dirty="0">
                  <a:solidFill>
                    <a:srgbClr val="FF0000"/>
                  </a:solidFill>
                </a:rPr>
                <a:t>, PS)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dirty="0">
                  <a:solidFill>
                    <a:srgbClr val="FF0000"/>
                  </a:solidFill>
                </a:rPr>
                <a:t>Upgrade PSS kicker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dirty="0">
                  <a:solidFill>
                    <a:srgbClr val="FF0000"/>
                  </a:solidFill>
                </a:rPr>
                <a:t>Motorize A1 aperture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dirty="0">
                  <a:solidFill>
                    <a:srgbClr val="FF0000"/>
                  </a:solidFill>
                </a:rPr>
                <a:t>Replace bellows, NEG’s, add valve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dirty="0">
                  <a:solidFill>
                    <a:srgbClr val="FF0000"/>
                  </a:solidFill>
                </a:rPr>
                <a:t>New </a:t>
              </a:r>
              <a:r>
                <a:rPr lang="en-US" dirty="0" err="1">
                  <a:solidFill>
                    <a:srgbClr val="FF0000"/>
                  </a:solidFill>
                </a:rPr>
                <a:t>prebuncher</a:t>
              </a:r>
              <a:r>
                <a:rPr lang="en-US" dirty="0">
                  <a:solidFill>
                    <a:srgbClr val="FF0000"/>
                  </a:solidFill>
                </a:rPr>
                <a:t> cavity, new amplifier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dirty="0">
                  <a:solidFill>
                    <a:srgbClr val="FF0000"/>
                  </a:solidFill>
                </a:rPr>
                <a:t>New chopper IOT amplifiers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dirty="0">
                  <a:solidFill>
                    <a:srgbClr val="FF0000"/>
                  </a:solidFill>
                </a:rPr>
                <a:t>Same overall length – new ordering</a:t>
              </a:r>
            </a:p>
          </p:txBody>
        </p:sp>
        <p:sp>
          <p:nvSpPr>
            <p:cNvPr id="10" name="Process 9">
              <a:extLst>
                <a:ext uri="{FF2B5EF4-FFF2-40B4-BE49-F238E27FC236}">
                  <a16:creationId xmlns:a16="http://schemas.microsoft.com/office/drawing/2014/main" id="{3EC61526-CD3F-BD46-9D5F-E1787DD3BE45}"/>
                </a:ext>
              </a:extLst>
            </p:cNvPr>
            <p:cNvSpPr/>
            <p:nvPr/>
          </p:nvSpPr>
          <p:spPr>
            <a:xfrm>
              <a:off x="7339914" y="1153415"/>
              <a:ext cx="362464" cy="1964724"/>
            </a:xfrm>
            <a:prstGeom prst="flowChartProcess">
              <a:avLst/>
            </a:prstGeom>
            <a:solidFill>
              <a:srgbClr val="FF000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BBEB8F0-A70D-9C47-8AFC-5FAA0A766692}"/>
              </a:ext>
            </a:extLst>
          </p:cNvPr>
          <p:cNvGrpSpPr/>
          <p:nvPr/>
        </p:nvGrpSpPr>
        <p:grpSpPr>
          <a:xfrm>
            <a:off x="5343200" y="1169654"/>
            <a:ext cx="3042821" cy="3725901"/>
            <a:chOff x="5445389" y="1169654"/>
            <a:chExt cx="3042821" cy="3725901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BE059D2-6DD5-374D-B8B2-E72C08786E78}"/>
                </a:ext>
              </a:extLst>
            </p:cNvPr>
            <p:cNvSpPr txBox="1"/>
            <p:nvPr/>
          </p:nvSpPr>
          <p:spPr>
            <a:xfrm>
              <a:off x="5445389" y="3418227"/>
              <a:ext cx="3042821" cy="1477328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</a:rPr>
                <a:t>Phase I Stretch : Oct-Dec 2020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dirty="0">
                  <a:solidFill>
                    <a:srgbClr val="00B050"/>
                  </a:solidFill>
                </a:rPr>
                <a:t>New chopper solenoids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dirty="0">
                  <a:solidFill>
                    <a:srgbClr val="00B050"/>
                  </a:solidFill>
                </a:rPr>
                <a:t>New MS/CP design</a:t>
              </a: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dirty="0">
                  <a:solidFill>
                    <a:srgbClr val="00B050"/>
                  </a:solidFill>
                </a:rPr>
                <a:t>New aperture </a:t>
              </a:r>
              <a:r>
                <a:rPr lang="en-US" dirty="0" err="1">
                  <a:solidFill>
                    <a:srgbClr val="00B050"/>
                  </a:solidFill>
                </a:rPr>
                <a:t>vac</a:t>
              </a:r>
              <a:r>
                <a:rPr lang="en-US" dirty="0">
                  <a:solidFill>
                    <a:srgbClr val="00B050"/>
                  </a:solidFill>
                </a:rPr>
                <a:t> </a:t>
              </a:r>
              <a:r>
                <a:rPr lang="en-US" dirty="0" err="1">
                  <a:solidFill>
                    <a:srgbClr val="00B050"/>
                  </a:solidFill>
                </a:rPr>
                <a:t>assmbly</a:t>
              </a:r>
              <a:endParaRPr lang="en-US" dirty="0">
                <a:solidFill>
                  <a:srgbClr val="00B050"/>
                </a:solidFill>
              </a:endParaRPr>
            </a:p>
            <a:p>
              <a:pPr marL="285750" indent="-285750">
                <a:buFont typeface="Wingdings" pitchFamily="2" charset="2"/>
                <a:buChar char="Ø"/>
              </a:pPr>
              <a:r>
                <a:rPr lang="en-US" dirty="0">
                  <a:solidFill>
                    <a:srgbClr val="00B050"/>
                  </a:solidFill>
                </a:rPr>
                <a:t>Better pumping</a:t>
              </a:r>
            </a:p>
          </p:txBody>
        </p:sp>
        <p:sp>
          <p:nvSpPr>
            <p:cNvPr id="15" name="Process 14">
              <a:extLst>
                <a:ext uri="{FF2B5EF4-FFF2-40B4-BE49-F238E27FC236}">
                  <a16:creationId xmlns:a16="http://schemas.microsoft.com/office/drawing/2014/main" id="{A35FC704-C445-0E4A-BC57-4E8B07D0A24C}"/>
                </a:ext>
              </a:extLst>
            </p:cNvPr>
            <p:cNvSpPr/>
            <p:nvPr/>
          </p:nvSpPr>
          <p:spPr>
            <a:xfrm>
              <a:off x="6966800" y="1169654"/>
              <a:ext cx="362464" cy="1964724"/>
            </a:xfrm>
            <a:prstGeom prst="flowChartProcess">
              <a:avLst/>
            </a:prstGeom>
            <a:solidFill>
              <a:srgbClr val="00B05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E0EF88A-F446-244A-B3AB-119F7850078B}"/>
              </a:ext>
            </a:extLst>
          </p:cNvPr>
          <p:cNvGrpSpPr/>
          <p:nvPr/>
        </p:nvGrpSpPr>
        <p:grpSpPr>
          <a:xfrm>
            <a:off x="6864611" y="1159417"/>
            <a:ext cx="5327389" cy="4583729"/>
            <a:chOff x="6864611" y="1159417"/>
            <a:chExt cx="5327389" cy="4583729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9BE0744-BCF0-B24B-B67B-2544251CAE8B}"/>
                </a:ext>
              </a:extLst>
            </p:cNvPr>
            <p:cNvGrpSpPr/>
            <p:nvPr/>
          </p:nvGrpSpPr>
          <p:grpSpPr>
            <a:xfrm>
              <a:off x="7815217" y="1169654"/>
              <a:ext cx="4376783" cy="4573492"/>
              <a:chOff x="4552249" y="1169654"/>
              <a:chExt cx="4376783" cy="4573492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B70CFBB-DD6E-A944-B4FE-A02D95545249}"/>
                  </a:ext>
                </a:extLst>
              </p:cNvPr>
              <p:cNvSpPr txBox="1"/>
              <p:nvPr/>
            </p:nvSpPr>
            <p:spPr>
              <a:xfrm>
                <a:off x="5417878" y="3434822"/>
                <a:ext cx="3511154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>
                    <a:solidFill>
                      <a:srgbClr val="0070C0"/>
                    </a:solidFill>
                  </a:rPr>
                  <a:t>Phase II : Sep-Dec 2021</a:t>
                </a:r>
              </a:p>
              <a:p>
                <a:pPr marL="285750" indent="-285750">
                  <a:buFont typeface="Wingdings" pitchFamily="2" charset="2"/>
                  <a:buChar char="Ø"/>
                </a:pPr>
                <a:r>
                  <a:rPr lang="en-US" dirty="0">
                    <a:solidFill>
                      <a:srgbClr val="0070C0"/>
                    </a:solidFill>
                  </a:rPr>
                  <a:t>Chopping chamber upgrade</a:t>
                </a:r>
              </a:p>
              <a:p>
                <a:pPr marL="285750" indent="-285750">
                  <a:buFont typeface="Wingdings" pitchFamily="2" charset="2"/>
                  <a:buChar char="Ø"/>
                </a:pPr>
                <a:r>
                  <a:rPr lang="en-US" dirty="0">
                    <a:solidFill>
                      <a:srgbClr val="0070C0"/>
                    </a:solidFill>
                  </a:rPr>
                  <a:t>SRF Booster replaces QCM</a:t>
                </a:r>
              </a:p>
              <a:p>
                <a:pPr marL="285750" indent="-285750">
                  <a:buFont typeface="Wingdings" pitchFamily="2" charset="2"/>
                  <a:buChar char="Ø"/>
                </a:pPr>
                <a:r>
                  <a:rPr lang="en-US" dirty="0">
                    <a:solidFill>
                      <a:srgbClr val="0070C0"/>
                    </a:solidFill>
                  </a:rPr>
                  <a:t>West arc + </a:t>
                </a:r>
                <a:r>
                  <a:rPr lang="en-US" dirty="0" err="1">
                    <a:solidFill>
                      <a:srgbClr val="0070C0"/>
                    </a:solidFill>
                  </a:rPr>
                  <a:t>inj</a:t>
                </a:r>
                <a:r>
                  <a:rPr lang="en-US" dirty="0">
                    <a:solidFill>
                      <a:srgbClr val="0070C0"/>
                    </a:solidFill>
                  </a:rPr>
                  <a:t> spec out/in</a:t>
                </a:r>
              </a:p>
              <a:p>
                <a:pPr marL="285750" indent="-285750">
                  <a:buFont typeface="Wingdings" pitchFamily="2" charset="2"/>
                  <a:buChar char="Ø"/>
                </a:pPr>
                <a:r>
                  <a:rPr lang="en-US" dirty="0">
                    <a:solidFill>
                      <a:srgbClr val="0070C0"/>
                    </a:solidFill>
                  </a:rPr>
                  <a:t>Capture removed</a:t>
                </a:r>
              </a:p>
              <a:p>
                <a:pPr marL="285750" indent="-285750">
                  <a:buFont typeface="Wingdings" pitchFamily="2" charset="2"/>
                  <a:buChar char="Ø"/>
                </a:pPr>
                <a:r>
                  <a:rPr lang="en-US" dirty="0">
                    <a:solidFill>
                      <a:srgbClr val="0070C0"/>
                    </a:solidFill>
                  </a:rPr>
                  <a:t>New beam line solenoids</a:t>
                </a:r>
              </a:p>
              <a:p>
                <a:pPr marL="285750" indent="-285750">
                  <a:buFont typeface="Wingdings" pitchFamily="2" charset="2"/>
                  <a:buChar char="Ø"/>
                </a:pPr>
                <a:r>
                  <a:rPr lang="en-US" dirty="0">
                    <a:solidFill>
                      <a:srgbClr val="0070C0"/>
                    </a:solidFill>
                  </a:rPr>
                  <a:t>Same overall length – new order</a:t>
                </a:r>
              </a:p>
              <a:p>
                <a:pPr marL="285750" indent="-285750">
                  <a:buFont typeface="Wingdings" pitchFamily="2" charset="2"/>
                  <a:buChar char="Ø"/>
                </a:pPr>
                <a:endParaRPr lang="en-US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19" name="Process 18">
                <a:extLst>
                  <a:ext uri="{FF2B5EF4-FFF2-40B4-BE49-F238E27FC236}">
                    <a16:creationId xmlns:a16="http://schemas.microsoft.com/office/drawing/2014/main" id="{F61F70AC-8090-F140-99FB-9A5C476598B0}"/>
                  </a:ext>
                </a:extLst>
              </p:cNvPr>
              <p:cNvSpPr/>
              <p:nvPr/>
            </p:nvSpPr>
            <p:spPr>
              <a:xfrm>
                <a:off x="4552249" y="1169654"/>
                <a:ext cx="4108524" cy="1964724"/>
              </a:xfrm>
              <a:prstGeom prst="flowChartProcess">
                <a:avLst/>
              </a:prstGeom>
              <a:solidFill>
                <a:srgbClr val="0070C0">
                  <a:alpha val="3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Process 19">
              <a:extLst>
                <a:ext uri="{FF2B5EF4-FFF2-40B4-BE49-F238E27FC236}">
                  <a16:creationId xmlns:a16="http://schemas.microsoft.com/office/drawing/2014/main" id="{06170691-4B6E-934B-8FD3-B4408C44BE1F}"/>
                </a:ext>
              </a:extLst>
            </p:cNvPr>
            <p:cNvSpPr/>
            <p:nvPr/>
          </p:nvSpPr>
          <p:spPr>
            <a:xfrm>
              <a:off x="6864611" y="1159417"/>
              <a:ext cx="362464" cy="1964724"/>
            </a:xfrm>
            <a:prstGeom prst="flowChartProcess">
              <a:avLst/>
            </a:prstGeom>
            <a:solidFill>
              <a:srgbClr val="0070C0">
                <a:alpha val="3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4222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BFC9E4-E033-3A40-AA0B-AB4D473F153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517" b="6463"/>
          <a:stretch/>
        </p:blipFill>
        <p:spPr>
          <a:xfrm>
            <a:off x="0" y="963828"/>
            <a:ext cx="12192000" cy="1828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294B9AF-E033-E549-99E4-EFA4D4940684}"/>
              </a:ext>
            </a:extLst>
          </p:cNvPr>
          <p:cNvSpPr txBox="1"/>
          <p:nvPr/>
        </p:nvSpPr>
        <p:spPr>
          <a:xfrm>
            <a:off x="4206796" y="169333"/>
            <a:ext cx="3778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May 7 + about one week</a:t>
            </a:r>
          </a:p>
        </p:txBody>
      </p:sp>
      <p:sp>
        <p:nvSpPr>
          <p:cNvPr id="4" name="Lightning Bolt 3">
            <a:extLst>
              <a:ext uri="{FF2B5EF4-FFF2-40B4-BE49-F238E27FC236}">
                <a16:creationId xmlns:a16="http://schemas.microsoft.com/office/drawing/2014/main" id="{09B6AA85-8EB3-F24A-B8A8-D6E69D5DBB23}"/>
              </a:ext>
            </a:extLst>
          </p:cNvPr>
          <p:cNvSpPr/>
          <p:nvPr/>
        </p:nvSpPr>
        <p:spPr>
          <a:xfrm flipH="1">
            <a:off x="1396313" y="537520"/>
            <a:ext cx="630194" cy="852616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8F7EAD-051F-8A45-8A2E-68ACA347BEEC}"/>
              </a:ext>
            </a:extLst>
          </p:cNvPr>
          <p:cNvSpPr txBox="1"/>
          <p:nvPr/>
        </p:nvSpPr>
        <p:spPr>
          <a:xfrm>
            <a:off x="902043" y="3015049"/>
            <a:ext cx="938224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High voltage condition Gun2 to 200 kV, make 200 </a:t>
            </a:r>
            <a:r>
              <a:rPr lang="en-US" sz="2000" b="1" dirty="0" err="1"/>
              <a:t>keV</a:t>
            </a:r>
            <a:r>
              <a:rPr lang="en-US" sz="2000" b="1" dirty="0"/>
              <a:t> beam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INSTALL – crane DILO cart to the tunnel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CIS – Will evaluate if existing electrode performs at 200 kV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INJ -  If YES, injector group has opportunity to check RF systems w/ 200 </a:t>
            </a:r>
            <a:r>
              <a:rPr lang="en-US" sz="2000" dirty="0" err="1"/>
              <a:t>keV</a:t>
            </a:r>
            <a:r>
              <a:rPr lang="en-US" sz="2000" dirty="0"/>
              <a:t> beam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OPS – Staffing for HV conditioning and beam ops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PSS – please keep INJ SEG mode available</a:t>
            </a:r>
          </a:p>
          <a:p>
            <a:endParaRPr lang="en-US" sz="2000" dirty="0"/>
          </a:p>
          <a:p>
            <a:r>
              <a:rPr lang="en-US" sz="2000" b="1" dirty="0"/>
              <a:t>Opportunities available to group who want/need to put eyes on beamline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S&amp;A – pedestal as-found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What else?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F27D8E-F2B0-9344-A509-357F0C33E2EB}"/>
              </a:ext>
            </a:extLst>
          </p:cNvPr>
          <p:cNvGrpSpPr/>
          <p:nvPr/>
        </p:nvGrpSpPr>
        <p:grpSpPr>
          <a:xfrm>
            <a:off x="1396313" y="1687729"/>
            <a:ext cx="8649730" cy="931903"/>
            <a:chOff x="1396313" y="1687729"/>
            <a:chExt cx="8649730" cy="931903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C84D8176-DB43-1347-BD4F-FEA314CC8A84}"/>
                </a:ext>
              </a:extLst>
            </p:cNvPr>
            <p:cNvCxnSpPr/>
            <p:nvPr/>
          </p:nvCxnSpPr>
          <p:spPr>
            <a:xfrm>
              <a:off x="2483708" y="2029599"/>
              <a:ext cx="6524368" cy="0"/>
            </a:xfrm>
            <a:prstGeom prst="straightConnector1">
              <a:avLst/>
            </a:prstGeom>
            <a:ln w="603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C5FDBD83-C60A-6C4A-B2C0-27E7CB0CDE67}"/>
                </a:ext>
              </a:extLst>
            </p:cNvPr>
            <p:cNvCxnSpPr>
              <a:cxnSpLocks/>
            </p:cNvCxnSpPr>
            <p:nvPr/>
          </p:nvCxnSpPr>
          <p:spPr>
            <a:xfrm>
              <a:off x="1396313" y="1687729"/>
              <a:ext cx="1087395" cy="341870"/>
            </a:xfrm>
            <a:prstGeom prst="straightConnector1">
              <a:avLst/>
            </a:prstGeom>
            <a:ln w="603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F730019-EC94-3648-986C-BF6B60C59102}"/>
                </a:ext>
              </a:extLst>
            </p:cNvPr>
            <p:cNvCxnSpPr>
              <a:cxnSpLocks/>
            </p:cNvCxnSpPr>
            <p:nvPr/>
          </p:nvCxnSpPr>
          <p:spPr>
            <a:xfrm>
              <a:off x="9008076" y="2069244"/>
              <a:ext cx="1037967" cy="550388"/>
            </a:xfrm>
            <a:prstGeom prst="straightConnector1">
              <a:avLst/>
            </a:prstGeom>
            <a:ln w="603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8913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B27F82-EA37-0842-BEDD-4203201151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517" b="6463"/>
          <a:stretch/>
        </p:blipFill>
        <p:spPr>
          <a:xfrm>
            <a:off x="0" y="963828"/>
            <a:ext cx="12192000" cy="1828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7FCAF8C-29EC-ED43-9A76-81CD94B42D48}"/>
              </a:ext>
            </a:extLst>
          </p:cNvPr>
          <p:cNvSpPr txBox="1"/>
          <p:nvPr/>
        </p:nvSpPr>
        <p:spPr>
          <a:xfrm>
            <a:off x="5102907" y="197709"/>
            <a:ext cx="22829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Second ½ May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7A23D70-7EFC-704F-8F69-C4B8EE4F27DD}"/>
              </a:ext>
            </a:extLst>
          </p:cNvPr>
          <p:cNvSpPr txBox="1"/>
          <p:nvPr/>
        </p:nvSpPr>
        <p:spPr>
          <a:xfrm>
            <a:off x="902043" y="3015049"/>
            <a:ext cx="803425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Rebuild 2I beam line (&amp; possibly install new electrode)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S&amp;A - align beam line, align electrode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INSTALL – install new pedestal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DC, Software – install new FX solenoid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I&amp;C, Software – install new BPM’s (there will be 3, not 2)</a:t>
            </a:r>
          </a:p>
          <a:p>
            <a:endParaRPr lang="en-US" sz="2000" dirty="0"/>
          </a:p>
          <a:p>
            <a:r>
              <a:rPr lang="en-US" sz="2000" b="1" dirty="0"/>
              <a:t>Opportunities available to group who want/need to put eyes on beamline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44C4358-B682-2B43-9FB6-71C0A38DD991}"/>
              </a:ext>
            </a:extLst>
          </p:cNvPr>
          <p:cNvSpPr/>
          <p:nvPr/>
        </p:nvSpPr>
        <p:spPr>
          <a:xfrm rot="854143">
            <a:off x="1564957" y="1611891"/>
            <a:ext cx="766684" cy="4280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6669CC9-2A5B-8A41-A74B-DF0174C5E1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583" t="12527" r="65237" b="30470"/>
          <a:stretch/>
        </p:blipFill>
        <p:spPr>
          <a:xfrm>
            <a:off x="1556951" y="633647"/>
            <a:ext cx="766120" cy="1874891"/>
          </a:xfrm>
          <a:prstGeom prst="rect">
            <a:avLst/>
          </a:prstGeom>
        </p:spPr>
      </p:pic>
      <p:sp>
        <p:nvSpPr>
          <p:cNvPr id="10" name="Lightning Bolt 9">
            <a:extLst>
              <a:ext uri="{FF2B5EF4-FFF2-40B4-BE49-F238E27FC236}">
                <a16:creationId xmlns:a16="http://schemas.microsoft.com/office/drawing/2014/main" id="{D6AA1A02-A525-0947-95EC-4C27BD4B7569}"/>
              </a:ext>
            </a:extLst>
          </p:cNvPr>
          <p:cNvSpPr/>
          <p:nvPr/>
        </p:nvSpPr>
        <p:spPr>
          <a:xfrm flipH="1">
            <a:off x="1357782" y="720929"/>
            <a:ext cx="630194" cy="852616"/>
          </a:xfrm>
          <a:prstGeom prst="lightningBol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DBBD511-1D47-BB41-9C81-A50D332EB166}"/>
              </a:ext>
            </a:extLst>
          </p:cNvPr>
          <p:cNvGrpSpPr/>
          <p:nvPr/>
        </p:nvGrpSpPr>
        <p:grpSpPr>
          <a:xfrm>
            <a:off x="1357782" y="1663472"/>
            <a:ext cx="8649730" cy="931903"/>
            <a:chOff x="286564" y="6383297"/>
            <a:chExt cx="8649730" cy="931903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6772B70-2323-A940-A6EE-5A61844D931F}"/>
                </a:ext>
              </a:extLst>
            </p:cNvPr>
            <p:cNvCxnSpPr/>
            <p:nvPr/>
          </p:nvCxnSpPr>
          <p:spPr>
            <a:xfrm>
              <a:off x="1373959" y="6725167"/>
              <a:ext cx="6524368" cy="0"/>
            </a:xfrm>
            <a:prstGeom prst="straightConnector1">
              <a:avLst/>
            </a:prstGeom>
            <a:ln w="603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1373C778-3AAA-7747-8E7E-757E7AE22B76}"/>
                </a:ext>
              </a:extLst>
            </p:cNvPr>
            <p:cNvCxnSpPr>
              <a:cxnSpLocks/>
            </p:cNvCxnSpPr>
            <p:nvPr/>
          </p:nvCxnSpPr>
          <p:spPr>
            <a:xfrm>
              <a:off x="7898327" y="6764812"/>
              <a:ext cx="1037967" cy="550388"/>
            </a:xfrm>
            <a:prstGeom prst="straightConnector1">
              <a:avLst/>
            </a:prstGeom>
            <a:ln w="603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E7A911D2-2EB3-7045-9059-7A5EF2E7A1CA}"/>
                </a:ext>
              </a:extLst>
            </p:cNvPr>
            <p:cNvCxnSpPr>
              <a:cxnSpLocks/>
            </p:cNvCxnSpPr>
            <p:nvPr/>
          </p:nvCxnSpPr>
          <p:spPr>
            <a:xfrm>
              <a:off x="286564" y="6383297"/>
              <a:ext cx="1087395" cy="341870"/>
            </a:xfrm>
            <a:prstGeom prst="straightConnector1">
              <a:avLst/>
            </a:prstGeom>
            <a:ln w="603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138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1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4F25BC-3566-D348-9167-483545622E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517" b="6463"/>
          <a:stretch/>
        </p:blipFill>
        <p:spPr>
          <a:xfrm>
            <a:off x="0" y="976185"/>
            <a:ext cx="12192000" cy="1828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98224F3-3343-0944-AAAD-0AC9EA19F209}"/>
              </a:ext>
            </a:extLst>
          </p:cNvPr>
          <p:cNvSpPr txBox="1"/>
          <p:nvPr/>
        </p:nvSpPr>
        <p:spPr>
          <a:xfrm>
            <a:off x="5318531" y="200800"/>
            <a:ext cx="85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June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4B7A49-A68F-0C46-8DD3-D930FE5BE4B0}"/>
              </a:ext>
            </a:extLst>
          </p:cNvPr>
          <p:cNvSpPr txBox="1"/>
          <p:nvPr/>
        </p:nvSpPr>
        <p:spPr>
          <a:xfrm>
            <a:off x="902043" y="2814005"/>
            <a:ext cx="10988457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Breaking down the 1I and 0I beam lines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PSS – upgrade begins, no lock-ups until Aug or Sep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I&amp;C, DC, PSS, RF, Software, CIS – beam line disconnects, means all the cables then all the vacuum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INSTALL – remove girders from tunnel, drop penetrations</a:t>
            </a:r>
          </a:p>
          <a:p>
            <a:endParaRPr lang="en-US" sz="2000" dirty="0"/>
          </a:p>
          <a:p>
            <a:r>
              <a:rPr lang="en-US" sz="2000" b="1" dirty="0"/>
              <a:t>Installations, Fabrication, Assembly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I&amp;C, DC, RF – new Wien HV system + PS, pulling &amp; preparing cables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Machine shop, MMF – modify Wien filter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CIS, S&amp;A – Rebuild Sections 1I and 0I beam lines (sequence Y, then A1A2, then Wien filters)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b="1" dirty="0"/>
              <a:t>Chopper &amp; beyond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S&amp;A – starts network correction (move chopper horizontally 1.2 mm)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CIS – repairs FC#1 </a:t>
            </a:r>
            <a:r>
              <a:rPr lang="en-US" sz="2000" dirty="0" err="1"/>
              <a:t>belows</a:t>
            </a:r>
            <a:endParaRPr lang="en-U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2B7B3F-E3C1-3A4C-B00A-00A597A7BE9C}"/>
              </a:ext>
            </a:extLst>
          </p:cNvPr>
          <p:cNvSpPr/>
          <p:nvPr/>
        </p:nvSpPr>
        <p:spPr>
          <a:xfrm>
            <a:off x="2458995" y="1763299"/>
            <a:ext cx="3929447" cy="473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iley Face 10">
            <a:extLst>
              <a:ext uri="{FF2B5EF4-FFF2-40B4-BE49-F238E27FC236}">
                <a16:creationId xmlns:a16="http://schemas.microsoft.com/office/drawing/2014/main" id="{44D03305-20A2-E541-9242-3D877F28309E}"/>
              </a:ext>
            </a:extLst>
          </p:cNvPr>
          <p:cNvSpPr/>
          <p:nvPr/>
        </p:nvSpPr>
        <p:spPr>
          <a:xfrm>
            <a:off x="8771237" y="1865871"/>
            <a:ext cx="345989" cy="321276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Up-Down Arrow 12">
            <a:extLst>
              <a:ext uri="{FF2B5EF4-FFF2-40B4-BE49-F238E27FC236}">
                <a16:creationId xmlns:a16="http://schemas.microsoft.com/office/drawing/2014/main" id="{15D30591-4CCB-8F43-B25B-4C38BD7AB343}"/>
              </a:ext>
            </a:extLst>
          </p:cNvPr>
          <p:cNvSpPr/>
          <p:nvPr/>
        </p:nvSpPr>
        <p:spPr>
          <a:xfrm>
            <a:off x="3242596" y="156092"/>
            <a:ext cx="2075935" cy="2134627"/>
          </a:xfrm>
          <a:prstGeom prst="upDownArrow">
            <a:avLst>
              <a:gd name="adj1" fmla="val 50000"/>
              <a:gd name="adj2" fmla="val 202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Cables IN/OUT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F048C77-CECE-B244-A068-42B16D12DB8C}"/>
              </a:ext>
            </a:extLst>
          </p:cNvPr>
          <p:cNvGrpSpPr/>
          <p:nvPr/>
        </p:nvGrpSpPr>
        <p:grpSpPr>
          <a:xfrm>
            <a:off x="6148538" y="840255"/>
            <a:ext cx="1871000" cy="766302"/>
            <a:chOff x="6148538" y="840255"/>
            <a:chExt cx="1871000" cy="766302"/>
          </a:xfrm>
        </p:grpSpPr>
        <p:sp>
          <p:nvSpPr>
            <p:cNvPr id="10" name="Striped Right Arrow 9">
              <a:extLst>
                <a:ext uri="{FF2B5EF4-FFF2-40B4-BE49-F238E27FC236}">
                  <a16:creationId xmlns:a16="http://schemas.microsoft.com/office/drawing/2014/main" id="{03876277-C30A-C844-AE9B-7336ACA4B53B}"/>
                </a:ext>
              </a:extLst>
            </p:cNvPr>
            <p:cNvSpPr/>
            <p:nvPr/>
          </p:nvSpPr>
          <p:spPr>
            <a:xfrm rot="16200000">
              <a:off x="6700887" y="287906"/>
              <a:ext cx="766302" cy="1871000"/>
            </a:xfrm>
            <a:prstGeom prst="stripedRightArrow">
              <a:avLst/>
            </a:prstGeom>
            <a:solidFill>
              <a:srgbClr val="00B050"/>
            </a:solidFill>
            <a:ln>
              <a:solidFill>
                <a:schemeClr val="accent1">
                  <a:shade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82A0BA5-08C4-3045-BFB6-8C750DEC8163}"/>
                </a:ext>
              </a:extLst>
            </p:cNvPr>
            <p:cNvSpPr/>
            <p:nvPr/>
          </p:nvSpPr>
          <p:spPr>
            <a:xfrm>
              <a:off x="6684729" y="1038739"/>
              <a:ext cx="7200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Move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268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9E2F0E-F56D-1244-80F9-B7C226530CC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517" b="6463"/>
          <a:stretch/>
        </p:blipFill>
        <p:spPr>
          <a:xfrm>
            <a:off x="0" y="963828"/>
            <a:ext cx="12192000" cy="1828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6F1CE07-700E-0A4A-9A5F-4EECCD064771}"/>
              </a:ext>
            </a:extLst>
          </p:cNvPr>
          <p:cNvSpPr txBox="1"/>
          <p:nvPr/>
        </p:nvSpPr>
        <p:spPr>
          <a:xfrm>
            <a:off x="5318531" y="200800"/>
            <a:ext cx="8130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July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F70CD58-F8F1-5548-AD0B-67D1B2385BEA}"/>
              </a:ext>
            </a:extLst>
          </p:cNvPr>
          <p:cNvSpPr txBox="1"/>
          <p:nvPr/>
        </p:nvSpPr>
        <p:spPr>
          <a:xfrm>
            <a:off x="902043" y="2814005"/>
            <a:ext cx="970881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Installation installations installations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INSTALL, S&amp;A, CIS – first girders back are likely Y-chamber (Sec 2), then A1/A2 (Sec 4)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CIS – bake A1/A2 chamber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I&amp;C, DC, Software – reconnects and controls of the A1/A2 beam line (Sec 4)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b="1" dirty="0"/>
              <a:t>Evaluate status of chopper re-build…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ME design status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Do we know enough to pull the cables, yes probably…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EB2E9F-30BD-004B-8ED4-8FB6412B0AF4}"/>
              </a:ext>
            </a:extLst>
          </p:cNvPr>
          <p:cNvSpPr/>
          <p:nvPr/>
        </p:nvSpPr>
        <p:spPr>
          <a:xfrm>
            <a:off x="2619632" y="1763299"/>
            <a:ext cx="3768810" cy="4732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BFA1C7E-0588-8B4D-B425-0A39257FF51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574" t="21540" r="52163" b="30470"/>
          <a:stretch/>
        </p:blipFill>
        <p:spPr>
          <a:xfrm>
            <a:off x="2323071" y="930094"/>
            <a:ext cx="840259" cy="15784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181C74-7A53-8F47-A62F-6DE9E3CC07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154" t="21540" r="829" b="30470"/>
          <a:stretch/>
        </p:blipFill>
        <p:spPr>
          <a:xfrm>
            <a:off x="5090984" y="917737"/>
            <a:ext cx="1371600" cy="157844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7F279AD-6486-5E4E-BBD2-FF6C740145A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583" t="12527" r="65237" b="30470"/>
          <a:stretch/>
        </p:blipFill>
        <p:spPr>
          <a:xfrm>
            <a:off x="1556951" y="633647"/>
            <a:ext cx="766120" cy="187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86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03027FD-32E6-E044-BA4B-5B1170924D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517" b="6463"/>
          <a:stretch/>
        </p:blipFill>
        <p:spPr>
          <a:xfrm>
            <a:off x="0" y="963828"/>
            <a:ext cx="12192000" cy="1828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B4ED1E-5642-1142-915E-DCCC8F1B698B}"/>
              </a:ext>
            </a:extLst>
          </p:cNvPr>
          <p:cNvSpPr txBox="1"/>
          <p:nvPr/>
        </p:nvSpPr>
        <p:spPr>
          <a:xfrm>
            <a:off x="5318531" y="200800"/>
            <a:ext cx="12786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August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6DC7FF-9E26-494B-A204-A59F478C691A}"/>
              </a:ext>
            </a:extLst>
          </p:cNvPr>
          <p:cNvSpPr txBox="1"/>
          <p:nvPr/>
        </p:nvSpPr>
        <p:spPr>
          <a:xfrm>
            <a:off x="902043" y="2814005"/>
            <a:ext cx="1009135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Double Wien girder returns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INSTALL, S&amp;A, CIS – last double Wien girder back 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CIS – bake double Wien beam 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CIS – rebuild laser outrigger table, first light into Gun2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S&amp;A, DC, Software – new 15 </a:t>
            </a:r>
            <a:r>
              <a:rPr lang="en-US" sz="2000" dirty="0" err="1"/>
              <a:t>deg</a:t>
            </a:r>
            <a:r>
              <a:rPr lang="en-US" sz="2000" dirty="0"/>
              <a:t> dipole installed, wired to FSD too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PSS – kicker returns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RF – new pre-</a:t>
            </a:r>
            <a:r>
              <a:rPr lang="en-US" sz="2000" dirty="0" err="1"/>
              <a:t>buncher</a:t>
            </a:r>
            <a:r>
              <a:rPr lang="en-US" sz="2000" dirty="0"/>
              <a:t> window closing …. goes in?  Or not.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I&amp;C, DC, Software – complete Wien HV, Wien PS, Wien quad reconnects, rest of controls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INSTALL – close up those penetrations !!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b="1" dirty="0"/>
              <a:t>Stretch goal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Complete HCO by Labor Day…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340EFBC-452A-A44F-BAEE-DBED700BF5D3}"/>
              </a:ext>
            </a:extLst>
          </p:cNvPr>
          <p:cNvGrpSpPr/>
          <p:nvPr/>
        </p:nvGrpSpPr>
        <p:grpSpPr>
          <a:xfrm>
            <a:off x="2323071" y="917737"/>
            <a:ext cx="4139513" cy="1590801"/>
            <a:chOff x="2323071" y="917737"/>
            <a:chExt cx="4139513" cy="159080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C9F010B-DA01-E54D-BD81-69BA45A857AE}"/>
                </a:ext>
              </a:extLst>
            </p:cNvPr>
            <p:cNvSpPr/>
            <p:nvPr/>
          </p:nvSpPr>
          <p:spPr>
            <a:xfrm>
              <a:off x="2619632" y="1763299"/>
              <a:ext cx="3768810" cy="4732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52B44C0-BD29-5B41-969D-593F4E5ED38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5574" t="21540" r="52163" b="30470"/>
            <a:stretch/>
          </p:blipFill>
          <p:spPr>
            <a:xfrm>
              <a:off x="2323071" y="930094"/>
              <a:ext cx="840259" cy="1578444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C01EAFE-4682-AE42-BFE1-72915B56CED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79154" t="21540" r="829" b="30470"/>
            <a:stretch/>
          </p:blipFill>
          <p:spPr>
            <a:xfrm>
              <a:off x="5090984" y="917737"/>
              <a:ext cx="1371600" cy="1578444"/>
            </a:xfrm>
            <a:prstGeom prst="rect">
              <a:avLst/>
            </a:prstGeom>
          </p:spPr>
        </p:pic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A6DB1480-2875-0C45-9B24-0043C5DBD6C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583" t="12527" r="65237" b="30470"/>
          <a:stretch/>
        </p:blipFill>
        <p:spPr>
          <a:xfrm>
            <a:off x="1556951" y="633647"/>
            <a:ext cx="766120" cy="18748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2F38662-6C74-B245-B526-3D40668B506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597" t="21540" r="20845" b="30470"/>
          <a:stretch/>
        </p:blipFill>
        <p:spPr>
          <a:xfrm>
            <a:off x="3089191" y="926757"/>
            <a:ext cx="2162433" cy="1578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54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A13351D-515A-6740-B6B6-61358F5F93B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517" b="6463"/>
          <a:stretch/>
        </p:blipFill>
        <p:spPr>
          <a:xfrm>
            <a:off x="0" y="963828"/>
            <a:ext cx="12192000" cy="1828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E48C3B4-8AB9-E44E-8AFE-061FBB784D0C}"/>
              </a:ext>
            </a:extLst>
          </p:cNvPr>
          <p:cNvSpPr txBox="1"/>
          <p:nvPr/>
        </p:nvSpPr>
        <p:spPr>
          <a:xfrm>
            <a:off x="5318531" y="200800"/>
            <a:ext cx="18703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September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0BAAA17-66A8-3547-B42F-98C45F544868}"/>
              </a:ext>
            </a:extLst>
          </p:cNvPr>
          <p:cNvGrpSpPr/>
          <p:nvPr/>
        </p:nvGrpSpPr>
        <p:grpSpPr>
          <a:xfrm>
            <a:off x="2323071" y="917737"/>
            <a:ext cx="4139513" cy="1590801"/>
            <a:chOff x="2323071" y="917737"/>
            <a:chExt cx="4139513" cy="159080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5A46354-B190-1347-8EC4-230980D2675D}"/>
                </a:ext>
              </a:extLst>
            </p:cNvPr>
            <p:cNvSpPr/>
            <p:nvPr/>
          </p:nvSpPr>
          <p:spPr>
            <a:xfrm>
              <a:off x="2619632" y="1763299"/>
              <a:ext cx="3768810" cy="4732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C790004-87A0-F046-A1F6-A461DE20A8A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5574" t="21540" r="52163" b="30470"/>
            <a:stretch/>
          </p:blipFill>
          <p:spPr>
            <a:xfrm>
              <a:off x="2323071" y="930094"/>
              <a:ext cx="840259" cy="157844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064B80C3-86A2-C249-940E-3AC287BC218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79154" t="21540" r="829" b="30470"/>
            <a:stretch/>
          </p:blipFill>
          <p:spPr>
            <a:xfrm>
              <a:off x="5090984" y="917737"/>
              <a:ext cx="1371600" cy="1578444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DD3946C0-4112-1941-A7F4-5968530CFC1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583" t="12527" r="65237" b="30470"/>
          <a:stretch/>
        </p:blipFill>
        <p:spPr>
          <a:xfrm>
            <a:off x="1556951" y="633647"/>
            <a:ext cx="766120" cy="18748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B04B10D-E749-DB43-89A5-D43F26D439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597" t="21540" r="20845" b="30470"/>
          <a:stretch/>
        </p:blipFill>
        <p:spPr>
          <a:xfrm>
            <a:off x="3089191" y="926757"/>
            <a:ext cx="2162433" cy="157844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47357E5-B107-B344-B07D-7BB1838EB543}"/>
              </a:ext>
            </a:extLst>
          </p:cNvPr>
          <p:cNvSpPr txBox="1"/>
          <p:nvPr/>
        </p:nvSpPr>
        <p:spPr>
          <a:xfrm>
            <a:off x="902043" y="2814005"/>
            <a:ext cx="789870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Commission beam line at 130kV and 200kV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OPS – staff INJ SEG for beam ops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PSS – certify INJ SEG, PSS kicker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CIS – make a photocathode, 4-lasers to gun, operate gun at 200 kV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INJ – commission 200 </a:t>
            </a:r>
            <a:r>
              <a:rPr lang="en-US" sz="2000" dirty="0" err="1"/>
              <a:t>keV</a:t>
            </a:r>
            <a:r>
              <a:rPr lang="en-US" sz="2000" dirty="0"/>
              <a:t> beam setup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SOFT – test autosteering software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S&amp;A, DC – new 15 </a:t>
            </a:r>
            <a:r>
              <a:rPr lang="en-US" sz="2000" dirty="0" err="1"/>
              <a:t>deg</a:t>
            </a:r>
            <a:r>
              <a:rPr lang="en-US" sz="2000" dirty="0"/>
              <a:t> dipole installed, wired to FSD too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PSS – kicker returns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I&amp;C, DC, Software, S&amp;A – support commissioning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4082B04-BFDD-DC44-95BA-C157B10358DB}"/>
              </a:ext>
            </a:extLst>
          </p:cNvPr>
          <p:cNvGrpSpPr/>
          <p:nvPr/>
        </p:nvGrpSpPr>
        <p:grpSpPr>
          <a:xfrm>
            <a:off x="1357782" y="1663472"/>
            <a:ext cx="8649730" cy="931903"/>
            <a:chOff x="286564" y="6383297"/>
            <a:chExt cx="8649730" cy="931903"/>
          </a:xfrm>
        </p:grpSpPr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93088968-8AC3-C643-803D-0AA95AD9CB63}"/>
                </a:ext>
              </a:extLst>
            </p:cNvPr>
            <p:cNvCxnSpPr/>
            <p:nvPr/>
          </p:nvCxnSpPr>
          <p:spPr>
            <a:xfrm>
              <a:off x="1373959" y="6725167"/>
              <a:ext cx="6524368" cy="0"/>
            </a:xfrm>
            <a:prstGeom prst="straightConnector1">
              <a:avLst/>
            </a:prstGeom>
            <a:ln w="603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EF39AD87-354D-3648-9126-AB908263D210}"/>
                </a:ext>
              </a:extLst>
            </p:cNvPr>
            <p:cNvCxnSpPr>
              <a:cxnSpLocks/>
            </p:cNvCxnSpPr>
            <p:nvPr/>
          </p:nvCxnSpPr>
          <p:spPr>
            <a:xfrm>
              <a:off x="7898327" y="6764812"/>
              <a:ext cx="1037967" cy="550388"/>
            </a:xfrm>
            <a:prstGeom prst="straightConnector1">
              <a:avLst/>
            </a:prstGeom>
            <a:ln w="603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FAFB9A21-F34B-E845-A5C0-25FF1FAAA8A0}"/>
                </a:ext>
              </a:extLst>
            </p:cNvPr>
            <p:cNvCxnSpPr>
              <a:cxnSpLocks/>
            </p:cNvCxnSpPr>
            <p:nvPr/>
          </p:nvCxnSpPr>
          <p:spPr>
            <a:xfrm>
              <a:off x="286564" y="6383297"/>
              <a:ext cx="1087395" cy="341870"/>
            </a:xfrm>
            <a:prstGeom prst="straightConnector1">
              <a:avLst/>
            </a:prstGeom>
            <a:ln w="603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372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93F570-C9BF-4C46-968A-54E99FFCB0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517" b="6463"/>
          <a:stretch/>
        </p:blipFill>
        <p:spPr>
          <a:xfrm>
            <a:off x="0" y="963828"/>
            <a:ext cx="12192000" cy="18288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C4AD77E-244C-9B42-ADD6-D31F711DFBE7}"/>
              </a:ext>
            </a:extLst>
          </p:cNvPr>
          <p:cNvSpPr txBox="1"/>
          <p:nvPr/>
        </p:nvSpPr>
        <p:spPr>
          <a:xfrm>
            <a:off x="2743200" y="176543"/>
            <a:ext cx="77722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As soon as we can cool QCM (4K or 2K) &amp; lock up NL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D4A7540-27AE-DC49-B6E6-90CD61DF0A58}"/>
              </a:ext>
            </a:extLst>
          </p:cNvPr>
          <p:cNvGrpSpPr/>
          <p:nvPr/>
        </p:nvGrpSpPr>
        <p:grpSpPr>
          <a:xfrm>
            <a:off x="2323071" y="917737"/>
            <a:ext cx="4139513" cy="1590801"/>
            <a:chOff x="2323071" y="917737"/>
            <a:chExt cx="4139513" cy="1590801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65F254E-E636-F346-9875-629174EF4B18}"/>
                </a:ext>
              </a:extLst>
            </p:cNvPr>
            <p:cNvSpPr/>
            <p:nvPr/>
          </p:nvSpPr>
          <p:spPr>
            <a:xfrm>
              <a:off x="2619632" y="1763299"/>
              <a:ext cx="3768810" cy="4732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857959E-EB6B-9448-99C0-DCEE237F64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5574" t="21540" r="52163" b="30470"/>
            <a:stretch/>
          </p:blipFill>
          <p:spPr>
            <a:xfrm>
              <a:off x="2323071" y="930094"/>
              <a:ext cx="840259" cy="157844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C60BBE04-6627-DD47-9B05-284D140091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79154" t="21540" r="829" b="30470"/>
            <a:stretch/>
          </p:blipFill>
          <p:spPr>
            <a:xfrm>
              <a:off x="5090984" y="917737"/>
              <a:ext cx="1371600" cy="1578444"/>
            </a:xfrm>
            <a:prstGeom prst="rect">
              <a:avLst/>
            </a:prstGeom>
          </p:spPr>
        </p:pic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B35DFBCB-F5C2-D441-9309-7B623DDFA54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583" t="12527" r="65237" b="30470"/>
          <a:stretch/>
        </p:blipFill>
        <p:spPr>
          <a:xfrm>
            <a:off x="1556951" y="633647"/>
            <a:ext cx="766120" cy="18748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C8BAA2A-7164-1844-A7AB-79C7D27FE21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7597" t="21540" r="20845" b="30470"/>
          <a:stretch/>
        </p:blipFill>
        <p:spPr>
          <a:xfrm>
            <a:off x="3089191" y="926757"/>
            <a:ext cx="2162433" cy="157844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6253F54-2E45-C14D-9661-BB81F42CA7DC}"/>
              </a:ext>
            </a:extLst>
          </p:cNvPr>
          <p:cNvSpPr txBox="1"/>
          <p:nvPr/>
        </p:nvSpPr>
        <p:spPr>
          <a:xfrm>
            <a:off x="902043" y="2814005"/>
            <a:ext cx="612860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Calibrate Wien filters at 130 kV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OPS – staff for INJ/NL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PSS – INJ/NL PSS beam permit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INJ – setup 6.3 MeV beam to fc#2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CIS – spin dances =&gt; </a:t>
            </a:r>
            <a:r>
              <a:rPr lang="en-US" sz="2000" dirty="0" err="1"/>
              <a:t>VWien</a:t>
            </a:r>
            <a:r>
              <a:rPr lang="en-US" sz="2000" dirty="0"/>
              <a:t>, </a:t>
            </a:r>
            <a:r>
              <a:rPr lang="en-US" sz="2000" dirty="0" err="1"/>
              <a:t>HWien</a:t>
            </a:r>
            <a:r>
              <a:rPr lang="en-US" sz="2000" dirty="0"/>
              <a:t>, Spin solenoid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SOFT – updated Wien controls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16D930F-1C66-0849-94F0-87653BA58A8A}"/>
              </a:ext>
            </a:extLst>
          </p:cNvPr>
          <p:cNvGrpSpPr/>
          <p:nvPr/>
        </p:nvGrpSpPr>
        <p:grpSpPr>
          <a:xfrm>
            <a:off x="1357782" y="1663472"/>
            <a:ext cx="10525299" cy="387962"/>
            <a:chOff x="286564" y="6383297"/>
            <a:chExt cx="10525299" cy="387962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B7B88B5F-A76A-1A44-A4B6-9A0B1D7EE93B}"/>
                </a:ext>
              </a:extLst>
            </p:cNvPr>
            <p:cNvCxnSpPr/>
            <p:nvPr/>
          </p:nvCxnSpPr>
          <p:spPr>
            <a:xfrm>
              <a:off x="1373959" y="6725167"/>
              <a:ext cx="6524368" cy="0"/>
            </a:xfrm>
            <a:prstGeom prst="straightConnector1">
              <a:avLst/>
            </a:prstGeom>
            <a:ln w="603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9C57124-ED2B-7740-9932-387636085C3B}"/>
                </a:ext>
              </a:extLst>
            </p:cNvPr>
            <p:cNvCxnSpPr>
              <a:cxnSpLocks/>
            </p:cNvCxnSpPr>
            <p:nvPr/>
          </p:nvCxnSpPr>
          <p:spPr>
            <a:xfrm>
              <a:off x="7898327" y="6764812"/>
              <a:ext cx="2913536" cy="6447"/>
            </a:xfrm>
            <a:prstGeom prst="straightConnector1">
              <a:avLst/>
            </a:prstGeom>
            <a:ln w="603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AC3AF3CA-ADF5-9843-84D9-043E3A8AE563}"/>
                </a:ext>
              </a:extLst>
            </p:cNvPr>
            <p:cNvCxnSpPr>
              <a:cxnSpLocks/>
            </p:cNvCxnSpPr>
            <p:nvPr/>
          </p:nvCxnSpPr>
          <p:spPr>
            <a:xfrm>
              <a:off x="286564" y="6383297"/>
              <a:ext cx="1087395" cy="341870"/>
            </a:xfrm>
            <a:prstGeom prst="straightConnector1">
              <a:avLst/>
            </a:prstGeom>
            <a:ln w="6032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9365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9599434-3B6D-2F4D-A8A6-777AE722C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6651" y="1322174"/>
            <a:ext cx="7937303" cy="444488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AA6DA3A-32B8-DF4E-9E0C-3829D9FAB004}"/>
              </a:ext>
            </a:extLst>
          </p:cNvPr>
          <p:cNvSpPr txBox="1"/>
          <p:nvPr/>
        </p:nvSpPr>
        <p:spPr>
          <a:xfrm>
            <a:off x="383201" y="361896"/>
            <a:ext cx="115947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With sweat, tears, some good luck and cryogens Phase I is all done by Oct 31</a:t>
            </a:r>
            <a:r>
              <a:rPr lang="en-US" sz="2800" baseline="30000" dirty="0"/>
              <a:t>st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6003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777</Words>
  <Application>Microsoft Macintosh PowerPoint</Application>
  <PresentationFormat>Widescreen</PresentationFormat>
  <Paragraphs>101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22</cp:revision>
  <dcterms:created xsi:type="dcterms:W3CDTF">2020-03-08T23:50:50Z</dcterms:created>
  <dcterms:modified xsi:type="dcterms:W3CDTF">2020-03-09T13:48:55Z</dcterms:modified>
</cp:coreProperties>
</file>