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56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431" autoAdjust="0"/>
    <p:restoredTop sz="97651" autoAdjust="0"/>
  </p:normalViewPr>
  <p:slideViewPr>
    <p:cSldViewPr snapToGrid="0" snapToObjects="1">
      <p:cViewPr varScale="1">
        <p:scale>
          <a:sx n="105" d="100"/>
          <a:sy n="105" d="100"/>
        </p:scale>
        <p:origin x="-16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7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7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1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1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4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9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8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5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4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2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83F5-4C16-1E43-9EBE-4F60FE4BF523}" type="datetimeFigureOut">
              <a:rPr lang="en-US" smtClean="0"/>
              <a:t>5/23/14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6A9F7-4B2D-324B-A16C-DE769E34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2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0606" y="1318382"/>
            <a:ext cx="468890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New 5 MeV Dipole Magnet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(“DL”)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Planning Meeting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May 23, 2014</a:t>
            </a:r>
          </a:p>
        </p:txBody>
      </p:sp>
    </p:spTree>
    <p:extLst>
      <p:ext uri="{BB962C8B-B14F-4D97-AF65-F5344CB8AC3E}">
        <p14:creationId xmlns:p14="http://schemas.microsoft.com/office/powerpoint/2010/main" val="305079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5-23 at 8.56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468" y="881742"/>
            <a:ext cx="6504818" cy="548091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2327" y="220525"/>
            <a:ext cx="6099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We’re replacing existing 5MeV Dipole Magnet: MBV0L02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833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5-23 at 8.47.29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" r="4255"/>
          <a:stretch/>
        </p:blipFill>
        <p:spPr>
          <a:xfrm>
            <a:off x="0" y="-13696"/>
            <a:ext cx="590247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3441" y="4036608"/>
            <a:ext cx="107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5.8” wide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3259" y="5433181"/>
            <a:ext cx="1083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1.05” gap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48687" y="3667276"/>
            <a:ext cx="9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4” wide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 descr="Screen Shot 2014-05-23 at 8.53.35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727" y="1282095"/>
            <a:ext cx="2423511" cy="43784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936991" y="590248"/>
            <a:ext cx="1366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Fixture plate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6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/>
          <p:cNvGrpSpPr/>
          <p:nvPr/>
        </p:nvGrpSpPr>
        <p:grpSpPr>
          <a:xfrm>
            <a:off x="62769" y="84671"/>
            <a:ext cx="8500661" cy="6708018"/>
            <a:chOff x="62769" y="84671"/>
            <a:chExt cx="8500661" cy="6708018"/>
          </a:xfrm>
        </p:grpSpPr>
        <p:sp>
          <p:nvSpPr>
            <p:cNvPr id="4" name="Process 3"/>
            <p:cNvSpPr/>
            <p:nvPr/>
          </p:nvSpPr>
          <p:spPr>
            <a:xfrm>
              <a:off x="229811" y="84671"/>
              <a:ext cx="1620762" cy="104019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Magnet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Design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n-US" dirty="0" err="1" smtClean="0">
                  <a:solidFill>
                    <a:schemeClr val="tx1"/>
                  </a:solidFill>
                </a:rPr>
                <a:t>Benesch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Process 4"/>
            <p:cNvSpPr/>
            <p:nvPr/>
          </p:nvSpPr>
          <p:spPr>
            <a:xfrm>
              <a:off x="2184399" y="91929"/>
              <a:ext cx="1620762" cy="104019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Magnet Drawings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(Gregory)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Process 5"/>
            <p:cNvSpPr/>
            <p:nvPr/>
          </p:nvSpPr>
          <p:spPr>
            <a:xfrm>
              <a:off x="4392990" y="94349"/>
              <a:ext cx="1620762" cy="104019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Fixture Design/Drawings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(Gregory)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Process 6"/>
            <p:cNvSpPr/>
            <p:nvPr/>
          </p:nvSpPr>
          <p:spPr>
            <a:xfrm>
              <a:off x="2184399" y="1478043"/>
              <a:ext cx="1620762" cy="1040190"/>
            </a:xfrm>
            <a:prstGeom prst="flowChartProcess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Fabricate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Magnet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(Shop/Vendor)</a:t>
              </a: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Process 7"/>
            <p:cNvSpPr/>
            <p:nvPr/>
          </p:nvSpPr>
          <p:spPr>
            <a:xfrm>
              <a:off x="4392990" y="1478043"/>
              <a:ext cx="1620762" cy="1040190"/>
            </a:xfrm>
            <a:prstGeom prst="flowChartProcess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Fabricate Fixture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(Shop)</a:t>
              </a: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Process 8"/>
            <p:cNvSpPr/>
            <p:nvPr/>
          </p:nvSpPr>
          <p:spPr>
            <a:xfrm>
              <a:off x="6942668" y="1504655"/>
              <a:ext cx="1620762" cy="104019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Purchase Magnet Probe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(Suleiman)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Process 9"/>
            <p:cNvSpPr/>
            <p:nvPr/>
          </p:nvSpPr>
          <p:spPr>
            <a:xfrm>
              <a:off x="6942668" y="2953659"/>
              <a:ext cx="1620762" cy="104019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Magnet Probe Software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n-US" dirty="0" err="1" smtClean="0">
                  <a:solidFill>
                    <a:schemeClr val="tx1"/>
                  </a:solidFill>
                </a:rPr>
                <a:t>Croke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Process 10"/>
            <p:cNvSpPr/>
            <p:nvPr/>
          </p:nvSpPr>
          <p:spPr>
            <a:xfrm>
              <a:off x="3256037" y="2980270"/>
              <a:ext cx="1620762" cy="104019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Measure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Magnet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(Meyers)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Process 11"/>
            <p:cNvSpPr/>
            <p:nvPr/>
          </p:nvSpPr>
          <p:spPr>
            <a:xfrm>
              <a:off x="3256040" y="4319719"/>
              <a:ext cx="1620762" cy="104019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Install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Magnet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(EGG)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Process 12"/>
            <p:cNvSpPr/>
            <p:nvPr/>
          </p:nvSpPr>
          <p:spPr>
            <a:xfrm>
              <a:off x="4274458" y="5752499"/>
              <a:ext cx="1620762" cy="104019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Align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Magnet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(S&amp;A)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Process 13"/>
            <p:cNvSpPr/>
            <p:nvPr/>
          </p:nvSpPr>
          <p:spPr>
            <a:xfrm>
              <a:off x="6942668" y="4356706"/>
              <a:ext cx="1620762" cy="104019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Install @ Tunnel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n-US" dirty="0" err="1" smtClean="0">
                  <a:solidFill>
                    <a:schemeClr val="tx1"/>
                  </a:solidFill>
                </a:rPr>
                <a:t>Croke</a:t>
              </a:r>
              <a:r>
                <a:rPr lang="en-US" dirty="0" smtClean="0">
                  <a:solidFill>
                    <a:schemeClr val="tx1"/>
                  </a:solidFill>
                </a:rPr>
                <a:t>?)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4" idx="3"/>
              <a:endCxn id="5" idx="1"/>
            </p:cNvCxnSpPr>
            <p:nvPr/>
          </p:nvCxnSpPr>
          <p:spPr>
            <a:xfrm>
              <a:off x="1850573" y="604766"/>
              <a:ext cx="333826" cy="72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6" idx="1"/>
            </p:cNvCxnSpPr>
            <p:nvPr/>
          </p:nvCxnSpPr>
          <p:spPr>
            <a:xfrm>
              <a:off x="3805161" y="612024"/>
              <a:ext cx="587829" cy="242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2970592" y="1124861"/>
              <a:ext cx="0" cy="34350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5263850" y="1134539"/>
              <a:ext cx="0" cy="34350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Process 24"/>
            <p:cNvSpPr/>
            <p:nvPr/>
          </p:nvSpPr>
          <p:spPr>
            <a:xfrm>
              <a:off x="6942668" y="94353"/>
              <a:ext cx="1620762" cy="1040190"/>
            </a:xfrm>
            <a:prstGeom prst="flowChartProcess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Specify Magnet Probe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n-US" dirty="0" err="1" smtClean="0">
                  <a:solidFill>
                    <a:schemeClr val="tx1"/>
                  </a:solidFill>
                </a:rPr>
                <a:t>Benesch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7786917" y="1134543"/>
              <a:ext cx="0" cy="34350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066421" y="2745619"/>
              <a:ext cx="0" cy="2201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060095" y="2745619"/>
              <a:ext cx="202474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069773" y="2518233"/>
              <a:ext cx="0" cy="2201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5084839" y="2544845"/>
              <a:ext cx="0" cy="2201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7786917" y="2585960"/>
              <a:ext cx="0" cy="34350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4066418" y="3993849"/>
              <a:ext cx="3" cy="3168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7786917" y="4020460"/>
              <a:ext cx="0" cy="34350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4" idx="1"/>
              <a:endCxn id="12" idx="3"/>
            </p:cNvCxnSpPr>
            <p:nvPr/>
          </p:nvCxnSpPr>
          <p:spPr>
            <a:xfrm flipH="1" flipV="1">
              <a:off x="4876802" y="4839814"/>
              <a:ext cx="2065866" cy="369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6013752" y="3444724"/>
              <a:ext cx="92891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505752" y="3060003"/>
              <a:ext cx="508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4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?</a:t>
              </a:r>
              <a:endPara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1" name="Process 50"/>
            <p:cNvSpPr/>
            <p:nvPr/>
          </p:nvSpPr>
          <p:spPr>
            <a:xfrm>
              <a:off x="2129859" y="5734614"/>
              <a:ext cx="1860471" cy="104019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Update CED &amp; </a:t>
              </a:r>
              <a:r>
                <a:rPr lang="en-US" dirty="0" err="1" smtClean="0">
                  <a:solidFill>
                    <a:schemeClr val="tx1"/>
                  </a:solidFill>
                </a:rPr>
                <a:t>Songsheet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(Grames)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 flipH="1">
              <a:off x="998704" y="3581854"/>
              <a:ext cx="2257335" cy="0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cess 55"/>
            <p:cNvSpPr/>
            <p:nvPr/>
          </p:nvSpPr>
          <p:spPr>
            <a:xfrm>
              <a:off x="62769" y="5739912"/>
              <a:ext cx="1860471" cy="1040190"/>
            </a:xfrm>
            <a:prstGeom prst="flowChartProcess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Update Controls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n-US" dirty="0" err="1" smtClean="0">
                  <a:solidFill>
                    <a:schemeClr val="tx1"/>
                  </a:solidFill>
                </a:rPr>
                <a:t>Croke</a:t>
              </a:r>
              <a:r>
                <a:rPr lang="en-US" dirty="0" smtClean="0">
                  <a:solidFill>
                    <a:schemeClr val="tx1"/>
                  </a:solidFill>
                </a:rPr>
                <a:t>?)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Arrow Connector 57"/>
            <p:cNvCxnSpPr>
              <a:endCxn id="56" idx="0"/>
            </p:cNvCxnSpPr>
            <p:nvPr/>
          </p:nvCxnSpPr>
          <p:spPr>
            <a:xfrm flipH="1">
              <a:off x="993005" y="3581854"/>
              <a:ext cx="5700" cy="21580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083403" y="5359909"/>
              <a:ext cx="0" cy="2201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069773" y="5536423"/>
              <a:ext cx="202474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069773" y="5532364"/>
              <a:ext cx="0" cy="2201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5084839" y="5543057"/>
              <a:ext cx="0" cy="2201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6848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8778" y="14906"/>
            <a:ext cx="2686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Details of our To-Do List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7523" y="686731"/>
            <a:ext cx="7237879" cy="5632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Magnet + Fixture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Grames will monitor and do best to get this here by August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Precision Hall Probe + Controller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Where?</a:t>
            </a:r>
          </a:p>
          <a:p>
            <a:pPr marL="1200150" lvl="2" indent="-285750">
              <a:buFont typeface="Wingdings" charset="2"/>
              <a:buChar char="ü"/>
            </a:pPr>
            <a:r>
              <a:rPr lang="en-US" dirty="0" smtClean="0"/>
              <a:t>Installed in CEBAF injector near experiment</a:t>
            </a:r>
          </a:p>
          <a:p>
            <a:pPr marL="1200150" lvl="2" indent="-285750">
              <a:buFont typeface="Wingdings" charset="2"/>
              <a:buChar char="ü"/>
            </a:pPr>
            <a:r>
              <a:rPr lang="en-US" dirty="0" smtClean="0"/>
              <a:t>Maybe used at </a:t>
            </a:r>
            <a:r>
              <a:rPr lang="en-US" dirty="0" err="1" smtClean="0"/>
              <a:t>MagTest</a:t>
            </a:r>
            <a:r>
              <a:rPr lang="en-US" dirty="0" smtClean="0"/>
              <a:t> during measurement?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What?</a:t>
            </a:r>
          </a:p>
          <a:p>
            <a:pPr marL="1200150" lvl="2" indent="-285750">
              <a:buFont typeface="Wingdings" charset="2"/>
              <a:buChar char="ü"/>
            </a:pPr>
            <a:r>
              <a:rPr lang="en-US" dirty="0" smtClean="0"/>
              <a:t>Remote configuration control</a:t>
            </a:r>
          </a:p>
          <a:p>
            <a:pPr marL="1200150" lvl="2" indent="-285750">
              <a:buFont typeface="Wingdings" charset="2"/>
              <a:buChar char="ü"/>
            </a:pPr>
            <a:r>
              <a:rPr lang="en-US" dirty="0" smtClean="0"/>
              <a:t>Monitoring of magnetic field (and temperature?) into </a:t>
            </a:r>
            <a:r>
              <a:rPr lang="en-US" dirty="0" err="1" smtClean="0"/>
              <a:t>Archiver</a:t>
            </a:r>
            <a:endParaRPr lang="en-US" dirty="0" smtClean="0"/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When?</a:t>
            </a:r>
          </a:p>
          <a:p>
            <a:pPr marL="1200150" lvl="2" indent="-285750">
              <a:buFont typeface="Wingdings" charset="2"/>
              <a:buChar char="ü"/>
            </a:pPr>
            <a:r>
              <a:rPr lang="en-US" dirty="0" smtClean="0"/>
              <a:t>Before August 1</a:t>
            </a:r>
            <a:r>
              <a:rPr lang="en-US" baseline="30000" dirty="0" smtClean="0"/>
              <a:t>st</a:t>
            </a:r>
            <a:r>
              <a:rPr lang="en-US" dirty="0" smtClean="0"/>
              <a:t> … can we shoot for July 15</a:t>
            </a:r>
            <a:r>
              <a:rPr lang="en-US" baseline="30000" dirty="0" smtClean="0"/>
              <a:t>th</a:t>
            </a:r>
            <a:r>
              <a:rPr lang="en-US" dirty="0" smtClean="0"/>
              <a:t>?</a:t>
            </a:r>
          </a:p>
          <a:p>
            <a:pPr marL="1200150" lvl="2" indent="-285750">
              <a:buFont typeface="Wingdings" charset="2"/>
              <a:buChar char="ü"/>
            </a:pPr>
            <a:endParaRPr lang="en-US" dirty="0"/>
          </a:p>
          <a:p>
            <a:r>
              <a:rPr lang="en-US" dirty="0" smtClean="0"/>
              <a:t>Magnetic Measurements (Jay’s wish list)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Two magnets – twice the opportunity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Power Supply – standard 10A trim (possibly some tests w/ 20A trim)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Stretched wire – 1A intervals between max/min on loop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Hall Probe – Mid-plane @ 5.5A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NMR – 21 positions @ 5.5A</a:t>
            </a:r>
            <a:endParaRPr lang="en-US" dirty="0"/>
          </a:p>
          <a:p>
            <a:pPr marL="742950" lvl="1" indent="-285750">
              <a:buFont typeface="Courier New"/>
              <a:buChar char="o"/>
            </a:pPr>
            <a:r>
              <a:rPr lang="en-US" dirty="0" smtClean="0"/>
              <a:t>Jay &amp; </a:t>
            </a:r>
            <a:r>
              <a:rPr lang="en-US" dirty="0" err="1" smtClean="0"/>
              <a:t>Sarin</a:t>
            </a:r>
            <a:r>
              <a:rPr lang="en-US" dirty="0" smtClean="0"/>
              <a:t> like to measure AC/DC to evaluate role of copper</a:t>
            </a:r>
          </a:p>
        </p:txBody>
      </p:sp>
    </p:spTree>
    <p:extLst>
      <p:ext uri="{BB962C8B-B14F-4D97-AF65-F5344CB8AC3E}">
        <p14:creationId xmlns:p14="http://schemas.microsoft.com/office/powerpoint/2010/main" val="380758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3377" y="2554905"/>
            <a:ext cx="4043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This page intentionally not left blank.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449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266</Words>
  <Application>Microsoft Macintosh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8</cp:revision>
  <dcterms:created xsi:type="dcterms:W3CDTF">2014-05-22T17:53:52Z</dcterms:created>
  <dcterms:modified xsi:type="dcterms:W3CDTF">2014-05-23T14:39:32Z</dcterms:modified>
</cp:coreProperties>
</file>