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73" r:id="rId2"/>
    <p:sldId id="371" r:id="rId3"/>
    <p:sldId id="379" r:id="rId4"/>
    <p:sldId id="382" r:id="rId5"/>
    <p:sldId id="377" r:id="rId6"/>
    <p:sldId id="378" r:id="rId7"/>
    <p:sldId id="383" r:id="rId8"/>
    <p:sldId id="3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F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5" autoAdjust="0"/>
    <p:restoredTop sz="96408" autoAdjust="0"/>
  </p:normalViewPr>
  <p:slideViewPr>
    <p:cSldViewPr snapToGrid="0" snapToObjects="1">
      <p:cViewPr varScale="1">
        <p:scale>
          <a:sx n="49" d="100"/>
          <a:sy n="49" d="100"/>
        </p:scale>
        <p:origin x="56" y="23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November 11,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November 11,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November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D625-EBF5-41FB-A75A-776B4A9E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Capture Beam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FD51-FDA6-4BC0-ABBA-1D87E6838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46" y="966055"/>
            <a:ext cx="11780108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Ideally, two modes of operation will be possible</a:t>
            </a:r>
          </a:p>
          <a:p>
            <a:pPr marL="0" indent="0">
              <a:buNone/>
            </a:pPr>
            <a:r>
              <a:rPr lang="en-US" dirty="0"/>
              <a:t>  -Delivery of polarized positrons with an efficiency of 10e-4</a:t>
            </a:r>
          </a:p>
          <a:p>
            <a:pPr marL="0" indent="0">
              <a:buNone/>
            </a:pPr>
            <a:r>
              <a:rPr lang="en-US" dirty="0"/>
              <a:t>  -Delivery of unpolarized positrons with an efficiency of 10e-3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CEBAF North </a:t>
            </a:r>
            <a:r>
              <a:rPr lang="en-US" dirty="0" err="1"/>
              <a:t>Linac</a:t>
            </a:r>
            <a:r>
              <a:rPr lang="en-US" dirty="0"/>
              <a:t> acceptance values are based on simulation work done by Yves Roblin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4A1CE-3519-40FB-ABA9-18228BFF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059F88-3FA0-4836-B4EC-D8AE2BBF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59" y="2215272"/>
            <a:ext cx="8219443" cy="32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2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26D8-6655-4831-8FD0-7E7D6825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“Best”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6EF51-AE6C-4539-B7F1-70E697EE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C6341B-38CC-4625-B8B8-E6CB5A14F115}"/>
              </a:ext>
            </a:extLst>
          </p:cNvPr>
          <p:cNvGrpSpPr/>
          <p:nvPr/>
        </p:nvGrpSpPr>
        <p:grpSpPr>
          <a:xfrm>
            <a:off x="898238" y="1380524"/>
            <a:ext cx="8491540" cy="1946939"/>
            <a:chOff x="453081" y="977769"/>
            <a:chExt cx="11026560" cy="214275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0A0B9F-44E1-454B-845C-4B2D45766F4C}"/>
                </a:ext>
              </a:extLst>
            </p:cNvPr>
            <p:cNvSpPr/>
            <p:nvPr/>
          </p:nvSpPr>
          <p:spPr>
            <a:xfrm flipV="1">
              <a:off x="8555238" y="2005311"/>
              <a:ext cx="46351" cy="190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D0BC5A7-7D66-45A6-838D-AFF25FD54953}"/>
                </a:ext>
              </a:extLst>
            </p:cNvPr>
            <p:cNvGrpSpPr/>
            <p:nvPr/>
          </p:nvGrpSpPr>
          <p:grpSpPr>
            <a:xfrm>
              <a:off x="453081" y="977769"/>
              <a:ext cx="11026560" cy="2142755"/>
              <a:chOff x="453081" y="977769"/>
              <a:chExt cx="11026560" cy="2142755"/>
            </a:xfrm>
          </p:grpSpPr>
          <p:sp>
            <p:nvSpPr>
              <p:cNvPr id="27" name="Rounded Rectangle 67">
                <a:extLst>
                  <a:ext uri="{FF2B5EF4-FFF2-40B4-BE49-F238E27FC236}">
                    <a16:creationId xmlns:a16="http://schemas.microsoft.com/office/drawing/2014/main" id="{5430FFA3-11DB-4AE0-917F-AE256104FE29}"/>
                  </a:ext>
                </a:extLst>
              </p:cNvPr>
              <p:cNvSpPr/>
              <p:nvPr/>
            </p:nvSpPr>
            <p:spPr>
              <a:xfrm flipH="1" flipV="1">
                <a:off x="8276150" y="1970574"/>
                <a:ext cx="208580" cy="631932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BD38AEC-67E9-4D2C-8063-EB2EAF603B52}"/>
                  </a:ext>
                </a:extLst>
              </p:cNvPr>
              <p:cNvGrpSpPr/>
              <p:nvPr/>
            </p:nvGrpSpPr>
            <p:grpSpPr>
              <a:xfrm>
                <a:off x="453081" y="977769"/>
                <a:ext cx="11026560" cy="2142755"/>
                <a:chOff x="453081" y="977769"/>
                <a:chExt cx="11026560" cy="2142755"/>
              </a:xfrm>
            </p:grpSpPr>
            <p:sp>
              <p:nvSpPr>
                <p:cNvPr id="29" name="Rounded Rectangle 67">
                  <a:extLst>
                    <a:ext uri="{FF2B5EF4-FFF2-40B4-BE49-F238E27FC236}">
                      <a16:creationId xmlns:a16="http://schemas.microsoft.com/office/drawing/2014/main" id="{9B6C0A91-EE95-4C0D-B69B-3F35F7119FF7}"/>
                    </a:ext>
                  </a:extLst>
                </p:cNvPr>
                <p:cNvSpPr/>
                <p:nvPr/>
              </p:nvSpPr>
              <p:spPr>
                <a:xfrm rot="2650555" flipH="1" flipV="1">
                  <a:off x="7099001" y="1488084"/>
                  <a:ext cx="243375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ounded Rectangle 67">
                  <a:extLst>
                    <a:ext uri="{FF2B5EF4-FFF2-40B4-BE49-F238E27FC236}">
                      <a16:creationId xmlns:a16="http://schemas.microsoft.com/office/drawing/2014/main" id="{60044EC2-1C75-40B1-B845-42767F41FBC1}"/>
                    </a:ext>
                  </a:extLst>
                </p:cNvPr>
                <p:cNvSpPr/>
                <p:nvPr/>
              </p:nvSpPr>
              <p:spPr>
                <a:xfrm flipH="1" flipV="1">
                  <a:off x="1699508" y="1953122"/>
                  <a:ext cx="208580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ounded Rectangle 67">
                  <a:extLst>
                    <a:ext uri="{FF2B5EF4-FFF2-40B4-BE49-F238E27FC236}">
                      <a16:creationId xmlns:a16="http://schemas.microsoft.com/office/drawing/2014/main" id="{B19A267F-A7D7-4B94-AF72-3B9BCF6036EB}"/>
                    </a:ext>
                  </a:extLst>
                </p:cNvPr>
                <p:cNvSpPr/>
                <p:nvPr/>
              </p:nvSpPr>
              <p:spPr>
                <a:xfrm flipH="1" flipV="1">
                  <a:off x="2292628" y="1953122"/>
                  <a:ext cx="208580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67">
                  <a:extLst>
                    <a:ext uri="{FF2B5EF4-FFF2-40B4-BE49-F238E27FC236}">
                      <a16:creationId xmlns:a16="http://schemas.microsoft.com/office/drawing/2014/main" id="{3ABB5BB1-E42A-49C8-B1F4-9CE380BD6796}"/>
                    </a:ext>
                  </a:extLst>
                </p:cNvPr>
                <p:cNvSpPr/>
                <p:nvPr/>
              </p:nvSpPr>
              <p:spPr>
                <a:xfrm rot="19775951" flipH="1" flipV="1">
                  <a:off x="3831157" y="1566647"/>
                  <a:ext cx="208581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C5660848-3A93-4387-AF44-A6C889D76556}"/>
                    </a:ext>
                  </a:extLst>
                </p:cNvPr>
                <p:cNvGrpSpPr/>
                <p:nvPr/>
              </p:nvGrpSpPr>
              <p:grpSpPr>
                <a:xfrm>
                  <a:off x="453081" y="977769"/>
                  <a:ext cx="11026560" cy="2142755"/>
                  <a:chOff x="507406" y="905634"/>
                  <a:chExt cx="11026560" cy="2142755"/>
                </a:xfrm>
              </p:grpSpPr>
              <p:sp>
                <p:nvSpPr>
                  <p:cNvPr id="35" name="Can 79">
                    <a:extLst>
                      <a:ext uri="{FF2B5EF4-FFF2-40B4-BE49-F238E27FC236}">
                        <a16:creationId xmlns:a16="http://schemas.microsoft.com/office/drawing/2014/main" id="{A0851C3B-2EAD-4C0B-A84A-C50F5FD5554F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9484627" y="1967444"/>
                    <a:ext cx="1127748" cy="477176"/>
                  </a:xfrm>
                  <a:prstGeom prst="ca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" name="Can 80">
                    <a:extLst>
                      <a:ext uri="{FF2B5EF4-FFF2-40B4-BE49-F238E27FC236}">
                        <a16:creationId xmlns:a16="http://schemas.microsoft.com/office/drawing/2014/main" id="{CDE7A72D-4863-48FC-9A15-7CB51B49D06B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10059311" y="1989101"/>
                    <a:ext cx="1127748" cy="477176"/>
                  </a:xfrm>
                  <a:prstGeom prst="ca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Can 80">
                    <a:extLst>
                      <a:ext uri="{FF2B5EF4-FFF2-40B4-BE49-F238E27FC236}">
                        <a16:creationId xmlns:a16="http://schemas.microsoft.com/office/drawing/2014/main" id="{55EC1A2C-A025-49F2-8179-C35831AE6B52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10633996" y="2009366"/>
                    <a:ext cx="1127748" cy="477176"/>
                  </a:xfrm>
                  <a:prstGeom prst="ca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0161677D-0EC0-456C-8902-23E63231830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507406" y="905634"/>
                    <a:ext cx="11026560" cy="2142755"/>
                    <a:chOff x="875359" y="2219660"/>
                    <a:chExt cx="11014146" cy="2048153"/>
                  </a:xfrm>
                </p:grpSpPr>
                <p:sp>
                  <p:nvSpPr>
                    <p:cNvPr id="39" name="Rounded Rectangle 90">
                      <a:extLst>
                        <a:ext uri="{FF2B5EF4-FFF2-40B4-BE49-F238E27FC236}">
                          <a16:creationId xmlns:a16="http://schemas.microsoft.com/office/drawing/2014/main" id="{1063694B-C70A-4AAE-889F-8A5FA2CA600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700016" y="3652584"/>
                      <a:ext cx="269086" cy="604032"/>
                    </a:xfrm>
                    <a:prstGeom prst="roundRect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" name="Rounded Rectangle 91">
                      <a:extLst>
                        <a:ext uri="{FF2B5EF4-FFF2-40B4-BE49-F238E27FC236}">
                          <a16:creationId xmlns:a16="http://schemas.microsoft.com/office/drawing/2014/main" id="{7D1B6B28-1184-4CBB-AD7E-19FCF819121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272862" y="3663781"/>
                      <a:ext cx="269086" cy="604032"/>
                    </a:xfrm>
                    <a:prstGeom prst="roundRect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198FE1F6-8B2A-459B-AF41-8595B5CCD2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4601" y="2732284"/>
                      <a:ext cx="474562" cy="604031"/>
                      <a:chOff x="1608881" y="2092870"/>
                      <a:chExt cx="474562" cy="604031"/>
                    </a:xfrm>
                  </p:grpSpPr>
                  <p:sp>
                    <p:nvSpPr>
                      <p:cNvPr id="75" name="Right Triangle 74">
                        <a:extLst>
                          <a:ext uri="{FF2B5EF4-FFF2-40B4-BE49-F238E27FC236}">
                            <a16:creationId xmlns:a16="http://schemas.microsoft.com/office/drawing/2014/main" id="{8E4010DB-57AA-4D61-819A-DA9975B430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8881" y="2465408"/>
                        <a:ext cx="474562" cy="231493"/>
                      </a:xfrm>
                      <a:prstGeom prst="rtTriangl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" name="Right Triangle 75">
                        <a:extLst>
                          <a:ext uri="{FF2B5EF4-FFF2-40B4-BE49-F238E27FC236}">
                            <a16:creationId xmlns:a16="http://schemas.microsoft.com/office/drawing/2014/main" id="{3AA65B1E-B412-4677-9A5A-5FFF1118EE34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1608881" y="2092870"/>
                        <a:ext cx="474562" cy="233423"/>
                      </a:xfrm>
                      <a:prstGeom prst="rtTriangl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99802C9C-C777-44C4-AD70-4CE8BC481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359" y="2914096"/>
                      <a:ext cx="85821" cy="217006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ounded Rectangle 67">
                      <a:extLst>
                        <a:ext uri="{FF2B5EF4-FFF2-40B4-BE49-F238E27FC236}">
                          <a16:creationId xmlns:a16="http://schemas.microsoft.com/office/drawing/2014/main" id="{0E58A2B3-1EC9-4B73-8D7A-433F5A98650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732304" y="2732284"/>
                      <a:ext cx="208345" cy="604032"/>
                    </a:xfrm>
                    <a:prstGeom prst="roundRect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DA331610-DA5F-4038-99E0-19DAEFD0E6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19163" y="2762440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63294706-A60C-467D-8061-ED216A5407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940B5F1F-D707-4361-AEA8-E914599C86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8F2669F1-219E-450A-ADF3-B6EDCD283E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97120" y="2775945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603A49A1-B0CD-4BCD-9599-2373A159C7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BB97F0B6-48C9-4BF2-A773-BEEEB5C23A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40EF08C4-54D9-4B9E-82BE-D545B06AF9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97177" y="2784834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69" name="Rectangle 68">
                        <a:extLst>
                          <a:ext uri="{FF2B5EF4-FFF2-40B4-BE49-F238E27FC236}">
                            <a16:creationId xmlns:a16="http://schemas.microsoft.com/office/drawing/2014/main" id="{64A38B50-EED1-4944-82B4-247857ED28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97676D5F-3360-4E17-87D3-81EE7C6A6B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BC86A189-FBF5-4329-A913-E8D983D32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9538" y="2784834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B214249F-CBB2-4E8F-961B-C7712529AB8B}"/>
                        </a:ext>
                      </a:extLst>
                    </p:cNvPr>
                    <p:cNvGrpSpPr/>
                    <p:nvPr/>
                  </p:nvGrpSpPr>
                  <p:grpSpPr>
                    <a:xfrm rot="1190945">
                      <a:off x="4544807" y="3317174"/>
                      <a:ext cx="115203" cy="496579"/>
                      <a:chOff x="2504664" y="3079137"/>
                      <a:chExt cx="115203" cy="387429"/>
                    </a:xfrm>
                  </p:grpSpPr>
                  <p:sp>
                    <p:nvSpPr>
                      <p:cNvPr id="67" name="Rectangle 66">
                        <a:extLst>
                          <a:ext uri="{FF2B5EF4-FFF2-40B4-BE49-F238E27FC236}">
                            <a16:creationId xmlns:a16="http://schemas.microsoft.com/office/drawing/2014/main" id="{B4B081F0-8215-466F-9839-5C56906FE0EF}"/>
                          </a:ext>
                        </a:extLst>
                      </p:cNvPr>
                      <p:cNvSpPr/>
                      <p:nvPr/>
                    </p:nvSpPr>
                    <p:spPr>
                      <a:xfrm rot="594633" flipH="1">
                        <a:off x="2504664" y="3331688"/>
                        <a:ext cx="45667" cy="1348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Rectangle 67">
                        <a:extLst>
                          <a:ext uri="{FF2B5EF4-FFF2-40B4-BE49-F238E27FC236}">
                            <a16:creationId xmlns:a16="http://schemas.microsoft.com/office/drawing/2014/main" id="{E186D219-D2D7-421B-BF1B-410803BF5445}"/>
                          </a:ext>
                        </a:extLst>
                      </p:cNvPr>
                      <p:cNvSpPr/>
                      <p:nvPr/>
                    </p:nvSpPr>
                    <p:spPr>
                      <a:xfrm rot="732261" flipH="1">
                        <a:off x="2574199" y="3079137"/>
                        <a:ext cx="45668" cy="1348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730DCE-331B-4B73-8440-6B944B6E46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8814" y="3627687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B64C872D-064F-43AD-A44C-BA4A68E561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12113" y="3666062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65" name="Rectangle 64">
                        <a:extLst>
                          <a:ext uri="{FF2B5EF4-FFF2-40B4-BE49-F238E27FC236}">
                            <a16:creationId xmlns:a16="http://schemas.microsoft.com/office/drawing/2014/main" id="{BD7E7021-F171-4AE2-BF7D-F68983866A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1B4C8878-FBCA-4EC7-9822-47E5203242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B60DC7E7-44FE-456C-8313-D5A9649C7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504" y="3650081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FF3C67FC-2CA9-4AC2-9F65-8042F23FBE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8587" y="2754986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Can 79">
                      <a:extLst>
                        <a:ext uri="{FF2B5EF4-FFF2-40B4-BE49-F238E27FC236}">
                          <a16:creationId xmlns:a16="http://schemas.microsoft.com/office/drawing/2014/main" id="{4CA1386C-39C6-46C2-BE75-5EFF2E3F33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777039" y="2792329"/>
                      <a:ext cx="1077958" cy="476639"/>
                    </a:xfrm>
                    <a:prstGeom prst="can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4" name="Can 80">
                      <a:extLst>
                        <a:ext uri="{FF2B5EF4-FFF2-40B4-BE49-F238E27FC236}">
                          <a16:creationId xmlns:a16="http://schemas.microsoft.com/office/drawing/2014/main" id="{8AA5FDA7-DAA1-44FD-BA16-8E55534C51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9321922" y="2783152"/>
                      <a:ext cx="1077958" cy="476639"/>
                    </a:xfrm>
                    <a:prstGeom prst="can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B1BF8EA3-7FB4-4C01-9D7C-F49859D671C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4601" y="3034300"/>
                      <a:ext cx="265639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5262DD7A-E3FB-49B2-8F4E-A7BCB647A1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4601" y="3059195"/>
                      <a:ext cx="2656390" cy="0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95671CC4-4FD7-475F-8511-8AF878D623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00991" y="3034300"/>
                      <a:ext cx="1489276" cy="86604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3C498DEE-84A7-4837-9A6F-0DCED21050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480" y="3896268"/>
                      <a:ext cx="1930451" cy="2343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4702E616-9726-402B-B781-C5A824F0B8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109734" y="3034300"/>
                      <a:ext cx="1083981" cy="88540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9D29FE89-8A4A-465F-AF66-909EE2F420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00991" y="2614320"/>
                      <a:ext cx="674055" cy="444875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1" name="Rounded Rectangle 87">
                      <a:extLst>
                        <a:ext uri="{FF2B5EF4-FFF2-40B4-BE49-F238E27FC236}">
                          <a16:creationId xmlns:a16="http://schemas.microsoft.com/office/drawing/2014/main" id="{BDE54867-31A1-4E2E-A576-65BF291177B5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10315162" y="815640"/>
                      <a:ext cx="100724" cy="2908764"/>
                    </a:xfrm>
                    <a:prstGeom prst="roundRect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Hexagon 61">
                      <a:extLst>
                        <a:ext uri="{FF2B5EF4-FFF2-40B4-BE49-F238E27FC236}">
                          <a16:creationId xmlns:a16="http://schemas.microsoft.com/office/drawing/2014/main" id="{AEB7A1A6-6380-4F7A-8305-B65A2F925E91}"/>
                        </a:ext>
                      </a:extLst>
                    </p:cNvPr>
                    <p:cNvSpPr/>
                    <p:nvPr/>
                  </p:nvSpPr>
                  <p:spPr>
                    <a:xfrm rot="19877968">
                      <a:off x="4283197" y="2367929"/>
                      <a:ext cx="350253" cy="380150"/>
                    </a:xfrm>
                    <a:prstGeom prst="hexagon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CA353873-F885-41C9-95A3-731A76A903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93715" y="3039126"/>
                      <a:ext cx="3695790" cy="1119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4" name="Rounded Rectangle 93">
                      <a:extLst>
                        <a:ext uri="{FF2B5EF4-FFF2-40B4-BE49-F238E27FC236}">
                          <a16:creationId xmlns:a16="http://schemas.microsoft.com/office/drawing/2014/main" id="{D8DEEEC9-2B41-497F-947C-06EBE94DE76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10315161" y="2239355"/>
                      <a:ext cx="100724" cy="2908764"/>
                    </a:xfrm>
                    <a:prstGeom prst="roundRect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F9D597D-9457-4E20-B24D-40AAA79E6444}"/>
                    </a:ext>
                  </a:extLst>
                </p:cNvPr>
                <p:cNvSpPr/>
                <p:nvPr/>
              </p:nvSpPr>
              <p:spPr>
                <a:xfrm flipV="1">
                  <a:off x="8555238" y="2370685"/>
                  <a:ext cx="46351" cy="1901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5C155DA-3EDA-4A6F-A6DB-11E359AF15AA}"/>
              </a:ext>
            </a:extLst>
          </p:cNvPr>
          <p:cNvGrpSpPr/>
          <p:nvPr/>
        </p:nvGrpSpPr>
        <p:grpSpPr>
          <a:xfrm>
            <a:off x="10139109" y="2335139"/>
            <a:ext cx="1958749" cy="2347048"/>
            <a:chOff x="6385038" y="4153568"/>
            <a:chExt cx="1958749" cy="234704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E8DA358-810C-480F-AB0E-6C392E1D8C8A}"/>
                </a:ext>
              </a:extLst>
            </p:cNvPr>
            <p:cNvSpPr txBox="1"/>
            <p:nvPr/>
          </p:nvSpPr>
          <p:spPr>
            <a:xfrm>
              <a:off x="6532938" y="4153568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Legend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6279FE5-B5B0-4F26-ABF0-BEE3C0902CA6}"/>
                </a:ext>
              </a:extLst>
            </p:cNvPr>
            <p:cNvSpPr/>
            <p:nvPr/>
          </p:nvSpPr>
          <p:spPr>
            <a:xfrm>
              <a:off x="6385039" y="4587633"/>
              <a:ext cx="167603" cy="1467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8616063-DC21-4891-B2AF-BBB8A4FD8D2A}"/>
                </a:ext>
              </a:extLst>
            </p:cNvPr>
            <p:cNvSpPr/>
            <p:nvPr/>
          </p:nvSpPr>
          <p:spPr>
            <a:xfrm>
              <a:off x="6393966" y="4860379"/>
              <a:ext cx="167603" cy="146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8A144E3-1A87-4996-8182-9AB5DD5B4464}"/>
                </a:ext>
              </a:extLst>
            </p:cNvPr>
            <p:cNvSpPr/>
            <p:nvPr/>
          </p:nvSpPr>
          <p:spPr>
            <a:xfrm>
              <a:off x="6385038" y="5153720"/>
              <a:ext cx="167603" cy="1467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88D20BF-CB23-4EDF-A082-1780AD9987F4}"/>
                </a:ext>
              </a:extLst>
            </p:cNvPr>
            <p:cNvSpPr/>
            <p:nvPr/>
          </p:nvSpPr>
          <p:spPr>
            <a:xfrm>
              <a:off x="6394675" y="5420070"/>
              <a:ext cx="167603" cy="14679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3FF157E-3522-41B4-B562-54BA3E47148D}"/>
                </a:ext>
              </a:extLst>
            </p:cNvPr>
            <p:cNvSpPr/>
            <p:nvPr/>
          </p:nvSpPr>
          <p:spPr>
            <a:xfrm>
              <a:off x="6398023" y="5703597"/>
              <a:ext cx="167603" cy="14679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476AB2E-7E44-4B3F-A1F6-6D63142F0764}"/>
                </a:ext>
              </a:extLst>
            </p:cNvPr>
            <p:cNvSpPr/>
            <p:nvPr/>
          </p:nvSpPr>
          <p:spPr>
            <a:xfrm>
              <a:off x="6393966" y="5972870"/>
              <a:ext cx="167603" cy="1467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079DFAB-0DB7-4AFF-864A-26DD6EF299FA}"/>
                </a:ext>
              </a:extLst>
            </p:cNvPr>
            <p:cNvSpPr/>
            <p:nvPr/>
          </p:nvSpPr>
          <p:spPr>
            <a:xfrm>
              <a:off x="6393966" y="6257454"/>
              <a:ext cx="167603" cy="1467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69AED23-00BA-47CD-AD27-C22EBCC7CDA0}"/>
                </a:ext>
              </a:extLst>
            </p:cNvPr>
            <p:cNvSpPr txBox="1"/>
            <p:nvPr/>
          </p:nvSpPr>
          <p:spPr>
            <a:xfrm>
              <a:off x="6546051" y="4469291"/>
              <a:ext cx="179773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Target</a:t>
              </a:r>
            </a:p>
            <a:p>
              <a:r>
                <a:rPr lang="en-US" dirty="0"/>
                <a:t>Conical Solenoid</a:t>
              </a:r>
            </a:p>
            <a:p>
              <a:r>
                <a:rPr lang="en-US" dirty="0"/>
                <a:t>Solenoid</a:t>
              </a:r>
            </a:p>
            <a:p>
              <a:r>
                <a:rPr lang="en-US" dirty="0"/>
                <a:t>Quadrupole</a:t>
              </a:r>
            </a:p>
            <a:p>
              <a:r>
                <a:rPr lang="en-US" dirty="0"/>
                <a:t>Dipole</a:t>
              </a:r>
            </a:p>
            <a:p>
              <a:r>
                <a:rPr lang="en-US" dirty="0"/>
                <a:t>Collimator/dump</a:t>
              </a:r>
            </a:p>
            <a:p>
              <a:r>
                <a:rPr lang="en-US" dirty="0"/>
                <a:t>RF Cavity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580FBD9-9A09-4075-B290-4D7C9E21663B}"/>
              </a:ext>
            </a:extLst>
          </p:cNvPr>
          <p:cNvGrpSpPr/>
          <p:nvPr/>
        </p:nvGrpSpPr>
        <p:grpSpPr>
          <a:xfrm>
            <a:off x="758797" y="3857700"/>
            <a:ext cx="8630981" cy="2220723"/>
            <a:chOff x="1175180" y="4272089"/>
            <a:chExt cx="8555891" cy="2220723"/>
          </a:xfrm>
        </p:grpSpPr>
        <p:sp>
          <p:nvSpPr>
            <p:cNvPr id="88" name="Can 79">
              <a:extLst>
                <a:ext uri="{FF2B5EF4-FFF2-40B4-BE49-F238E27FC236}">
                  <a16:creationId xmlns:a16="http://schemas.microsoft.com/office/drawing/2014/main" id="{8DC1224A-643D-4D1B-9424-3CF7572649DF}"/>
                </a:ext>
              </a:extLst>
            </p:cNvPr>
            <p:cNvSpPr/>
            <p:nvPr/>
          </p:nvSpPr>
          <p:spPr>
            <a:xfrm rot="5400000" flipV="1">
              <a:off x="2415003" y="5434722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E29D2AE-4FC4-4E3F-959C-A40EA67A5044}"/>
                </a:ext>
              </a:extLst>
            </p:cNvPr>
            <p:cNvSpPr/>
            <p:nvPr/>
          </p:nvSpPr>
          <p:spPr>
            <a:xfrm flipV="1">
              <a:off x="7588404" y="5337020"/>
              <a:ext cx="33961" cy="197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67">
              <a:extLst>
                <a:ext uri="{FF2B5EF4-FFF2-40B4-BE49-F238E27FC236}">
                  <a16:creationId xmlns:a16="http://schemas.microsoft.com/office/drawing/2014/main" id="{BFA88599-CE03-4EFB-BB70-5AFDF73E4441}"/>
                </a:ext>
              </a:extLst>
            </p:cNvPr>
            <p:cNvSpPr/>
            <p:nvPr/>
          </p:nvSpPr>
          <p:spPr>
            <a:xfrm flipH="1" flipV="1">
              <a:off x="7383920" y="5301019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67">
              <a:extLst>
                <a:ext uri="{FF2B5EF4-FFF2-40B4-BE49-F238E27FC236}">
                  <a16:creationId xmlns:a16="http://schemas.microsoft.com/office/drawing/2014/main" id="{0F1FA4C0-4C96-4EB3-8B8C-6B2800DA34EF}"/>
                </a:ext>
              </a:extLst>
            </p:cNvPr>
            <p:cNvSpPr/>
            <p:nvPr/>
          </p:nvSpPr>
          <p:spPr>
            <a:xfrm rot="2650555" flipH="1" flipV="1">
              <a:off x="6521440" y="4800973"/>
              <a:ext cx="178317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ounded Rectangle 67">
              <a:extLst>
                <a:ext uri="{FF2B5EF4-FFF2-40B4-BE49-F238E27FC236}">
                  <a16:creationId xmlns:a16="http://schemas.microsoft.com/office/drawing/2014/main" id="{ED864B5C-8EA9-4F82-83A5-BA0604C8782F}"/>
                </a:ext>
              </a:extLst>
            </p:cNvPr>
            <p:cNvSpPr/>
            <p:nvPr/>
          </p:nvSpPr>
          <p:spPr>
            <a:xfrm flipH="1" flipV="1">
              <a:off x="2088419" y="5257456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67">
              <a:extLst>
                <a:ext uri="{FF2B5EF4-FFF2-40B4-BE49-F238E27FC236}">
                  <a16:creationId xmlns:a16="http://schemas.microsoft.com/office/drawing/2014/main" id="{95D876BC-117B-48E0-9C12-C79BAFD894E4}"/>
                </a:ext>
              </a:extLst>
            </p:cNvPr>
            <p:cNvSpPr/>
            <p:nvPr/>
          </p:nvSpPr>
          <p:spPr>
            <a:xfrm flipH="1" flipV="1">
              <a:off x="2522989" y="5257456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67">
              <a:extLst>
                <a:ext uri="{FF2B5EF4-FFF2-40B4-BE49-F238E27FC236}">
                  <a16:creationId xmlns:a16="http://schemas.microsoft.com/office/drawing/2014/main" id="{C8136F8A-0399-4C2F-9787-61BF5B4379F4}"/>
                </a:ext>
              </a:extLst>
            </p:cNvPr>
            <p:cNvSpPr/>
            <p:nvPr/>
          </p:nvSpPr>
          <p:spPr>
            <a:xfrm rot="19775951" flipH="1" flipV="1">
              <a:off x="4127139" y="4882394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Can 79">
              <a:extLst>
                <a:ext uri="{FF2B5EF4-FFF2-40B4-BE49-F238E27FC236}">
                  <a16:creationId xmlns:a16="http://schemas.microsoft.com/office/drawing/2014/main" id="{F89A1C21-4E08-4569-B554-491B4ED769A9}"/>
                </a:ext>
              </a:extLst>
            </p:cNvPr>
            <p:cNvSpPr/>
            <p:nvPr/>
          </p:nvSpPr>
          <p:spPr>
            <a:xfrm rot="5400000" flipV="1">
              <a:off x="8058301" y="5444994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Can 80">
              <a:extLst>
                <a:ext uri="{FF2B5EF4-FFF2-40B4-BE49-F238E27FC236}">
                  <a16:creationId xmlns:a16="http://schemas.microsoft.com/office/drawing/2014/main" id="{BB45CBCB-7744-4C76-AD1E-93117ACE7F61}"/>
                </a:ext>
              </a:extLst>
            </p:cNvPr>
            <p:cNvSpPr/>
            <p:nvPr/>
          </p:nvSpPr>
          <p:spPr>
            <a:xfrm rot="5400000" flipV="1">
              <a:off x="8479364" y="5467439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80">
              <a:extLst>
                <a:ext uri="{FF2B5EF4-FFF2-40B4-BE49-F238E27FC236}">
                  <a16:creationId xmlns:a16="http://schemas.microsoft.com/office/drawing/2014/main" id="{6AE2FDC7-29AA-4576-B8CD-B9BA59CC96DE}"/>
                </a:ext>
              </a:extLst>
            </p:cNvPr>
            <p:cNvSpPr/>
            <p:nvPr/>
          </p:nvSpPr>
          <p:spPr>
            <a:xfrm rot="5400000" flipV="1">
              <a:off x="8900427" y="5488442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0">
              <a:extLst>
                <a:ext uri="{FF2B5EF4-FFF2-40B4-BE49-F238E27FC236}">
                  <a16:creationId xmlns:a16="http://schemas.microsoft.com/office/drawing/2014/main" id="{F2D95029-3751-46DA-8C05-A0789DFD9B31}"/>
                </a:ext>
              </a:extLst>
            </p:cNvPr>
            <p:cNvSpPr/>
            <p:nvPr/>
          </p:nvSpPr>
          <p:spPr>
            <a:xfrm flipH="1" flipV="1">
              <a:off x="5191012" y="4284229"/>
              <a:ext cx="197378" cy="65492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ounded Rectangle 91">
              <a:extLst>
                <a:ext uri="{FF2B5EF4-FFF2-40B4-BE49-F238E27FC236}">
                  <a16:creationId xmlns:a16="http://schemas.microsoft.com/office/drawing/2014/main" id="{D5EE0912-7E57-4D99-A1BB-D803262DFFD2}"/>
                </a:ext>
              </a:extLst>
            </p:cNvPr>
            <p:cNvSpPr/>
            <p:nvPr/>
          </p:nvSpPr>
          <p:spPr>
            <a:xfrm flipH="1" flipV="1">
              <a:off x="5611201" y="4272089"/>
              <a:ext cx="197378" cy="65492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7E20E1C-2117-49FE-A15C-53B66E042E02}"/>
                </a:ext>
              </a:extLst>
            </p:cNvPr>
            <p:cNvGrpSpPr/>
            <p:nvPr/>
          </p:nvGrpSpPr>
          <p:grpSpPr>
            <a:xfrm flipV="1">
              <a:off x="1299321" y="5256596"/>
              <a:ext cx="348097" cy="654924"/>
              <a:chOff x="1608881" y="2092870"/>
              <a:chExt cx="474562" cy="604031"/>
            </a:xfrm>
          </p:grpSpPr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A1AC45D0-6B5A-4898-8A01-DD612093EB89}"/>
                  </a:ext>
                </a:extLst>
              </p:cNvPr>
              <p:cNvSpPr/>
              <p:nvPr/>
            </p:nvSpPr>
            <p:spPr>
              <a:xfrm>
                <a:off x="1608881" y="2465408"/>
                <a:ext cx="474562" cy="23149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BEBFCCCD-1F78-4462-ACCF-16DC93C6EF7D}"/>
                  </a:ext>
                </a:extLst>
              </p:cNvPr>
              <p:cNvSpPr/>
              <p:nvPr/>
            </p:nvSpPr>
            <p:spPr>
              <a:xfrm flipV="1">
                <a:off x="1608881" y="2092870"/>
                <a:ext cx="474562" cy="23342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3FB83F2-7ECA-4F53-9E80-CCD37EAF1007}"/>
                </a:ext>
              </a:extLst>
            </p:cNvPr>
            <p:cNvSpPr/>
            <p:nvPr/>
          </p:nvSpPr>
          <p:spPr>
            <a:xfrm flipV="1">
              <a:off x="1175180" y="5479099"/>
              <a:ext cx="62951" cy="2352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67">
              <a:extLst>
                <a:ext uri="{FF2B5EF4-FFF2-40B4-BE49-F238E27FC236}">
                  <a16:creationId xmlns:a16="http://schemas.microsoft.com/office/drawing/2014/main" id="{1BEF77AA-D6BD-4E49-964E-D84B545EC37D}"/>
                </a:ext>
              </a:extLst>
            </p:cNvPr>
            <p:cNvSpPr/>
            <p:nvPr/>
          </p:nvSpPr>
          <p:spPr>
            <a:xfrm flipH="1" flipV="1">
              <a:off x="1803759" y="5256595"/>
              <a:ext cx="152823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79A2C57-C218-4502-8DCA-CEC12F06D432}"/>
                </a:ext>
              </a:extLst>
            </p:cNvPr>
            <p:cNvGrpSpPr/>
            <p:nvPr/>
          </p:nvGrpSpPr>
          <p:grpSpPr>
            <a:xfrm flipV="1">
              <a:off x="1647417" y="5303106"/>
              <a:ext cx="33961" cy="575717"/>
              <a:chOff x="2210765" y="3014732"/>
              <a:chExt cx="46299" cy="414268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3F274C0-D108-4E04-9AF1-45F66AC581C4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C63F831-A11E-4C3C-9936-0309D1ED20C1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72CCEED-8A39-4E11-B9A5-FC1055793907}"/>
                </a:ext>
              </a:extLst>
            </p:cNvPr>
            <p:cNvGrpSpPr/>
            <p:nvPr/>
          </p:nvGrpSpPr>
          <p:grpSpPr>
            <a:xfrm flipV="1">
              <a:off x="2364760" y="5288463"/>
              <a:ext cx="33961" cy="575717"/>
              <a:chOff x="2210765" y="3014732"/>
              <a:chExt cx="46299" cy="414268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3F2B8F5-1E2E-47B8-960D-3D32F4EAF0DA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E329E5B5-6D12-414B-82A2-CF0604082BFD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8578201-B597-4463-87FF-83B68F21A3F9}"/>
                </a:ext>
              </a:extLst>
            </p:cNvPr>
            <p:cNvGrpSpPr/>
            <p:nvPr/>
          </p:nvGrpSpPr>
          <p:grpSpPr>
            <a:xfrm flipV="1">
              <a:off x="3281800" y="5304301"/>
              <a:ext cx="33961" cy="575717"/>
              <a:chOff x="2210765" y="3014732"/>
              <a:chExt cx="46299" cy="414268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C1016BFD-A263-4386-9C3C-D2A5CE5D40AC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ABFF999-D1FC-404C-AD26-D13D4D7ACD29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CD24F63-FAE9-42C3-AD8D-99B6449E51D7}"/>
                </a:ext>
              </a:extLst>
            </p:cNvPr>
            <p:cNvSpPr/>
            <p:nvPr/>
          </p:nvSpPr>
          <p:spPr>
            <a:xfrm flipV="1">
              <a:off x="3474245" y="5328582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D0D5A89-562F-4FC9-AA5C-77D8B173C96D}"/>
                </a:ext>
              </a:extLst>
            </p:cNvPr>
            <p:cNvGrpSpPr/>
            <p:nvPr/>
          </p:nvGrpSpPr>
          <p:grpSpPr>
            <a:xfrm rot="20409055" flipV="1">
              <a:off x="4343653" y="4764406"/>
              <a:ext cx="84503" cy="538419"/>
              <a:chOff x="2504664" y="3079137"/>
              <a:chExt cx="115203" cy="38742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DCA9CC-ECE7-4A31-8923-B4C057D9BAC9}"/>
                  </a:ext>
                </a:extLst>
              </p:cNvPr>
              <p:cNvSpPr/>
              <p:nvPr/>
            </p:nvSpPr>
            <p:spPr>
              <a:xfrm rot="594633" flipH="1">
                <a:off x="2504664" y="3331688"/>
                <a:ext cx="45667" cy="1348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5C75458-4173-45B8-B279-7CCC0DC1564F}"/>
                  </a:ext>
                </a:extLst>
              </p:cNvPr>
              <p:cNvSpPr/>
              <p:nvPr/>
            </p:nvSpPr>
            <p:spPr>
              <a:xfrm rot="732261" flipH="1">
                <a:off x="2574199" y="3079137"/>
                <a:ext cx="45668" cy="1348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FC8206A-5551-46E2-91E0-FC427524F260}"/>
                </a:ext>
              </a:extLst>
            </p:cNvPr>
            <p:cNvSpPr/>
            <p:nvPr/>
          </p:nvSpPr>
          <p:spPr>
            <a:xfrm flipV="1">
              <a:off x="4566646" y="4414713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39013FE3-9BE5-4C44-9570-BD27117B642B}"/>
                </a:ext>
              </a:extLst>
            </p:cNvPr>
            <p:cNvGrpSpPr/>
            <p:nvPr/>
          </p:nvGrpSpPr>
          <p:grpSpPr>
            <a:xfrm flipV="1">
              <a:off x="5493289" y="4348824"/>
              <a:ext cx="33961" cy="575717"/>
              <a:chOff x="2210765" y="3014732"/>
              <a:chExt cx="46299" cy="414268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455C81E-A8AB-4C0C-8FE2-DD5B3E27DEAF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B7FC138C-439B-4DF3-A442-ADDB0557DDEA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8BCBA90-132F-478F-8A61-BA2F2C920665}"/>
                </a:ext>
              </a:extLst>
            </p:cNvPr>
            <p:cNvSpPr/>
            <p:nvPr/>
          </p:nvSpPr>
          <p:spPr>
            <a:xfrm flipV="1">
              <a:off x="5942485" y="4390432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7AA775F-00C8-4B6F-ADB4-DECE68DE7734}"/>
                </a:ext>
              </a:extLst>
            </p:cNvPr>
            <p:cNvSpPr/>
            <p:nvPr/>
          </p:nvSpPr>
          <p:spPr>
            <a:xfrm flipV="1">
              <a:off x="6789018" y="5360945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an 79">
              <a:extLst>
                <a:ext uri="{FF2B5EF4-FFF2-40B4-BE49-F238E27FC236}">
                  <a16:creationId xmlns:a16="http://schemas.microsoft.com/office/drawing/2014/main" id="{008D5F4E-0F2B-4E0F-9C22-4782992DA1AD}"/>
                </a:ext>
              </a:extLst>
            </p:cNvPr>
            <p:cNvSpPr/>
            <p:nvPr/>
          </p:nvSpPr>
          <p:spPr>
            <a:xfrm rot="5400000" flipV="1">
              <a:off x="7258998" y="5438683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Can 80">
              <a:extLst>
                <a:ext uri="{FF2B5EF4-FFF2-40B4-BE49-F238E27FC236}">
                  <a16:creationId xmlns:a16="http://schemas.microsoft.com/office/drawing/2014/main" id="{D632491A-A938-4E4B-9982-0E5B36F919DD}"/>
                </a:ext>
              </a:extLst>
            </p:cNvPr>
            <p:cNvSpPr/>
            <p:nvPr/>
          </p:nvSpPr>
          <p:spPr>
            <a:xfrm rot="5400000" flipV="1">
              <a:off x="7658676" y="5448633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DFEA954-A1B0-47CD-9095-438142078553}"/>
                </a:ext>
              </a:extLst>
            </p:cNvPr>
            <p:cNvCxnSpPr>
              <a:cxnSpLocks/>
            </p:cNvCxnSpPr>
            <p:nvPr/>
          </p:nvCxnSpPr>
          <p:spPr>
            <a:xfrm>
              <a:off x="1299321" y="5584057"/>
              <a:ext cx="2425383" cy="2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9A2EB61-FB29-495F-92AF-83A14E7CADD3}"/>
                </a:ext>
              </a:extLst>
            </p:cNvPr>
            <p:cNvCxnSpPr>
              <a:cxnSpLocks/>
            </p:cNvCxnSpPr>
            <p:nvPr/>
          </p:nvCxnSpPr>
          <p:spPr>
            <a:xfrm>
              <a:off x="1299321" y="5557065"/>
              <a:ext cx="2425383" cy="2547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A34ED6A-AD4A-4A7D-8D9C-842A4C4DF0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4705" y="4670520"/>
              <a:ext cx="1092401" cy="939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6807114-1165-4954-82C7-BD28F58AF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860" y="4649525"/>
              <a:ext cx="1416007" cy="2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6BA1C77-0CF0-44D3-AA43-D0F6C70EDAC5}"/>
                </a:ext>
              </a:extLst>
            </p:cNvPr>
            <p:cNvCxnSpPr>
              <a:cxnSpLocks/>
            </p:cNvCxnSpPr>
            <p:nvPr/>
          </p:nvCxnSpPr>
          <p:spPr>
            <a:xfrm>
              <a:off x="6225056" y="4649523"/>
              <a:ext cx="795112" cy="960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FFCED90-974B-4C16-96DC-34F3AB75B574}"/>
                </a:ext>
              </a:extLst>
            </p:cNvPr>
            <p:cNvCxnSpPr>
              <a:cxnSpLocks/>
            </p:cNvCxnSpPr>
            <p:nvPr/>
          </p:nvCxnSpPr>
          <p:spPr>
            <a:xfrm>
              <a:off x="3724705" y="5582541"/>
              <a:ext cx="494427" cy="48235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ounded Rectangle 87">
              <a:extLst>
                <a:ext uri="{FF2B5EF4-FFF2-40B4-BE49-F238E27FC236}">
                  <a16:creationId xmlns:a16="http://schemas.microsoft.com/office/drawing/2014/main" id="{F35CDDDE-C8D5-4A10-8FE7-27F39FA3BCF0}"/>
                </a:ext>
              </a:extLst>
            </p:cNvPr>
            <p:cNvSpPr/>
            <p:nvPr/>
          </p:nvSpPr>
          <p:spPr>
            <a:xfrm rot="16200000" flipH="1" flipV="1">
              <a:off x="8558609" y="5371401"/>
              <a:ext cx="109211" cy="21336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965E482C-DD67-4734-A87A-AD5E28F75D3E}"/>
                </a:ext>
              </a:extLst>
            </p:cNvPr>
            <p:cNvSpPr/>
            <p:nvPr/>
          </p:nvSpPr>
          <p:spPr>
            <a:xfrm rot="1722032" flipV="1">
              <a:off x="4151759" y="5919870"/>
              <a:ext cx="256914" cy="412180"/>
            </a:xfrm>
            <a:prstGeom prst="hexag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D8810EA-B158-4F57-90D4-2F161FA1E7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168" y="5592159"/>
              <a:ext cx="2710903" cy="12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ed Rectangle 93">
              <a:extLst>
                <a:ext uri="{FF2B5EF4-FFF2-40B4-BE49-F238E27FC236}">
                  <a16:creationId xmlns:a16="http://schemas.microsoft.com/office/drawing/2014/main" id="{389A6DD8-F1EE-418B-AD81-C84873E0D664}"/>
                </a:ext>
              </a:extLst>
            </p:cNvPr>
            <p:cNvSpPr/>
            <p:nvPr/>
          </p:nvSpPr>
          <p:spPr>
            <a:xfrm rot="16200000" flipH="1" flipV="1">
              <a:off x="8558608" y="3827729"/>
              <a:ext cx="109211" cy="21336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70BDD18-C601-47AC-B67D-BCB30ACB390F}"/>
                </a:ext>
              </a:extLst>
            </p:cNvPr>
            <p:cNvSpPr/>
            <p:nvPr/>
          </p:nvSpPr>
          <p:spPr>
            <a:xfrm flipV="1">
              <a:off x="7588404" y="5715689"/>
              <a:ext cx="33961" cy="197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18CC2B-B294-4050-9862-E47F1ED96769}"/>
              </a:ext>
            </a:extLst>
          </p:cNvPr>
          <p:cNvSpPr txBox="1"/>
          <p:nvPr/>
        </p:nvSpPr>
        <p:spPr>
          <a:xfrm>
            <a:off x="733501" y="1620555"/>
            <a:ext cx="293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Polarized Beamline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4D2ED44-E20B-4977-9900-ABBC87DE3C10}"/>
              </a:ext>
            </a:extLst>
          </p:cNvPr>
          <p:cNvSpPr txBox="1"/>
          <p:nvPr/>
        </p:nvSpPr>
        <p:spPr>
          <a:xfrm>
            <a:off x="633544" y="3857247"/>
            <a:ext cx="293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Unpolarized Beamline</a:t>
            </a:r>
          </a:p>
          <a:p>
            <a:r>
              <a:rPr lang="en-US" dirty="0"/>
              <a:t>(Additional bunching cavity)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0AEC4A7-9744-4300-9EB1-E9E43930D9B4}"/>
              </a:ext>
            </a:extLst>
          </p:cNvPr>
          <p:cNvSpPr txBox="1"/>
          <p:nvPr/>
        </p:nvSpPr>
        <p:spPr>
          <a:xfrm>
            <a:off x="7956280" y="1457422"/>
            <a:ext cx="293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6568504-46CC-4DC4-AD42-2856EB78571D}"/>
              </a:ext>
            </a:extLst>
          </p:cNvPr>
          <p:cNvSpPr txBox="1"/>
          <p:nvPr/>
        </p:nvSpPr>
        <p:spPr>
          <a:xfrm>
            <a:off x="7965112" y="4011252"/>
            <a:ext cx="293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C3DC148-8189-4238-9120-2DF5530E4DA6}"/>
              </a:ext>
            </a:extLst>
          </p:cNvPr>
          <p:cNvSpPr/>
          <p:nvPr/>
        </p:nvSpPr>
        <p:spPr>
          <a:xfrm flipV="1">
            <a:off x="7599537" y="2335042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BC202B5-65A6-4A5D-8F2C-FF6347A1E669}"/>
              </a:ext>
            </a:extLst>
          </p:cNvPr>
          <p:cNvSpPr/>
          <p:nvPr/>
        </p:nvSpPr>
        <p:spPr>
          <a:xfrm flipV="1">
            <a:off x="7599537" y="2667026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76B1AC2-F2DB-40B5-AF12-E15D63C6D686}"/>
              </a:ext>
            </a:extLst>
          </p:cNvPr>
          <p:cNvSpPr/>
          <p:nvPr/>
        </p:nvSpPr>
        <p:spPr>
          <a:xfrm flipV="1">
            <a:off x="8037874" y="2324647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810C8EB-9672-4176-9A7A-F2B7C0B79D02}"/>
              </a:ext>
            </a:extLst>
          </p:cNvPr>
          <p:cNvSpPr/>
          <p:nvPr/>
        </p:nvSpPr>
        <p:spPr>
          <a:xfrm flipV="1">
            <a:off x="8037874" y="2656631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D13911-9380-496B-9D4D-D8810FFC091A}"/>
              </a:ext>
            </a:extLst>
          </p:cNvPr>
          <p:cNvSpPr/>
          <p:nvPr/>
        </p:nvSpPr>
        <p:spPr>
          <a:xfrm flipV="1">
            <a:off x="8459231" y="2301276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3D70E96-79E0-497F-B332-A19096D3B2D5}"/>
              </a:ext>
            </a:extLst>
          </p:cNvPr>
          <p:cNvSpPr/>
          <p:nvPr/>
        </p:nvSpPr>
        <p:spPr>
          <a:xfrm flipV="1">
            <a:off x="8459231" y="2633260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F7CA29E-290C-4F0F-AC33-11D2D26FD06E}"/>
              </a:ext>
            </a:extLst>
          </p:cNvPr>
          <p:cNvSpPr/>
          <p:nvPr/>
        </p:nvSpPr>
        <p:spPr>
          <a:xfrm flipV="1">
            <a:off x="8897952" y="2324210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0E053D0-5F74-47E6-B22C-CC54A4DFDA87}"/>
              </a:ext>
            </a:extLst>
          </p:cNvPr>
          <p:cNvSpPr/>
          <p:nvPr/>
        </p:nvSpPr>
        <p:spPr>
          <a:xfrm flipV="1">
            <a:off x="8897952" y="2656194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6E0B0A0-22BE-43D6-A9CA-7DDE9DCDD318}"/>
              </a:ext>
            </a:extLst>
          </p:cNvPr>
          <p:cNvSpPr/>
          <p:nvPr/>
        </p:nvSpPr>
        <p:spPr>
          <a:xfrm flipV="1">
            <a:off x="7663452" y="4945052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B41A26C-EF77-4DFC-A6DC-DF85170A2CA0}"/>
              </a:ext>
            </a:extLst>
          </p:cNvPr>
          <p:cNvSpPr/>
          <p:nvPr/>
        </p:nvSpPr>
        <p:spPr>
          <a:xfrm flipV="1">
            <a:off x="7663452" y="5277036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B9603CF-C818-4D87-A479-2C305D176DB2}"/>
              </a:ext>
            </a:extLst>
          </p:cNvPr>
          <p:cNvSpPr/>
          <p:nvPr/>
        </p:nvSpPr>
        <p:spPr>
          <a:xfrm flipV="1">
            <a:off x="8101789" y="4934657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72CBA37-ACEA-4CE5-A6F6-AAA7C09E1A1C}"/>
              </a:ext>
            </a:extLst>
          </p:cNvPr>
          <p:cNvSpPr/>
          <p:nvPr/>
        </p:nvSpPr>
        <p:spPr>
          <a:xfrm flipV="1">
            <a:off x="8101789" y="5266641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E0628C7-EF74-409F-B313-76CC30E4CB3D}"/>
              </a:ext>
            </a:extLst>
          </p:cNvPr>
          <p:cNvSpPr/>
          <p:nvPr/>
        </p:nvSpPr>
        <p:spPr>
          <a:xfrm flipV="1">
            <a:off x="8523146" y="4911286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0B837C9-7BB6-4947-AB3A-B366A44A382E}"/>
              </a:ext>
            </a:extLst>
          </p:cNvPr>
          <p:cNvSpPr/>
          <p:nvPr/>
        </p:nvSpPr>
        <p:spPr>
          <a:xfrm flipV="1">
            <a:off x="8523146" y="5243270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4A90C1D-83E7-4B75-911F-48DC3A932963}"/>
              </a:ext>
            </a:extLst>
          </p:cNvPr>
          <p:cNvSpPr/>
          <p:nvPr/>
        </p:nvSpPr>
        <p:spPr>
          <a:xfrm flipV="1">
            <a:off x="8961867" y="4934220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DE41778-6793-47DB-A64D-F6B319C94AAF}"/>
              </a:ext>
            </a:extLst>
          </p:cNvPr>
          <p:cNvSpPr/>
          <p:nvPr/>
        </p:nvSpPr>
        <p:spPr>
          <a:xfrm flipV="1">
            <a:off x="8961867" y="5266204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4A1CE-3519-40FB-ABA9-18228BFF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55279-C0C0-4DED-BFDE-C92D2267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72" y="909503"/>
            <a:ext cx="11187140" cy="518382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EDD30E2-1903-4B23-8796-1605543E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Looked at C and S chicane</a:t>
            </a:r>
          </a:p>
        </p:txBody>
      </p:sp>
    </p:spTree>
    <p:extLst>
      <p:ext uri="{BB962C8B-B14F-4D97-AF65-F5344CB8AC3E}">
        <p14:creationId xmlns:p14="http://schemas.microsoft.com/office/powerpoint/2010/main" val="314282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4A1CE-3519-40FB-ABA9-18228BFF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EDD30E2-1903-4B23-8796-1605543E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Matrix R56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F6210-C145-4EAD-A3B7-1C192D00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56" y="926971"/>
            <a:ext cx="7513487" cy="53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5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E5DA-C0C9-4C5E-8B9C-21A129F3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Unpolarized Beamline (Past Approach)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4016-7964-4FDF-BE3F-B1CD08459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7872952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Solenoids vs Quads  (efficiency)</a:t>
            </a:r>
          </a:p>
          <a:p>
            <a:pPr marL="0" indent="0">
              <a:buNone/>
            </a:pPr>
            <a:r>
              <a:rPr lang="en-US" dirty="0"/>
              <a:t>Emittance controlled by collimation (energy, emit. </a:t>
            </a:r>
            <a:r>
              <a:rPr lang="en-US" dirty="0" err="1"/>
              <a:t>effciency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Initial dipole isolates particles species </a:t>
            </a:r>
          </a:p>
          <a:p>
            <a:pPr marL="0" indent="0">
              <a:buNone/>
            </a:pPr>
            <a:r>
              <a:rPr lang="en-US" dirty="0"/>
              <a:t>Drift reduces efficiency, </a:t>
            </a:r>
            <a:r>
              <a:rPr lang="en-US" dirty="0" err="1"/>
              <a:t>buncher</a:t>
            </a:r>
            <a:r>
              <a:rPr lang="en-US" dirty="0"/>
              <a:t> helps to minimize effect</a:t>
            </a:r>
          </a:p>
          <a:p>
            <a:pPr marL="0" indent="0">
              <a:buNone/>
            </a:pPr>
            <a:r>
              <a:rPr lang="en-US" dirty="0"/>
              <a:t>Chicane carried over form polarized concept</a:t>
            </a:r>
          </a:p>
          <a:p>
            <a:pPr marL="0" indent="0">
              <a:buNone/>
            </a:pPr>
            <a:r>
              <a:rPr lang="en-US" dirty="0"/>
              <a:t>Subsequent acceleration to 123 MeV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F87B3-6DA1-4FC5-B243-CE607063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548C20E5-F4F3-4A88-96B5-C2900DE3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140" y="1042090"/>
            <a:ext cx="4148702" cy="3799260"/>
          </a:xfrm>
          <a:prstGeom prst="rect">
            <a:avLst/>
          </a:prstGeom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D38AF47-A3A2-49EA-9CF7-9C46E9014404}"/>
              </a:ext>
            </a:extLst>
          </p:cNvPr>
          <p:cNvCxnSpPr/>
          <p:nvPr/>
        </p:nvCxnSpPr>
        <p:spPr>
          <a:xfrm>
            <a:off x="9071787" y="1491130"/>
            <a:ext cx="0" cy="275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5A1497-30C2-4BDE-9DD6-7724EBED5E3C}"/>
              </a:ext>
            </a:extLst>
          </p:cNvPr>
          <p:cNvCxnSpPr/>
          <p:nvPr/>
        </p:nvCxnSpPr>
        <p:spPr>
          <a:xfrm>
            <a:off x="9816645" y="1491130"/>
            <a:ext cx="0" cy="275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4273FBC-5583-4B2C-858F-8F6234FFC067}"/>
              </a:ext>
            </a:extLst>
          </p:cNvPr>
          <p:cNvGrpSpPr/>
          <p:nvPr/>
        </p:nvGrpSpPr>
        <p:grpSpPr>
          <a:xfrm>
            <a:off x="102158" y="3877017"/>
            <a:ext cx="7555562" cy="1948243"/>
            <a:chOff x="261969" y="3969014"/>
            <a:chExt cx="8630981" cy="2220723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E6C1448-FF1B-4A66-9DCF-C44D294733BD}"/>
                </a:ext>
              </a:extLst>
            </p:cNvPr>
            <p:cNvGrpSpPr/>
            <p:nvPr/>
          </p:nvGrpSpPr>
          <p:grpSpPr>
            <a:xfrm>
              <a:off x="261969" y="3969014"/>
              <a:ext cx="8630981" cy="2220723"/>
              <a:chOff x="1175180" y="4272089"/>
              <a:chExt cx="8555891" cy="2220723"/>
            </a:xfrm>
          </p:grpSpPr>
          <p:sp>
            <p:nvSpPr>
              <p:cNvPr id="132" name="Can 79">
                <a:extLst>
                  <a:ext uri="{FF2B5EF4-FFF2-40B4-BE49-F238E27FC236}">
                    <a16:creationId xmlns:a16="http://schemas.microsoft.com/office/drawing/2014/main" id="{0C5245FB-3B9E-4175-A933-AE53C0FB60CA}"/>
                  </a:ext>
                </a:extLst>
              </p:cNvPr>
              <p:cNvSpPr/>
              <p:nvPr/>
            </p:nvSpPr>
            <p:spPr>
              <a:xfrm rot="5400000" flipV="1">
                <a:off x="2415003" y="5434722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E4F0239-C24B-498B-8A2F-CE82295F9628}"/>
                  </a:ext>
                </a:extLst>
              </p:cNvPr>
              <p:cNvSpPr/>
              <p:nvPr/>
            </p:nvSpPr>
            <p:spPr>
              <a:xfrm flipV="1">
                <a:off x="7588404" y="5337020"/>
                <a:ext cx="33961" cy="1970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67">
                <a:extLst>
                  <a:ext uri="{FF2B5EF4-FFF2-40B4-BE49-F238E27FC236}">
                    <a16:creationId xmlns:a16="http://schemas.microsoft.com/office/drawing/2014/main" id="{4B1583E5-D520-4FA3-8440-367CA7770A18}"/>
                  </a:ext>
                </a:extLst>
              </p:cNvPr>
              <p:cNvSpPr/>
              <p:nvPr/>
            </p:nvSpPr>
            <p:spPr>
              <a:xfrm flipH="1" flipV="1">
                <a:off x="7383920" y="5301019"/>
                <a:ext cx="152824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67">
                <a:extLst>
                  <a:ext uri="{FF2B5EF4-FFF2-40B4-BE49-F238E27FC236}">
                    <a16:creationId xmlns:a16="http://schemas.microsoft.com/office/drawing/2014/main" id="{3250DBE2-4843-4CF8-BB4D-4E8383DCFEED}"/>
                  </a:ext>
                </a:extLst>
              </p:cNvPr>
              <p:cNvSpPr/>
              <p:nvPr/>
            </p:nvSpPr>
            <p:spPr>
              <a:xfrm rot="2650555" flipH="1" flipV="1">
                <a:off x="6521440" y="4800973"/>
                <a:ext cx="178317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ounded Rectangle 67">
                <a:extLst>
                  <a:ext uri="{FF2B5EF4-FFF2-40B4-BE49-F238E27FC236}">
                    <a16:creationId xmlns:a16="http://schemas.microsoft.com/office/drawing/2014/main" id="{9DA6D7E2-72E8-458B-B1E6-C4154C96EA6B}"/>
                  </a:ext>
                </a:extLst>
              </p:cNvPr>
              <p:cNvSpPr/>
              <p:nvPr/>
            </p:nvSpPr>
            <p:spPr>
              <a:xfrm flipH="1" flipV="1">
                <a:off x="2088419" y="5257456"/>
                <a:ext cx="152824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ounded Rectangle 67">
                <a:extLst>
                  <a:ext uri="{FF2B5EF4-FFF2-40B4-BE49-F238E27FC236}">
                    <a16:creationId xmlns:a16="http://schemas.microsoft.com/office/drawing/2014/main" id="{675E0E74-12D5-4941-A4A1-89FF6CCF28F6}"/>
                  </a:ext>
                </a:extLst>
              </p:cNvPr>
              <p:cNvSpPr/>
              <p:nvPr/>
            </p:nvSpPr>
            <p:spPr>
              <a:xfrm flipH="1" flipV="1">
                <a:off x="2522989" y="5257456"/>
                <a:ext cx="152824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ounded Rectangle 67">
                <a:extLst>
                  <a:ext uri="{FF2B5EF4-FFF2-40B4-BE49-F238E27FC236}">
                    <a16:creationId xmlns:a16="http://schemas.microsoft.com/office/drawing/2014/main" id="{E99A89DE-B8BD-480D-9FCA-B9AD49EB5C0F}"/>
                  </a:ext>
                </a:extLst>
              </p:cNvPr>
              <p:cNvSpPr/>
              <p:nvPr/>
            </p:nvSpPr>
            <p:spPr>
              <a:xfrm rot="19775951" flipH="1" flipV="1">
                <a:off x="4127139" y="4882394"/>
                <a:ext cx="152824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Can 79">
                <a:extLst>
                  <a:ext uri="{FF2B5EF4-FFF2-40B4-BE49-F238E27FC236}">
                    <a16:creationId xmlns:a16="http://schemas.microsoft.com/office/drawing/2014/main" id="{53F497D4-8C0E-45BD-897A-E9EC5D72437E}"/>
                  </a:ext>
                </a:extLst>
              </p:cNvPr>
              <p:cNvSpPr/>
              <p:nvPr/>
            </p:nvSpPr>
            <p:spPr>
              <a:xfrm rot="5400000" flipV="1">
                <a:off x="8058301" y="5444994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Can 80">
                <a:extLst>
                  <a:ext uri="{FF2B5EF4-FFF2-40B4-BE49-F238E27FC236}">
                    <a16:creationId xmlns:a16="http://schemas.microsoft.com/office/drawing/2014/main" id="{1D7536F1-C289-44EB-BB82-9E0F7DDD2FD5}"/>
                  </a:ext>
                </a:extLst>
              </p:cNvPr>
              <p:cNvSpPr/>
              <p:nvPr/>
            </p:nvSpPr>
            <p:spPr>
              <a:xfrm rot="5400000" flipV="1">
                <a:off x="8479364" y="5467439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Can 80">
                <a:extLst>
                  <a:ext uri="{FF2B5EF4-FFF2-40B4-BE49-F238E27FC236}">
                    <a16:creationId xmlns:a16="http://schemas.microsoft.com/office/drawing/2014/main" id="{C61365BC-607D-463F-A219-9DF4E2FCF94F}"/>
                  </a:ext>
                </a:extLst>
              </p:cNvPr>
              <p:cNvSpPr/>
              <p:nvPr/>
            </p:nvSpPr>
            <p:spPr>
              <a:xfrm rot="5400000" flipV="1">
                <a:off x="8900427" y="5488442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90">
                <a:extLst>
                  <a:ext uri="{FF2B5EF4-FFF2-40B4-BE49-F238E27FC236}">
                    <a16:creationId xmlns:a16="http://schemas.microsoft.com/office/drawing/2014/main" id="{08875400-34D9-4787-8128-FDA8A6C44B66}"/>
                  </a:ext>
                </a:extLst>
              </p:cNvPr>
              <p:cNvSpPr/>
              <p:nvPr/>
            </p:nvSpPr>
            <p:spPr>
              <a:xfrm flipH="1" flipV="1">
                <a:off x="5191012" y="4284229"/>
                <a:ext cx="197378" cy="654926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ounded Rectangle 91">
                <a:extLst>
                  <a:ext uri="{FF2B5EF4-FFF2-40B4-BE49-F238E27FC236}">
                    <a16:creationId xmlns:a16="http://schemas.microsoft.com/office/drawing/2014/main" id="{21F54FED-4756-4934-BE40-A1CAF7DD981D}"/>
                  </a:ext>
                </a:extLst>
              </p:cNvPr>
              <p:cNvSpPr/>
              <p:nvPr/>
            </p:nvSpPr>
            <p:spPr>
              <a:xfrm flipH="1" flipV="1">
                <a:off x="5611201" y="4272089"/>
                <a:ext cx="197378" cy="654926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12907DA-0230-42B0-95C5-AC61DE0E615F}"/>
                  </a:ext>
                </a:extLst>
              </p:cNvPr>
              <p:cNvGrpSpPr/>
              <p:nvPr/>
            </p:nvGrpSpPr>
            <p:grpSpPr>
              <a:xfrm flipV="1">
                <a:off x="1299321" y="5256596"/>
                <a:ext cx="348097" cy="654924"/>
                <a:chOff x="1608881" y="2092870"/>
                <a:chExt cx="474562" cy="604031"/>
              </a:xfrm>
            </p:grpSpPr>
            <p:sp>
              <p:nvSpPr>
                <p:cNvPr id="182" name="Right Triangle 181">
                  <a:extLst>
                    <a:ext uri="{FF2B5EF4-FFF2-40B4-BE49-F238E27FC236}">
                      <a16:creationId xmlns:a16="http://schemas.microsoft.com/office/drawing/2014/main" id="{7BB33710-B2E9-4F86-8251-49037223E825}"/>
                    </a:ext>
                  </a:extLst>
                </p:cNvPr>
                <p:cNvSpPr/>
                <p:nvPr/>
              </p:nvSpPr>
              <p:spPr>
                <a:xfrm>
                  <a:off x="1608881" y="2465408"/>
                  <a:ext cx="474562" cy="23149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ight Triangle 182">
                  <a:extLst>
                    <a:ext uri="{FF2B5EF4-FFF2-40B4-BE49-F238E27FC236}">
                      <a16:creationId xmlns:a16="http://schemas.microsoft.com/office/drawing/2014/main" id="{13D2BC38-C132-4974-B1B7-995E7011AF6C}"/>
                    </a:ext>
                  </a:extLst>
                </p:cNvPr>
                <p:cNvSpPr/>
                <p:nvPr/>
              </p:nvSpPr>
              <p:spPr>
                <a:xfrm flipV="1">
                  <a:off x="1608881" y="2092870"/>
                  <a:ext cx="474562" cy="23342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D8EC27A2-049F-4BFF-8DCB-2DBC4DB41514}"/>
                  </a:ext>
                </a:extLst>
              </p:cNvPr>
              <p:cNvSpPr/>
              <p:nvPr/>
            </p:nvSpPr>
            <p:spPr>
              <a:xfrm flipV="1">
                <a:off x="1175180" y="5479099"/>
                <a:ext cx="62951" cy="2352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ounded Rectangle 67">
                <a:extLst>
                  <a:ext uri="{FF2B5EF4-FFF2-40B4-BE49-F238E27FC236}">
                    <a16:creationId xmlns:a16="http://schemas.microsoft.com/office/drawing/2014/main" id="{9D57EE8F-0940-444E-9AF8-55C1B95229C7}"/>
                  </a:ext>
                </a:extLst>
              </p:cNvPr>
              <p:cNvSpPr/>
              <p:nvPr/>
            </p:nvSpPr>
            <p:spPr>
              <a:xfrm flipH="1" flipV="1">
                <a:off x="1803759" y="5256595"/>
                <a:ext cx="152823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EE836D0B-C048-41C5-8F04-14ACF96446EE}"/>
                  </a:ext>
                </a:extLst>
              </p:cNvPr>
              <p:cNvGrpSpPr/>
              <p:nvPr/>
            </p:nvGrpSpPr>
            <p:grpSpPr>
              <a:xfrm flipV="1">
                <a:off x="1647417" y="5303106"/>
                <a:ext cx="33961" cy="575717"/>
                <a:chOff x="2210765" y="3014732"/>
                <a:chExt cx="46299" cy="414268"/>
              </a:xfrm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2BE95134-9670-4205-A13D-245067C750CE}"/>
                    </a:ext>
                  </a:extLst>
                </p:cNvPr>
                <p:cNvSpPr/>
                <p:nvPr/>
              </p:nvSpPr>
              <p:spPr>
                <a:xfrm>
                  <a:off x="2210765" y="3287210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2E158D78-C990-47F6-ACF6-8639B75E0051}"/>
                    </a:ext>
                  </a:extLst>
                </p:cNvPr>
                <p:cNvSpPr/>
                <p:nvPr/>
              </p:nvSpPr>
              <p:spPr>
                <a:xfrm>
                  <a:off x="2210765" y="3014732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4ABCC8E-15A8-41B6-8862-1663F24F4083}"/>
                  </a:ext>
                </a:extLst>
              </p:cNvPr>
              <p:cNvGrpSpPr/>
              <p:nvPr/>
            </p:nvGrpSpPr>
            <p:grpSpPr>
              <a:xfrm flipV="1">
                <a:off x="2364760" y="5288463"/>
                <a:ext cx="33961" cy="575717"/>
                <a:chOff x="2210765" y="3014732"/>
                <a:chExt cx="46299" cy="414268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9ADA84B6-57D8-42A1-B83A-537CC97FBA9B}"/>
                    </a:ext>
                  </a:extLst>
                </p:cNvPr>
                <p:cNvSpPr/>
                <p:nvPr/>
              </p:nvSpPr>
              <p:spPr>
                <a:xfrm>
                  <a:off x="2210765" y="3287210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834679B1-1870-4F95-AB72-298A2B5F6420}"/>
                    </a:ext>
                  </a:extLst>
                </p:cNvPr>
                <p:cNvSpPr/>
                <p:nvPr/>
              </p:nvSpPr>
              <p:spPr>
                <a:xfrm>
                  <a:off x="2210765" y="3014732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E5E6AE49-2826-42DE-ACA6-11ACE03C99D0}"/>
                  </a:ext>
                </a:extLst>
              </p:cNvPr>
              <p:cNvGrpSpPr/>
              <p:nvPr/>
            </p:nvGrpSpPr>
            <p:grpSpPr>
              <a:xfrm flipV="1">
                <a:off x="3281800" y="5304301"/>
                <a:ext cx="33961" cy="575717"/>
                <a:chOff x="2210765" y="3014732"/>
                <a:chExt cx="46299" cy="414268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23C93542-FF42-48FF-BA12-E78AB3745080}"/>
                    </a:ext>
                  </a:extLst>
                </p:cNvPr>
                <p:cNvSpPr/>
                <p:nvPr/>
              </p:nvSpPr>
              <p:spPr>
                <a:xfrm>
                  <a:off x="2210765" y="3287210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9EDA0E75-6EFA-43C7-9E9B-C40FDD719FDC}"/>
                    </a:ext>
                  </a:extLst>
                </p:cNvPr>
                <p:cNvSpPr/>
                <p:nvPr/>
              </p:nvSpPr>
              <p:spPr>
                <a:xfrm>
                  <a:off x="2210765" y="3014732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DF73B997-C97B-43E3-B771-6EE66549D50D}"/>
                  </a:ext>
                </a:extLst>
              </p:cNvPr>
              <p:cNvSpPr/>
              <p:nvPr/>
            </p:nvSpPr>
            <p:spPr>
              <a:xfrm flipV="1">
                <a:off x="3474245" y="5328582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6A18F518-DCDC-4BBA-BE38-1E4D8AFB9F64}"/>
                  </a:ext>
                </a:extLst>
              </p:cNvPr>
              <p:cNvGrpSpPr/>
              <p:nvPr/>
            </p:nvGrpSpPr>
            <p:grpSpPr>
              <a:xfrm rot="20409055" flipV="1">
                <a:off x="4343653" y="4764406"/>
                <a:ext cx="84503" cy="538419"/>
                <a:chOff x="2504664" y="3079137"/>
                <a:chExt cx="115203" cy="387429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EE62A5E2-9C97-4897-9793-97629A1EE81C}"/>
                    </a:ext>
                  </a:extLst>
                </p:cNvPr>
                <p:cNvSpPr/>
                <p:nvPr/>
              </p:nvSpPr>
              <p:spPr>
                <a:xfrm rot="594633" flipH="1">
                  <a:off x="2504664" y="3331688"/>
                  <a:ext cx="45667" cy="1348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14A76A5B-2A27-4E97-955A-0AFFE00A702C}"/>
                    </a:ext>
                  </a:extLst>
                </p:cNvPr>
                <p:cNvSpPr/>
                <p:nvPr/>
              </p:nvSpPr>
              <p:spPr>
                <a:xfrm rot="732261" flipH="1">
                  <a:off x="2574199" y="3079137"/>
                  <a:ext cx="45668" cy="1348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404D14E-B2FE-4E5E-8F35-71C2ECCDA2DA}"/>
                  </a:ext>
                </a:extLst>
              </p:cNvPr>
              <p:cNvSpPr/>
              <p:nvPr/>
            </p:nvSpPr>
            <p:spPr>
              <a:xfrm flipV="1">
                <a:off x="4566646" y="4414713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E802F04-4109-4705-A5B7-768A5FBD9A14}"/>
                  </a:ext>
                </a:extLst>
              </p:cNvPr>
              <p:cNvGrpSpPr/>
              <p:nvPr/>
            </p:nvGrpSpPr>
            <p:grpSpPr>
              <a:xfrm flipV="1">
                <a:off x="5493289" y="4348824"/>
                <a:ext cx="33961" cy="575717"/>
                <a:chOff x="2210765" y="3014732"/>
                <a:chExt cx="46299" cy="414268"/>
              </a:xfrm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AA337FAC-40A1-4930-9C9D-6F9F2178DBDC}"/>
                    </a:ext>
                  </a:extLst>
                </p:cNvPr>
                <p:cNvSpPr/>
                <p:nvPr/>
              </p:nvSpPr>
              <p:spPr>
                <a:xfrm>
                  <a:off x="2210765" y="3287210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0160231-BA4F-4BAD-8324-9C84D5988758}"/>
                    </a:ext>
                  </a:extLst>
                </p:cNvPr>
                <p:cNvSpPr/>
                <p:nvPr/>
              </p:nvSpPr>
              <p:spPr>
                <a:xfrm>
                  <a:off x="2210765" y="3014732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E887B7E-F882-4530-89CD-EB6937757F9F}"/>
                  </a:ext>
                </a:extLst>
              </p:cNvPr>
              <p:cNvSpPr/>
              <p:nvPr/>
            </p:nvSpPr>
            <p:spPr>
              <a:xfrm flipV="1">
                <a:off x="5942485" y="4390432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DAD50ADD-443D-4CFB-AA65-C76F30933661}"/>
                  </a:ext>
                </a:extLst>
              </p:cNvPr>
              <p:cNvSpPr/>
              <p:nvPr/>
            </p:nvSpPr>
            <p:spPr>
              <a:xfrm flipV="1">
                <a:off x="6789018" y="5360945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an 79">
                <a:extLst>
                  <a:ext uri="{FF2B5EF4-FFF2-40B4-BE49-F238E27FC236}">
                    <a16:creationId xmlns:a16="http://schemas.microsoft.com/office/drawing/2014/main" id="{F5551203-757C-4A8E-8660-FEEFAF313F0A}"/>
                  </a:ext>
                </a:extLst>
              </p:cNvPr>
              <p:cNvSpPr/>
              <p:nvPr/>
            </p:nvSpPr>
            <p:spPr>
              <a:xfrm rot="5400000" flipV="1">
                <a:off x="7258998" y="5438683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Can 80">
                <a:extLst>
                  <a:ext uri="{FF2B5EF4-FFF2-40B4-BE49-F238E27FC236}">
                    <a16:creationId xmlns:a16="http://schemas.microsoft.com/office/drawing/2014/main" id="{03ED12EE-126A-4974-9D68-8B6563094ED9}"/>
                  </a:ext>
                </a:extLst>
              </p:cNvPr>
              <p:cNvSpPr/>
              <p:nvPr/>
            </p:nvSpPr>
            <p:spPr>
              <a:xfrm rot="5400000" flipV="1">
                <a:off x="7658676" y="5448633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671647E4-8CA1-4E7F-BE9A-F2695C3720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9321" y="5584057"/>
                <a:ext cx="2425383" cy="2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A2A9DC87-7055-4AC7-BBCA-85D5660AF9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9321" y="5557065"/>
                <a:ext cx="2425383" cy="2547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8EE453B-8456-4721-B6D4-1C5784C666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4705" y="4670520"/>
                <a:ext cx="1092401" cy="939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F5EEABC-6418-460C-A178-C935BD47C0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2860" y="4649525"/>
                <a:ext cx="1416007" cy="254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42FEE4D-81D5-4A0F-8341-A7A34C16F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5056" y="4649523"/>
                <a:ext cx="795112" cy="9600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40C759-DE6B-4255-932A-9886D4B06A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4705" y="5582541"/>
                <a:ext cx="494427" cy="48235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Rounded Rectangle 87">
                <a:extLst>
                  <a:ext uri="{FF2B5EF4-FFF2-40B4-BE49-F238E27FC236}">
                    <a16:creationId xmlns:a16="http://schemas.microsoft.com/office/drawing/2014/main" id="{71809A27-27CC-4B8D-A334-7C230BF45979}"/>
                  </a:ext>
                </a:extLst>
              </p:cNvPr>
              <p:cNvSpPr/>
              <p:nvPr/>
            </p:nvSpPr>
            <p:spPr>
              <a:xfrm rot="16200000" flipH="1" flipV="1">
                <a:off x="8558609" y="5371401"/>
                <a:ext cx="109211" cy="213361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Hexagon 167">
                <a:extLst>
                  <a:ext uri="{FF2B5EF4-FFF2-40B4-BE49-F238E27FC236}">
                    <a16:creationId xmlns:a16="http://schemas.microsoft.com/office/drawing/2014/main" id="{C731D9A7-8626-4680-A09B-DB704A243038}"/>
                  </a:ext>
                </a:extLst>
              </p:cNvPr>
              <p:cNvSpPr/>
              <p:nvPr/>
            </p:nvSpPr>
            <p:spPr>
              <a:xfrm rot="1722032" flipV="1">
                <a:off x="4151759" y="5919870"/>
                <a:ext cx="256914" cy="41218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92E225B-8441-4864-9642-B3DE14A76F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0168" y="5592159"/>
                <a:ext cx="2710903" cy="12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ounded Rectangle 93">
                <a:extLst>
                  <a:ext uri="{FF2B5EF4-FFF2-40B4-BE49-F238E27FC236}">
                    <a16:creationId xmlns:a16="http://schemas.microsoft.com/office/drawing/2014/main" id="{8469853C-01AD-4180-93B7-438EFE7C6E0A}"/>
                  </a:ext>
                </a:extLst>
              </p:cNvPr>
              <p:cNvSpPr/>
              <p:nvPr/>
            </p:nvSpPr>
            <p:spPr>
              <a:xfrm rot="16200000" flipH="1" flipV="1">
                <a:off x="8558608" y="3827729"/>
                <a:ext cx="109211" cy="213361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B6C95BF-0D55-40B9-9F0B-C9BD11995E07}"/>
                  </a:ext>
                </a:extLst>
              </p:cNvPr>
              <p:cNvSpPr/>
              <p:nvPr/>
            </p:nvSpPr>
            <p:spPr>
              <a:xfrm flipV="1">
                <a:off x="7588404" y="5715689"/>
                <a:ext cx="33961" cy="1970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1A789E7-70D1-41BB-AEF8-1C4307ADEC6D}"/>
                </a:ext>
              </a:extLst>
            </p:cNvPr>
            <p:cNvSpPr/>
            <p:nvPr/>
          </p:nvSpPr>
          <p:spPr>
            <a:xfrm flipV="1">
              <a:off x="7166624" y="5056366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99AB16FF-FF22-476B-9DB1-E1F483117ACC}"/>
                </a:ext>
              </a:extLst>
            </p:cNvPr>
            <p:cNvSpPr/>
            <p:nvPr/>
          </p:nvSpPr>
          <p:spPr>
            <a:xfrm flipV="1">
              <a:off x="7166624" y="5388350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17DEB50-CFC6-4732-A4F2-42BEF0BA4B4E}"/>
                </a:ext>
              </a:extLst>
            </p:cNvPr>
            <p:cNvSpPr/>
            <p:nvPr/>
          </p:nvSpPr>
          <p:spPr>
            <a:xfrm flipV="1">
              <a:off x="7604961" y="5045971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E6E99EA-669C-4FCA-8ABD-F5FBB9B0C7BC}"/>
                </a:ext>
              </a:extLst>
            </p:cNvPr>
            <p:cNvSpPr/>
            <p:nvPr/>
          </p:nvSpPr>
          <p:spPr>
            <a:xfrm flipV="1">
              <a:off x="7604961" y="5377955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6CC1EBC-E331-4D9E-884B-0800594FC8EB}"/>
                </a:ext>
              </a:extLst>
            </p:cNvPr>
            <p:cNvSpPr/>
            <p:nvPr/>
          </p:nvSpPr>
          <p:spPr>
            <a:xfrm flipV="1">
              <a:off x="8026318" y="5022600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273FB06-596A-46E7-8666-3AFC224E38AB}"/>
                </a:ext>
              </a:extLst>
            </p:cNvPr>
            <p:cNvSpPr/>
            <p:nvPr/>
          </p:nvSpPr>
          <p:spPr>
            <a:xfrm flipV="1">
              <a:off x="8026318" y="5354584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AA4284-6284-4CB0-93EC-115E2311E676}"/>
                </a:ext>
              </a:extLst>
            </p:cNvPr>
            <p:cNvSpPr/>
            <p:nvPr/>
          </p:nvSpPr>
          <p:spPr>
            <a:xfrm flipV="1">
              <a:off x="8465039" y="5045534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62B772D-42D6-4C2D-9622-C396BFF26B35}"/>
                </a:ext>
              </a:extLst>
            </p:cNvPr>
            <p:cNvSpPr/>
            <p:nvPr/>
          </p:nvSpPr>
          <p:spPr>
            <a:xfrm flipV="1">
              <a:off x="8465039" y="5377518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429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E5DA-C0C9-4C5E-8B9C-21A129F3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Unpolarized Beamline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4016-7964-4FDF-BE3F-B1CD08459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7872952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Reduce initial collimation</a:t>
            </a:r>
          </a:p>
          <a:p>
            <a:pPr marL="0" indent="0">
              <a:buNone/>
            </a:pPr>
            <a:r>
              <a:rPr lang="en-US" dirty="0"/>
              <a:t>Trying 500 MHZ bunching cavity (larger bore)</a:t>
            </a:r>
          </a:p>
          <a:p>
            <a:pPr marL="0" indent="0">
              <a:buNone/>
            </a:pPr>
            <a:r>
              <a:rPr lang="en-US" dirty="0"/>
              <a:t>Stronger Solenoids</a:t>
            </a:r>
          </a:p>
          <a:p>
            <a:pPr marL="0" indent="0">
              <a:buNone/>
            </a:pPr>
            <a:r>
              <a:rPr lang="en-US" dirty="0"/>
              <a:t>Take a larger bite of momentum </a:t>
            </a:r>
          </a:p>
          <a:p>
            <a:pPr marL="0" indent="0">
              <a:buNone/>
            </a:pPr>
            <a:r>
              <a:rPr lang="en-US" dirty="0"/>
              <a:t>Chicane has more phase space to exchange</a:t>
            </a:r>
          </a:p>
          <a:p>
            <a:pPr marL="0" indent="0">
              <a:buNone/>
            </a:pPr>
            <a:r>
              <a:rPr lang="en-US" dirty="0"/>
              <a:t>Then increase collimation to bring Emittance down</a:t>
            </a:r>
          </a:p>
          <a:p>
            <a:pPr marL="0" indent="0">
              <a:buNone/>
            </a:pPr>
            <a:r>
              <a:rPr lang="en-US" dirty="0"/>
              <a:t>Subsequent acceleration to 123 MeV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F87B3-6DA1-4FC5-B243-CE607063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548C20E5-F4F3-4A88-96B5-C2900DE3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140" y="1042090"/>
            <a:ext cx="4148702" cy="3799260"/>
          </a:xfrm>
          <a:prstGeom prst="rect">
            <a:avLst/>
          </a:prstGeom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D38AF47-A3A2-49EA-9CF7-9C46E9014404}"/>
              </a:ext>
            </a:extLst>
          </p:cNvPr>
          <p:cNvCxnSpPr/>
          <p:nvPr/>
        </p:nvCxnSpPr>
        <p:spPr>
          <a:xfrm>
            <a:off x="8954221" y="1491130"/>
            <a:ext cx="0" cy="275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5A1497-30C2-4BDE-9DD6-7724EBED5E3C}"/>
              </a:ext>
            </a:extLst>
          </p:cNvPr>
          <p:cNvCxnSpPr/>
          <p:nvPr/>
        </p:nvCxnSpPr>
        <p:spPr>
          <a:xfrm>
            <a:off x="9927587" y="1566538"/>
            <a:ext cx="0" cy="275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CF4447-D4EB-4415-9AB2-8E92AA140BB2}"/>
              </a:ext>
            </a:extLst>
          </p:cNvPr>
          <p:cNvGrpSpPr/>
          <p:nvPr/>
        </p:nvGrpSpPr>
        <p:grpSpPr>
          <a:xfrm>
            <a:off x="102158" y="3867228"/>
            <a:ext cx="7555562" cy="1958183"/>
            <a:chOff x="102158" y="3867228"/>
            <a:chExt cx="7555562" cy="1958183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E6C1448-FF1B-4A66-9DCF-C44D294733BD}"/>
                </a:ext>
              </a:extLst>
            </p:cNvPr>
            <p:cNvGrpSpPr/>
            <p:nvPr/>
          </p:nvGrpSpPr>
          <p:grpSpPr>
            <a:xfrm>
              <a:off x="102158" y="3867228"/>
              <a:ext cx="7555562" cy="1948243"/>
              <a:chOff x="1175180" y="4272089"/>
              <a:chExt cx="8555891" cy="2220723"/>
            </a:xfrm>
          </p:grpSpPr>
          <p:sp>
            <p:nvSpPr>
              <p:cNvPr id="132" name="Can 79">
                <a:extLst>
                  <a:ext uri="{FF2B5EF4-FFF2-40B4-BE49-F238E27FC236}">
                    <a16:creationId xmlns:a16="http://schemas.microsoft.com/office/drawing/2014/main" id="{0C5245FB-3B9E-4175-A933-AE53C0FB60CA}"/>
                  </a:ext>
                </a:extLst>
              </p:cNvPr>
              <p:cNvSpPr/>
              <p:nvPr/>
            </p:nvSpPr>
            <p:spPr>
              <a:xfrm rot="5400000" flipV="1">
                <a:off x="1259726" y="5434722"/>
                <a:ext cx="1168783" cy="349619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E4F0239-C24B-498B-8A2F-CE82295F9628}"/>
                  </a:ext>
                </a:extLst>
              </p:cNvPr>
              <p:cNvSpPr/>
              <p:nvPr/>
            </p:nvSpPr>
            <p:spPr>
              <a:xfrm flipV="1">
                <a:off x="7588404" y="5337020"/>
                <a:ext cx="33961" cy="1970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67">
                <a:extLst>
                  <a:ext uri="{FF2B5EF4-FFF2-40B4-BE49-F238E27FC236}">
                    <a16:creationId xmlns:a16="http://schemas.microsoft.com/office/drawing/2014/main" id="{4B1583E5-D520-4FA3-8440-367CA7770A18}"/>
                  </a:ext>
                </a:extLst>
              </p:cNvPr>
              <p:cNvSpPr/>
              <p:nvPr/>
            </p:nvSpPr>
            <p:spPr>
              <a:xfrm flipH="1" flipV="1">
                <a:off x="7383920" y="5301019"/>
                <a:ext cx="152824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67">
                <a:extLst>
                  <a:ext uri="{FF2B5EF4-FFF2-40B4-BE49-F238E27FC236}">
                    <a16:creationId xmlns:a16="http://schemas.microsoft.com/office/drawing/2014/main" id="{3250DBE2-4843-4CF8-BB4D-4E8383DCFEED}"/>
                  </a:ext>
                </a:extLst>
              </p:cNvPr>
              <p:cNvSpPr/>
              <p:nvPr/>
            </p:nvSpPr>
            <p:spPr>
              <a:xfrm rot="2650555" flipH="1" flipV="1">
                <a:off x="6521440" y="4800973"/>
                <a:ext cx="178317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Rounded Rectangle 67">
                <a:extLst>
                  <a:ext uri="{FF2B5EF4-FFF2-40B4-BE49-F238E27FC236}">
                    <a16:creationId xmlns:a16="http://schemas.microsoft.com/office/drawing/2014/main" id="{675E0E74-12D5-4941-A4A1-89FF6CCF28F6}"/>
                  </a:ext>
                </a:extLst>
              </p:cNvPr>
              <p:cNvSpPr/>
              <p:nvPr/>
            </p:nvSpPr>
            <p:spPr>
              <a:xfrm flipH="1" flipV="1">
                <a:off x="3070920" y="5269991"/>
                <a:ext cx="152824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Rounded Rectangle 67">
                <a:extLst>
                  <a:ext uri="{FF2B5EF4-FFF2-40B4-BE49-F238E27FC236}">
                    <a16:creationId xmlns:a16="http://schemas.microsoft.com/office/drawing/2014/main" id="{E99A89DE-B8BD-480D-9FCA-B9AD49EB5C0F}"/>
                  </a:ext>
                </a:extLst>
              </p:cNvPr>
              <p:cNvSpPr/>
              <p:nvPr/>
            </p:nvSpPr>
            <p:spPr>
              <a:xfrm rot="19775951" flipH="1" flipV="1">
                <a:off x="4127139" y="4882394"/>
                <a:ext cx="152824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Can 79">
                <a:extLst>
                  <a:ext uri="{FF2B5EF4-FFF2-40B4-BE49-F238E27FC236}">
                    <a16:creationId xmlns:a16="http://schemas.microsoft.com/office/drawing/2014/main" id="{53F497D4-8C0E-45BD-897A-E9EC5D72437E}"/>
                  </a:ext>
                </a:extLst>
              </p:cNvPr>
              <p:cNvSpPr/>
              <p:nvPr/>
            </p:nvSpPr>
            <p:spPr>
              <a:xfrm rot="5400000" flipV="1">
                <a:off x="8058301" y="5444994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Can 80">
                <a:extLst>
                  <a:ext uri="{FF2B5EF4-FFF2-40B4-BE49-F238E27FC236}">
                    <a16:creationId xmlns:a16="http://schemas.microsoft.com/office/drawing/2014/main" id="{1D7536F1-C289-44EB-BB82-9E0F7DDD2FD5}"/>
                  </a:ext>
                </a:extLst>
              </p:cNvPr>
              <p:cNvSpPr/>
              <p:nvPr/>
            </p:nvSpPr>
            <p:spPr>
              <a:xfrm rot="5400000" flipV="1">
                <a:off x="8479364" y="5467439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Can 80">
                <a:extLst>
                  <a:ext uri="{FF2B5EF4-FFF2-40B4-BE49-F238E27FC236}">
                    <a16:creationId xmlns:a16="http://schemas.microsoft.com/office/drawing/2014/main" id="{C61365BC-607D-463F-A219-9DF4E2FCF94F}"/>
                  </a:ext>
                </a:extLst>
              </p:cNvPr>
              <p:cNvSpPr/>
              <p:nvPr/>
            </p:nvSpPr>
            <p:spPr>
              <a:xfrm rot="5400000" flipV="1">
                <a:off x="8900427" y="5488442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90">
                <a:extLst>
                  <a:ext uri="{FF2B5EF4-FFF2-40B4-BE49-F238E27FC236}">
                    <a16:creationId xmlns:a16="http://schemas.microsoft.com/office/drawing/2014/main" id="{08875400-34D9-4787-8128-FDA8A6C44B66}"/>
                  </a:ext>
                </a:extLst>
              </p:cNvPr>
              <p:cNvSpPr/>
              <p:nvPr/>
            </p:nvSpPr>
            <p:spPr>
              <a:xfrm flipH="1" flipV="1">
                <a:off x="5191012" y="4284229"/>
                <a:ext cx="197378" cy="654926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ounded Rectangle 91">
                <a:extLst>
                  <a:ext uri="{FF2B5EF4-FFF2-40B4-BE49-F238E27FC236}">
                    <a16:creationId xmlns:a16="http://schemas.microsoft.com/office/drawing/2014/main" id="{21F54FED-4756-4934-BE40-A1CAF7DD981D}"/>
                  </a:ext>
                </a:extLst>
              </p:cNvPr>
              <p:cNvSpPr/>
              <p:nvPr/>
            </p:nvSpPr>
            <p:spPr>
              <a:xfrm flipH="1" flipV="1">
                <a:off x="5611201" y="4272089"/>
                <a:ext cx="197378" cy="654926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12907DA-0230-42B0-95C5-AC61DE0E615F}"/>
                  </a:ext>
                </a:extLst>
              </p:cNvPr>
              <p:cNvGrpSpPr/>
              <p:nvPr/>
            </p:nvGrpSpPr>
            <p:grpSpPr>
              <a:xfrm flipV="1">
                <a:off x="1299321" y="5256596"/>
                <a:ext cx="348097" cy="654924"/>
                <a:chOff x="1608881" y="2092870"/>
                <a:chExt cx="474562" cy="604031"/>
              </a:xfrm>
            </p:grpSpPr>
            <p:sp>
              <p:nvSpPr>
                <p:cNvPr id="182" name="Right Triangle 181">
                  <a:extLst>
                    <a:ext uri="{FF2B5EF4-FFF2-40B4-BE49-F238E27FC236}">
                      <a16:creationId xmlns:a16="http://schemas.microsoft.com/office/drawing/2014/main" id="{7BB33710-B2E9-4F86-8251-49037223E825}"/>
                    </a:ext>
                  </a:extLst>
                </p:cNvPr>
                <p:cNvSpPr/>
                <p:nvPr/>
              </p:nvSpPr>
              <p:spPr>
                <a:xfrm>
                  <a:off x="1608881" y="2465408"/>
                  <a:ext cx="474562" cy="23149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Right Triangle 182">
                  <a:extLst>
                    <a:ext uri="{FF2B5EF4-FFF2-40B4-BE49-F238E27FC236}">
                      <a16:creationId xmlns:a16="http://schemas.microsoft.com/office/drawing/2014/main" id="{13D2BC38-C132-4974-B1B7-995E7011AF6C}"/>
                    </a:ext>
                  </a:extLst>
                </p:cNvPr>
                <p:cNvSpPr/>
                <p:nvPr/>
              </p:nvSpPr>
              <p:spPr>
                <a:xfrm flipV="1">
                  <a:off x="1608881" y="2092870"/>
                  <a:ext cx="474562" cy="23342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D8EC27A2-049F-4BFF-8DCB-2DBC4DB41514}"/>
                  </a:ext>
                </a:extLst>
              </p:cNvPr>
              <p:cNvSpPr/>
              <p:nvPr/>
            </p:nvSpPr>
            <p:spPr>
              <a:xfrm flipV="1">
                <a:off x="1175180" y="5479099"/>
                <a:ext cx="62951" cy="2352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ounded Rectangle 67">
                <a:extLst>
                  <a:ext uri="{FF2B5EF4-FFF2-40B4-BE49-F238E27FC236}">
                    <a16:creationId xmlns:a16="http://schemas.microsoft.com/office/drawing/2014/main" id="{9D57EE8F-0940-444E-9AF8-55C1B95229C7}"/>
                  </a:ext>
                </a:extLst>
              </p:cNvPr>
              <p:cNvSpPr/>
              <p:nvPr/>
            </p:nvSpPr>
            <p:spPr>
              <a:xfrm rot="5400000" flipH="1" flipV="1">
                <a:off x="2250581" y="4101961"/>
                <a:ext cx="190500" cy="1380704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E5E6AE49-2826-42DE-ACA6-11ACE03C99D0}"/>
                  </a:ext>
                </a:extLst>
              </p:cNvPr>
              <p:cNvGrpSpPr/>
              <p:nvPr/>
            </p:nvGrpSpPr>
            <p:grpSpPr>
              <a:xfrm flipV="1">
                <a:off x="3281800" y="5304301"/>
                <a:ext cx="33961" cy="575717"/>
                <a:chOff x="2210765" y="3014732"/>
                <a:chExt cx="46299" cy="414268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23C93542-FF42-48FF-BA12-E78AB3745080}"/>
                    </a:ext>
                  </a:extLst>
                </p:cNvPr>
                <p:cNvSpPr/>
                <p:nvPr/>
              </p:nvSpPr>
              <p:spPr>
                <a:xfrm>
                  <a:off x="2210765" y="3287210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9EDA0E75-6EFA-43C7-9E9B-C40FDD719FDC}"/>
                    </a:ext>
                  </a:extLst>
                </p:cNvPr>
                <p:cNvSpPr/>
                <p:nvPr/>
              </p:nvSpPr>
              <p:spPr>
                <a:xfrm>
                  <a:off x="2210765" y="3014732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DF73B997-C97B-43E3-B771-6EE66549D50D}"/>
                  </a:ext>
                </a:extLst>
              </p:cNvPr>
              <p:cNvSpPr/>
              <p:nvPr/>
            </p:nvSpPr>
            <p:spPr>
              <a:xfrm flipV="1">
                <a:off x="3474245" y="5328582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6A18F518-DCDC-4BBA-BE38-1E4D8AFB9F64}"/>
                  </a:ext>
                </a:extLst>
              </p:cNvPr>
              <p:cNvGrpSpPr/>
              <p:nvPr/>
            </p:nvGrpSpPr>
            <p:grpSpPr>
              <a:xfrm rot="20409055" flipV="1">
                <a:off x="4343653" y="4764406"/>
                <a:ext cx="84503" cy="538419"/>
                <a:chOff x="2504664" y="3079137"/>
                <a:chExt cx="115203" cy="387429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EE62A5E2-9C97-4897-9793-97629A1EE81C}"/>
                    </a:ext>
                  </a:extLst>
                </p:cNvPr>
                <p:cNvSpPr/>
                <p:nvPr/>
              </p:nvSpPr>
              <p:spPr>
                <a:xfrm rot="594633" flipH="1">
                  <a:off x="2504664" y="3331688"/>
                  <a:ext cx="45667" cy="1348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14A76A5B-2A27-4E97-955A-0AFFE00A702C}"/>
                    </a:ext>
                  </a:extLst>
                </p:cNvPr>
                <p:cNvSpPr/>
                <p:nvPr/>
              </p:nvSpPr>
              <p:spPr>
                <a:xfrm rot="732261" flipH="1">
                  <a:off x="2574199" y="3079137"/>
                  <a:ext cx="45668" cy="1348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404D14E-B2FE-4E5E-8F35-71C2ECCDA2DA}"/>
                  </a:ext>
                </a:extLst>
              </p:cNvPr>
              <p:cNvSpPr/>
              <p:nvPr/>
            </p:nvSpPr>
            <p:spPr>
              <a:xfrm flipV="1">
                <a:off x="4566646" y="4414713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E802F04-4109-4705-A5B7-768A5FBD9A14}"/>
                  </a:ext>
                </a:extLst>
              </p:cNvPr>
              <p:cNvGrpSpPr/>
              <p:nvPr/>
            </p:nvGrpSpPr>
            <p:grpSpPr>
              <a:xfrm flipV="1">
                <a:off x="5493289" y="4348824"/>
                <a:ext cx="33961" cy="575717"/>
                <a:chOff x="2210765" y="3014732"/>
                <a:chExt cx="46299" cy="414268"/>
              </a:xfrm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AA337FAC-40A1-4930-9C9D-6F9F2178DBDC}"/>
                    </a:ext>
                  </a:extLst>
                </p:cNvPr>
                <p:cNvSpPr/>
                <p:nvPr/>
              </p:nvSpPr>
              <p:spPr>
                <a:xfrm>
                  <a:off x="2210765" y="3287210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0160231-BA4F-4BAD-8324-9C84D5988758}"/>
                    </a:ext>
                  </a:extLst>
                </p:cNvPr>
                <p:cNvSpPr/>
                <p:nvPr/>
              </p:nvSpPr>
              <p:spPr>
                <a:xfrm>
                  <a:off x="2210765" y="3014732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E887B7E-F882-4530-89CD-EB6937757F9F}"/>
                  </a:ext>
                </a:extLst>
              </p:cNvPr>
              <p:cNvSpPr/>
              <p:nvPr/>
            </p:nvSpPr>
            <p:spPr>
              <a:xfrm flipV="1">
                <a:off x="5942485" y="4390432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DAD50ADD-443D-4CFB-AA65-C76F30933661}"/>
                  </a:ext>
                </a:extLst>
              </p:cNvPr>
              <p:cNvSpPr/>
              <p:nvPr/>
            </p:nvSpPr>
            <p:spPr>
              <a:xfrm flipV="1">
                <a:off x="6789018" y="5360945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an 79">
                <a:extLst>
                  <a:ext uri="{FF2B5EF4-FFF2-40B4-BE49-F238E27FC236}">
                    <a16:creationId xmlns:a16="http://schemas.microsoft.com/office/drawing/2014/main" id="{F5551203-757C-4A8E-8660-FEEFAF313F0A}"/>
                  </a:ext>
                </a:extLst>
              </p:cNvPr>
              <p:cNvSpPr/>
              <p:nvPr/>
            </p:nvSpPr>
            <p:spPr>
              <a:xfrm rot="5400000" flipV="1">
                <a:off x="7258998" y="5438683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Can 80">
                <a:extLst>
                  <a:ext uri="{FF2B5EF4-FFF2-40B4-BE49-F238E27FC236}">
                    <a16:creationId xmlns:a16="http://schemas.microsoft.com/office/drawing/2014/main" id="{03ED12EE-126A-4974-9D68-8B6563094ED9}"/>
                  </a:ext>
                </a:extLst>
              </p:cNvPr>
              <p:cNvSpPr/>
              <p:nvPr/>
            </p:nvSpPr>
            <p:spPr>
              <a:xfrm rot="5400000" flipV="1">
                <a:off x="7658676" y="5448633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671647E4-8CA1-4E7F-BE9A-F2695C3720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9321" y="5584057"/>
                <a:ext cx="2425383" cy="2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A2A9DC87-7055-4AC7-BBCA-85D5660AF9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9321" y="5557065"/>
                <a:ext cx="2425383" cy="2547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8EE453B-8456-4721-B6D4-1C5784C666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4705" y="4670520"/>
                <a:ext cx="1092401" cy="939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F5EEABC-6418-460C-A178-C935BD47C0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2860" y="4649525"/>
                <a:ext cx="1416007" cy="254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42FEE4D-81D5-4A0F-8341-A7A34C16F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5056" y="4649523"/>
                <a:ext cx="795112" cy="9600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40C759-DE6B-4255-932A-9886D4B06A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4705" y="5582541"/>
                <a:ext cx="494427" cy="48235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Rounded Rectangle 87">
                <a:extLst>
                  <a:ext uri="{FF2B5EF4-FFF2-40B4-BE49-F238E27FC236}">
                    <a16:creationId xmlns:a16="http://schemas.microsoft.com/office/drawing/2014/main" id="{71809A27-27CC-4B8D-A334-7C230BF45979}"/>
                  </a:ext>
                </a:extLst>
              </p:cNvPr>
              <p:cNvSpPr/>
              <p:nvPr/>
            </p:nvSpPr>
            <p:spPr>
              <a:xfrm rot="16200000" flipH="1" flipV="1">
                <a:off x="8558609" y="5371401"/>
                <a:ext cx="109211" cy="213361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Hexagon 167">
                <a:extLst>
                  <a:ext uri="{FF2B5EF4-FFF2-40B4-BE49-F238E27FC236}">
                    <a16:creationId xmlns:a16="http://schemas.microsoft.com/office/drawing/2014/main" id="{C731D9A7-8626-4680-A09B-DB704A243038}"/>
                  </a:ext>
                </a:extLst>
              </p:cNvPr>
              <p:cNvSpPr/>
              <p:nvPr/>
            </p:nvSpPr>
            <p:spPr>
              <a:xfrm rot="1722032" flipV="1">
                <a:off x="4151759" y="5919870"/>
                <a:ext cx="256914" cy="41218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92E225B-8441-4864-9642-B3DE14A76F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0168" y="5592159"/>
                <a:ext cx="2710903" cy="12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ounded Rectangle 93">
                <a:extLst>
                  <a:ext uri="{FF2B5EF4-FFF2-40B4-BE49-F238E27FC236}">
                    <a16:creationId xmlns:a16="http://schemas.microsoft.com/office/drawing/2014/main" id="{8469853C-01AD-4180-93B7-438EFE7C6E0A}"/>
                  </a:ext>
                </a:extLst>
              </p:cNvPr>
              <p:cNvSpPr/>
              <p:nvPr/>
            </p:nvSpPr>
            <p:spPr>
              <a:xfrm rot="16200000" flipH="1" flipV="1">
                <a:off x="8558608" y="3827729"/>
                <a:ext cx="109211" cy="213361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B6C95BF-0D55-40B9-9F0B-C9BD11995E07}"/>
                  </a:ext>
                </a:extLst>
              </p:cNvPr>
              <p:cNvSpPr/>
              <p:nvPr/>
            </p:nvSpPr>
            <p:spPr>
              <a:xfrm flipV="1">
                <a:off x="7588404" y="5715689"/>
                <a:ext cx="33961" cy="1970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1A789E7-70D1-41BB-AEF8-1C4307ADEC6D}"/>
                </a:ext>
              </a:extLst>
            </p:cNvPr>
            <p:cNvSpPr/>
            <p:nvPr/>
          </p:nvSpPr>
          <p:spPr>
            <a:xfrm flipV="1">
              <a:off x="6146494" y="4830952"/>
              <a:ext cx="31247" cy="1515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99AB16FF-FF22-476B-9DB1-E1F483117ACC}"/>
                </a:ext>
              </a:extLst>
            </p:cNvPr>
            <p:cNvSpPr/>
            <p:nvPr/>
          </p:nvSpPr>
          <p:spPr>
            <a:xfrm flipV="1">
              <a:off x="6146494" y="5122202"/>
              <a:ext cx="31247" cy="1515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17DEB50-CFC6-4732-A4F2-42BEF0BA4B4E}"/>
                </a:ext>
              </a:extLst>
            </p:cNvPr>
            <p:cNvSpPr/>
            <p:nvPr/>
          </p:nvSpPr>
          <p:spPr>
            <a:xfrm flipV="1">
              <a:off x="6530214" y="4821833"/>
              <a:ext cx="31247" cy="1515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E6E99EA-669C-4FCA-8ABD-F5FBB9B0C7BC}"/>
                </a:ext>
              </a:extLst>
            </p:cNvPr>
            <p:cNvSpPr/>
            <p:nvPr/>
          </p:nvSpPr>
          <p:spPr>
            <a:xfrm flipV="1">
              <a:off x="6530214" y="5113083"/>
              <a:ext cx="31247" cy="1515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6CC1EBC-E331-4D9E-884B-0800594FC8EB}"/>
                </a:ext>
              </a:extLst>
            </p:cNvPr>
            <p:cNvSpPr/>
            <p:nvPr/>
          </p:nvSpPr>
          <p:spPr>
            <a:xfrm flipV="1">
              <a:off x="6899070" y="4801329"/>
              <a:ext cx="31247" cy="1515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273FB06-596A-46E7-8666-3AFC224E38AB}"/>
                </a:ext>
              </a:extLst>
            </p:cNvPr>
            <p:cNvSpPr/>
            <p:nvPr/>
          </p:nvSpPr>
          <p:spPr>
            <a:xfrm flipV="1">
              <a:off x="6899070" y="5092579"/>
              <a:ext cx="31247" cy="1515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AA4284-6284-4CB0-93EC-115E2311E676}"/>
                </a:ext>
              </a:extLst>
            </p:cNvPr>
            <p:cNvSpPr/>
            <p:nvPr/>
          </p:nvSpPr>
          <p:spPr>
            <a:xfrm flipV="1">
              <a:off x="7283127" y="4821449"/>
              <a:ext cx="31247" cy="1515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62B772D-42D6-4C2D-9622-C396BFF26B35}"/>
                </a:ext>
              </a:extLst>
            </p:cNvPr>
            <p:cNvSpPr/>
            <p:nvPr/>
          </p:nvSpPr>
          <p:spPr>
            <a:xfrm flipV="1">
              <a:off x="7283127" y="5112699"/>
              <a:ext cx="31247" cy="1515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an 79">
              <a:extLst>
                <a:ext uri="{FF2B5EF4-FFF2-40B4-BE49-F238E27FC236}">
                  <a16:creationId xmlns:a16="http://schemas.microsoft.com/office/drawing/2014/main" id="{3032B835-7D21-4804-8223-6B29D74EF25E}"/>
                </a:ext>
              </a:extLst>
            </p:cNvPr>
            <p:cNvSpPr/>
            <p:nvPr/>
          </p:nvSpPr>
          <p:spPr>
            <a:xfrm rot="5400000" flipV="1">
              <a:off x="579212" y="4895208"/>
              <a:ext cx="1025375" cy="308743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Can 79">
              <a:extLst>
                <a:ext uri="{FF2B5EF4-FFF2-40B4-BE49-F238E27FC236}">
                  <a16:creationId xmlns:a16="http://schemas.microsoft.com/office/drawing/2014/main" id="{DC78738A-8B49-4960-A3E7-DD25B59182EB}"/>
                </a:ext>
              </a:extLst>
            </p:cNvPr>
            <p:cNvSpPr/>
            <p:nvPr/>
          </p:nvSpPr>
          <p:spPr>
            <a:xfrm rot="5400000" flipV="1">
              <a:off x="998067" y="4881607"/>
              <a:ext cx="1025375" cy="308743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ounded Rectangle 67">
              <a:extLst>
                <a:ext uri="{FF2B5EF4-FFF2-40B4-BE49-F238E27FC236}">
                  <a16:creationId xmlns:a16="http://schemas.microsoft.com/office/drawing/2014/main" id="{D7C627E9-5238-4689-A9DF-45692625DA75}"/>
                </a:ext>
              </a:extLst>
            </p:cNvPr>
            <p:cNvSpPr/>
            <p:nvPr/>
          </p:nvSpPr>
          <p:spPr>
            <a:xfrm rot="5400000" flipH="1" flipV="1">
              <a:off x="1049250" y="5132210"/>
              <a:ext cx="167126" cy="121927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122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4A1CE-3519-40FB-ABA9-18228BFF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EDD30E2-1903-4B23-8796-1605543E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Larger Population to Pass Through This Transformation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F6210-C145-4EAD-A3B7-1C192D00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56" y="926971"/>
            <a:ext cx="7513487" cy="53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6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E5DA-C0C9-4C5E-8B9C-21A129F3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Unpolarized </a:t>
            </a:r>
            <a:r>
              <a:rPr lang="en-US"/>
              <a:t>Beamline Capture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4016-7964-4FDF-BE3F-B1CD08459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078" y="1020879"/>
            <a:ext cx="7872952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Will likely need to extend the back end to include more optics and collimation to reduce emittance before acceleration.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F87B3-6DA1-4FC5-B243-CE607063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E6C1448-FF1B-4A66-9DCF-C44D294733BD}"/>
              </a:ext>
            </a:extLst>
          </p:cNvPr>
          <p:cNvGrpSpPr/>
          <p:nvPr/>
        </p:nvGrpSpPr>
        <p:grpSpPr>
          <a:xfrm>
            <a:off x="836482" y="3055663"/>
            <a:ext cx="8760926" cy="1948246"/>
            <a:chOff x="1175180" y="4272089"/>
            <a:chExt cx="9920839" cy="2220726"/>
          </a:xfrm>
        </p:grpSpPr>
        <p:sp>
          <p:nvSpPr>
            <p:cNvPr id="132" name="Can 79">
              <a:extLst>
                <a:ext uri="{FF2B5EF4-FFF2-40B4-BE49-F238E27FC236}">
                  <a16:creationId xmlns:a16="http://schemas.microsoft.com/office/drawing/2014/main" id="{0C5245FB-3B9E-4175-A933-AE53C0FB60CA}"/>
                </a:ext>
              </a:extLst>
            </p:cNvPr>
            <p:cNvSpPr/>
            <p:nvPr/>
          </p:nvSpPr>
          <p:spPr>
            <a:xfrm rot="5400000" flipV="1">
              <a:off x="1259726" y="5434722"/>
              <a:ext cx="1168783" cy="349619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E4F0239-C24B-498B-8A2F-CE82295F9628}"/>
                </a:ext>
              </a:extLst>
            </p:cNvPr>
            <p:cNvSpPr/>
            <p:nvPr/>
          </p:nvSpPr>
          <p:spPr>
            <a:xfrm flipV="1">
              <a:off x="7588404" y="5337020"/>
              <a:ext cx="33961" cy="197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67">
              <a:extLst>
                <a:ext uri="{FF2B5EF4-FFF2-40B4-BE49-F238E27FC236}">
                  <a16:creationId xmlns:a16="http://schemas.microsoft.com/office/drawing/2014/main" id="{4B1583E5-D520-4FA3-8440-367CA7770A18}"/>
                </a:ext>
              </a:extLst>
            </p:cNvPr>
            <p:cNvSpPr/>
            <p:nvPr/>
          </p:nvSpPr>
          <p:spPr>
            <a:xfrm flipH="1" flipV="1">
              <a:off x="7383920" y="5301019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ounded Rectangle 67">
              <a:extLst>
                <a:ext uri="{FF2B5EF4-FFF2-40B4-BE49-F238E27FC236}">
                  <a16:creationId xmlns:a16="http://schemas.microsoft.com/office/drawing/2014/main" id="{675E0E74-12D5-4941-A4A1-89FF6CCF28F6}"/>
                </a:ext>
              </a:extLst>
            </p:cNvPr>
            <p:cNvSpPr/>
            <p:nvPr/>
          </p:nvSpPr>
          <p:spPr>
            <a:xfrm flipH="1" flipV="1">
              <a:off x="3070920" y="5269991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Can 79">
              <a:extLst>
                <a:ext uri="{FF2B5EF4-FFF2-40B4-BE49-F238E27FC236}">
                  <a16:creationId xmlns:a16="http://schemas.microsoft.com/office/drawing/2014/main" id="{53F497D4-8C0E-45BD-897A-E9EC5D72437E}"/>
                </a:ext>
              </a:extLst>
            </p:cNvPr>
            <p:cNvSpPr/>
            <p:nvPr/>
          </p:nvSpPr>
          <p:spPr>
            <a:xfrm rot="5400000" flipV="1">
              <a:off x="9136862" y="5444996"/>
              <a:ext cx="1168783" cy="349619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Can 80">
              <a:extLst>
                <a:ext uri="{FF2B5EF4-FFF2-40B4-BE49-F238E27FC236}">
                  <a16:creationId xmlns:a16="http://schemas.microsoft.com/office/drawing/2014/main" id="{1D7536F1-C289-44EB-BB82-9E0F7DDD2FD5}"/>
                </a:ext>
              </a:extLst>
            </p:cNvPr>
            <p:cNvSpPr/>
            <p:nvPr/>
          </p:nvSpPr>
          <p:spPr>
            <a:xfrm rot="5400000" flipV="1">
              <a:off x="9557925" y="5467441"/>
              <a:ext cx="1168783" cy="349619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an 80">
              <a:extLst>
                <a:ext uri="{FF2B5EF4-FFF2-40B4-BE49-F238E27FC236}">
                  <a16:creationId xmlns:a16="http://schemas.microsoft.com/office/drawing/2014/main" id="{C61365BC-607D-463F-A219-9DF4E2FCF94F}"/>
                </a:ext>
              </a:extLst>
            </p:cNvPr>
            <p:cNvSpPr/>
            <p:nvPr/>
          </p:nvSpPr>
          <p:spPr>
            <a:xfrm rot="5400000" flipV="1">
              <a:off x="9978987" y="5488444"/>
              <a:ext cx="1168783" cy="349619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ounded Rectangle 90">
              <a:extLst>
                <a:ext uri="{FF2B5EF4-FFF2-40B4-BE49-F238E27FC236}">
                  <a16:creationId xmlns:a16="http://schemas.microsoft.com/office/drawing/2014/main" id="{08875400-34D9-4787-8128-FDA8A6C44B66}"/>
                </a:ext>
              </a:extLst>
            </p:cNvPr>
            <p:cNvSpPr/>
            <p:nvPr/>
          </p:nvSpPr>
          <p:spPr>
            <a:xfrm flipH="1" flipV="1">
              <a:off x="5191012" y="4284229"/>
              <a:ext cx="197378" cy="65492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ounded Rectangle 91">
              <a:extLst>
                <a:ext uri="{FF2B5EF4-FFF2-40B4-BE49-F238E27FC236}">
                  <a16:creationId xmlns:a16="http://schemas.microsoft.com/office/drawing/2014/main" id="{21F54FED-4756-4934-BE40-A1CAF7DD981D}"/>
                </a:ext>
              </a:extLst>
            </p:cNvPr>
            <p:cNvSpPr/>
            <p:nvPr/>
          </p:nvSpPr>
          <p:spPr>
            <a:xfrm flipH="1" flipV="1">
              <a:off x="5611201" y="4272089"/>
              <a:ext cx="197378" cy="65492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612907DA-0230-42B0-95C5-AC61DE0E615F}"/>
                </a:ext>
              </a:extLst>
            </p:cNvPr>
            <p:cNvGrpSpPr/>
            <p:nvPr/>
          </p:nvGrpSpPr>
          <p:grpSpPr>
            <a:xfrm flipV="1">
              <a:off x="1299321" y="5256596"/>
              <a:ext cx="348097" cy="654924"/>
              <a:chOff x="1608881" y="2092870"/>
              <a:chExt cx="474562" cy="604031"/>
            </a:xfrm>
          </p:grpSpPr>
          <p:sp>
            <p:nvSpPr>
              <p:cNvPr id="182" name="Right Triangle 181">
                <a:extLst>
                  <a:ext uri="{FF2B5EF4-FFF2-40B4-BE49-F238E27FC236}">
                    <a16:creationId xmlns:a16="http://schemas.microsoft.com/office/drawing/2014/main" id="{7BB33710-B2E9-4F86-8251-49037223E825}"/>
                  </a:ext>
                </a:extLst>
              </p:cNvPr>
              <p:cNvSpPr/>
              <p:nvPr/>
            </p:nvSpPr>
            <p:spPr>
              <a:xfrm>
                <a:off x="1608881" y="2465408"/>
                <a:ext cx="474562" cy="23149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ight Triangle 182">
                <a:extLst>
                  <a:ext uri="{FF2B5EF4-FFF2-40B4-BE49-F238E27FC236}">
                    <a16:creationId xmlns:a16="http://schemas.microsoft.com/office/drawing/2014/main" id="{13D2BC38-C132-4974-B1B7-995E7011AF6C}"/>
                  </a:ext>
                </a:extLst>
              </p:cNvPr>
              <p:cNvSpPr/>
              <p:nvPr/>
            </p:nvSpPr>
            <p:spPr>
              <a:xfrm flipV="1">
                <a:off x="1608881" y="2092870"/>
                <a:ext cx="474562" cy="23342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C27A2-049F-4BFF-8DCB-2DBC4DB41514}"/>
                </a:ext>
              </a:extLst>
            </p:cNvPr>
            <p:cNvSpPr/>
            <p:nvPr/>
          </p:nvSpPr>
          <p:spPr>
            <a:xfrm flipV="1">
              <a:off x="1175180" y="5479099"/>
              <a:ext cx="62951" cy="2352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ounded Rectangle 67">
              <a:extLst>
                <a:ext uri="{FF2B5EF4-FFF2-40B4-BE49-F238E27FC236}">
                  <a16:creationId xmlns:a16="http://schemas.microsoft.com/office/drawing/2014/main" id="{9D57EE8F-0940-444E-9AF8-55C1B95229C7}"/>
                </a:ext>
              </a:extLst>
            </p:cNvPr>
            <p:cNvSpPr/>
            <p:nvPr/>
          </p:nvSpPr>
          <p:spPr>
            <a:xfrm rot="5400000" flipH="1" flipV="1">
              <a:off x="2250581" y="4101961"/>
              <a:ext cx="190500" cy="138070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E5E6AE49-2826-42DE-ACA6-11ACE03C99D0}"/>
                </a:ext>
              </a:extLst>
            </p:cNvPr>
            <p:cNvGrpSpPr/>
            <p:nvPr/>
          </p:nvGrpSpPr>
          <p:grpSpPr>
            <a:xfrm flipV="1">
              <a:off x="3281800" y="5304301"/>
              <a:ext cx="33961" cy="575717"/>
              <a:chOff x="2210765" y="3014732"/>
              <a:chExt cx="46299" cy="414268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3C93542-FF42-48FF-BA12-E78AB3745080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EDA0E75-6EFA-43C7-9E9B-C40FDD719FDC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F73B997-C97B-43E3-B771-6EE66549D50D}"/>
                </a:ext>
              </a:extLst>
            </p:cNvPr>
            <p:cNvSpPr/>
            <p:nvPr/>
          </p:nvSpPr>
          <p:spPr>
            <a:xfrm flipV="1">
              <a:off x="3474245" y="5328582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A18F518-DCDC-4BBA-BE38-1E4D8AFB9F64}"/>
                </a:ext>
              </a:extLst>
            </p:cNvPr>
            <p:cNvGrpSpPr/>
            <p:nvPr/>
          </p:nvGrpSpPr>
          <p:grpSpPr>
            <a:xfrm rot="20409055" flipV="1">
              <a:off x="4343653" y="4764406"/>
              <a:ext cx="84503" cy="538419"/>
              <a:chOff x="2504664" y="3079137"/>
              <a:chExt cx="115203" cy="387429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EE62A5E2-9C97-4897-9793-97629A1EE81C}"/>
                  </a:ext>
                </a:extLst>
              </p:cNvPr>
              <p:cNvSpPr/>
              <p:nvPr/>
            </p:nvSpPr>
            <p:spPr>
              <a:xfrm rot="594633" flipH="1">
                <a:off x="2504664" y="3331688"/>
                <a:ext cx="45667" cy="1348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14A76A5B-2A27-4E97-955A-0AFFE00A702C}"/>
                  </a:ext>
                </a:extLst>
              </p:cNvPr>
              <p:cNvSpPr/>
              <p:nvPr/>
            </p:nvSpPr>
            <p:spPr>
              <a:xfrm rot="732261" flipH="1">
                <a:off x="2574199" y="3079137"/>
                <a:ext cx="45668" cy="1348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404D14E-B2FE-4E5E-8F35-71C2ECCDA2DA}"/>
                </a:ext>
              </a:extLst>
            </p:cNvPr>
            <p:cNvSpPr/>
            <p:nvPr/>
          </p:nvSpPr>
          <p:spPr>
            <a:xfrm flipV="1">
              <a:off x="4566646" y="4414713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5E802F04-4109-4705-A5B7-768A5FBD9A14}"/>
                </a:ext>
              </a:extLst>
            </p:cNvPr>
            <p:cNvGrpSpPr/>
            <p:nvPr/>
          </p:nvGrpSpPr>
          <p:grpSpPr>
            <a:xfrm flipV="1">
              <a:off x="5493289" y="4348824"/>
              <a:ext cx="33961" cy="575717"/>
              <a:chOff x="2210765" y="3014732"/>
              <a:chExt cx="46299" cy="414268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AA337FAC-40A1-4930-9C9D-6F9F2178DBDC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0160231-BA4F-4BAD-8324-9C84D5988758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0E887B7E-F882-4530-89CD-EB6937757F9F}"/>
                </a:ext>
              </a:extLst>
            </p:cNvPr>
            <p:cNvSpPr/>
            <p:nvPr/>
          </p:nvSpPr>
          <p:spPr>
            <a:xfrm flipV="1">
              <a:off x="5942485" y="4390432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AD50ADD-443D-4CFB-AA65-C76F30933661}"/>
                </a:ext>
              </a:extLst>
            </p:cNvPr>
            <p:cNvSpPr/>
            <p:nvPr/>
          </p:nvSpPr>
          <p:spPr>
            <a:xfrm flipV="1">
              <a:off x="6789018" y="5360945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Can 79">
              <a:extLst>
                <a:ext uri="{FF2B5EF4-FFF2-40B4-BE49-F238E27FC236}">
                  <a16:creationId xmlns:a16="http://schemas.microsoft.com/office/drawing/2014/main" id="{F5551203-757C-4A8E-8660-FEEFAF313F0A}"/>
                </a:ext>
              </a:extLst>
            </p:cNvPr>
            <p:cNvSpPr/>
            <p:nvPr/>
          </p:nvSpPr>
          <p:spPr>
            <a:xfrm rot="5400000" flipV="1">
              <a:off x="8337559" y="5438686"/>
              <a:ext cx="1168783" cy="349619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Can 80">
              <a:extLst>
                <a:ext uri="{FF2B5EF4-FFF2-40B4-BE49-F238E27FC236}">
                  <a16:creationId xmlns:a16="http://schemas.microsoft.com/office/drawing/2014/main" id="{03ED12EE-126A-4974-9D68-8B6563094ED9}"/>
                </a:ext>
              </a:extLst>
            </p:cNvPr>
            <p:cNvSpPr/>
            <p:nvPr/>
          </p:nvSpPr>
          <p:spPr>
            <a:xfrm rot="5400000" flipV="1">
              <a:off x="8737237" y="5448635"/>
              <a:ext cx="1168783" cy="349619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71647E4-8CA1-4E7F-BE9A-F2695C37202F}"/>
                </a:ext>
              </a:extLst>
            </p:cNvPr>
            <p:cNvCxnSpPr>
              <a:cxnSpLocks/>
            </p:cNvCxnSpPr>
            <p:nvPr/>
          </p:nvCxnSpPr>
          <p:spPr>
            <a:xfrm>
              <a:off x="1299321" y="5584057"/>
              <a:ext cx="2425383" cy="2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2A9DC87-7055-4AC7-BBCA-85D5660AF9CD}"/>
                </a:ext>
              </a:extLst>
            </p:cNvPr>
            <p:cNvCxnSpPr>
              <a:cxnSpLocks/>
            </p:cNvCxnSpPr>
            <p:nvPr/>
          </p:nvCxnSpPr>
          <p:spPr>
            <a:xfrm>
              <a:off x="1299321" y="5557065"/>
              <a:ext cx="2425383" cy="2547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8EE453B-8456-4721-B6D4-1C5784C66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4705" y="4670520"/>
              <a:ext cx="1092401" cy="939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5EEABC-6418-460C-A178-C935BD47C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860" y="4649525"/>
              <a:ext cx="1416007" cy="2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A42FEE4D-81D5-4A0F-8341-A7A34C16F7B6}"/>
                </a:ext>
              </a:extLst>
            </p:cNvPr>
            <p:cNvCxnSpPr>
              <a:cxnSpLocks/>
            </p:cNvCxnSpPr>
            <p:nvPr/>
          </p:nvCxnSpPr>
          <p:spPr>
            <a:xfrm>
              <a:off x="6225056" y="4649523"/>
              <a:ext cx="795112" cy="960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840C759-DE6B-4255-932A-9886D4B06A1B}"/>
                </a:ext>
              </a:extLst>
            </p:cNvPr>
            <p:cNvCxnSpPr>
              <a:cxnSpLocks/>
            </p:cNvCxnSpPr>
            <p:nvPr/>
          </p:nvCxnSpPr>
          <p:spPr>
            <a:xfrm>
              <a:off x="3724705" y="5582541"/>
              <a:ext cx="494427" cy="48235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ounded Rectangle 87">
              <a:extLst>
                <a:ext uri="{FF2B5EF4-FFF2-40B4-BE49-F238E27FC236}">
                  <a16:creationId xmlns:a16="http://schemas.microsoft.com/office/drawing/2014/main" id="{71809A27-27CC-4B8D-A334-7C230BF45979}"/>
                </a:ext>
              </a:extLst>
            </p:cNvPr>
            <p:cNvSpPr/>
            <p:nvPr/>
          </p:nvSpPr>
          <p:spPr>
            <a:xfrm rot="16200000" flipH="1" flipV="1">
              <a:off x="9637169" y="5371404"/>
              <a:ext cx="109211" cy="21336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Hexagon 167">
              <a:extLst>
                <a:ext uri="{FF2B5EF4-FFF2-40B4-BE49-F238E27FC236}">
                  <a16:creationId xmlns:a16="http://schemas.microsoft.com/office/drawing/2014/main" id="{C731D9A7-8626-4680-A09B-DB704A243038}"/>
                </a:ext>
              </a:extLst>
            </p:cNvPr>
            <p:cNvSpPr/>
            <p:nvPr/>
          </p:nvSpPr>
          <p:spPr>
            <a:xfrm rot="1722032" flipV="1">
              <a:off x="4151759" y="5919870"/>
              <a:ext cx="256914" cy="412180"/>
            </a:xfrm>
            <a:prstGeom prst="hexag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92E225B-8441-4864-9642-B3DE14A76F7B}"/>
                </a:ext>
              </a:extLst>
            </p:cNvPr>
            <p:cNvCxnSpPr>
              <a:cxnSpLocks/>
            </p:cNvCxnSpPr>
            <p:nvPr/>
          </p:nvCxnSpPr>
          <p:spPr>
            <a:xfrm>
              <a:off x="7020168" y="5604301"/>
              <a:ext cx="4075851" cy="5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ed Rectangle 93">
              <a:extLst>
                <a:ext uri="{FF2B5EF4-FFF2-40B4-BE49-F238E27FC236}">
                  <a16:creationId xmlns:a16="http://schemas.microsoft.com/office/drawing/2014/main" id="{8469853C-01AD-4180-93B7-438EFE7C6E0A}"/>
                </a:ext>
              </a:extLst>
            </p:cNvPr>
            <p:cNvSpPr/>
            <p:nvPr/>
          </p:nvSpPr>
          <p:spPr>
            <a:xfrm rot="16200000" flipH="1" flipV="1">
              <a:off x="9637168" y="3827731"/>
              <a:ext cx="109211" cy="21336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B6C95BF-0D55-40B9-9F0B-C9BD11995E07}"/>
                </a:ext>
              </a:extLst>
            </p:cNvPr>
            <p:cNvSpPr/>
            <p:nvPr/>
          </p:nvSpPr>
          <p:spPr>
            <a:xfrm flipV="1">
              <a:off x="7588404" y="5715689"/>
              <a:ext cx="33961" cy="197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1A789E7-70D1-41BB-AEF8-1C4307ADEC6D}"/>
              </a:ext>
            </a:extLst>
          </p:cNvPr>
          <p:cNvSpPr/>
          <p:nvPr/>
        </p:nvSpPr>
        <p:spPr>
          <a:xfrm flipV="1">
            <a:off x="7830099" y="4032612"/>
            <a:ext cx="31247" cy="15155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9AB16FF-FF22-476B-9DB1-E1F483117ACC}"/>
              </a:ext>
            </a:extLst>
          </p:cNvPr>
          <p:cNvSpPr/>
          <p:nvPr/>
        </p:nvSpPr>
        <p:spPr>
          <a:xfrm flipV="1">
            <a:off x="7830099" y="4323862"/>
            <a:ext cx="31247" cy="15155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17DEB50-CFC6-4732-A4F2-42BEF0BA4B4E}"/>
              </a:ext>
            </a:extLst>
          </p:cNvPr>
          <p:cNvSpPr/>
          <p:nvPr/>
        </p:nvSpPr>
        <p:spPr>
          <a:xfrm flipV="1">
            <a:off x="8213819" y="4023493"/>
            <a:ext cx="31247" cy="15155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E6E99EA-669C-4FCA-8ABD-F5FBB9B0C7BC}"/>
              </a:ext>
            </a:extLst>
          </p:cNvPr>
          <p:cNvSpPr/>
          <p:nvPr/>
        </p:nvSpPr>
        <p:spPr>
          <a:xfrm flipV="1">
            <a:off x="8213819" y="4314743"/>
            <a:ext cx="31247" cy="15155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6CC1EBC-E331-4D9E-884B-0800594FC8EB}"/>
              </a:ext>
            </a:extLst>
          </p:cNvPr>
          <p:cNvSpPr/>
          <p:nvPr/>
        </p:nvSpPr>
        <p:spPr>
          <a:xfrm flipV="1">
            <a:off x="8582675" y="4002989"/>
            <a:ext cx="31247" cy="15155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273FB06-596A-46E7-8666-3AFC224E38AB}"/>
              </a:ext>
            </a:extLst>
          </p:cNvPr>
          <p:cNvSpPr/>
          <p:nvPr/>
        </p:nvSpPr>
        <p:spPr>
          <a:xfrm flipV="1">
            <a:off x="8582675" y="4294239"/>
            <a:ext cx="31247" cy="15155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6AA4284-6284-4CB0-93EC-115E2311E676}"/>
              </a:ext>
            </a:extLst>
          </p:cNvPr>
          <p:cNvSpPr/>
          <p:nvPr/>
        </p:nvSpPr>
        <p:spPr>
          <a:xfrm flipV="1">
            <a:off x="8966732" y="4023109"/>
            <a:ext cx="31247" cy="15155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62B772D-42D6-4C2D-9622-C396BFF26B35}"/>
              </a:ext>
            </a:extLst>
          </p:cNvPr>
          <p:cNvSpPr/>
          <p:nvPr/>
        </p:nvSpPr>
        <p:spPr>
          <a:xfrm flipV="1">
            <a:off x="8966732" y="4314359"/>
            <a:ext cx="31247" cy="15155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79">
            <a:extLst>
              <a:ext uri="{FF2B5EF4-FFF2-40B4-BE49-F238E27FC236}">
                <a16:creationId xmlns:a16="http://schemas.microsoft.com/office/drawing/2014/main" id="{3032B835-7D21-4804-8223-6B29D74EF25E}"/>
              </a:ext>
            </a:extLst>
          </p:cNvPr>
          <p:cNvSpPr/>
          <p:nvPr/>
        </p:nvSpPr>
        <p:spPr>
          <a:xfrm rot="5400000" flipV="1">
            <a:off x="1313536" y="4083643"/>
            <a:ext cx="1025375" cy="30874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79">
            <a:extLst>
              <a:ext uri="{FF2B5EF4-FFF2-40B4-BE49-F238E27FC236}">
                <a16:creationId xmlns:a16="http://schemas.microsoft.com/office/drawing/2014/main" id="{DC78738A-8B49-4960-A3E7-DD25B59182EB}"/>
              </a:ext>
            </a:extLst>
          </p:cNvPr>
          <p:cNvSpPr/>
          <p:nvPr/>
        </p:nvSpPr>
        <p:spPr>
          <a:xfrm rot="5400000" flipV="1">
            <a:off x="1732391" y="4070042"/>
            <a:ext cx="1025375" cy="30874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ed Rectangle 67">
            <a:extLst>
              <a:ext uri="{FF2B5EF4-FFF2-40B4-BE49-F238E27FC236}">
                <a16:creationId xmlns:a16="http://schemas.microsoft.com/office/drawing/2014/main" id="{D7C627E9-5238-4689-A9DF-45692625DA75}"/>
              </a:ext>
            </a:extLst>
          </p:cNvPr>
          <p:cNvSpPr/>
          <p:nvPr/>
        </p:nvSpPr>
        <p:spPr>
          <a:xfrm rot="5400000" flipH="1" flipV="1">
            <a:off x="1783574" y="4320645"/>
            <a:ext cx="167126" cy="121927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90">
            <a:extLst>
              <a:ext uri="{FF2B5EF4-FFF2-40B4-BE49-F238E27FC236}">
                <a16:creationId xmlns:a16="http://schemas.microsoft.com/office/drawing/2014/main" id="{77784304-1DE0-4210-AFDC-7901FC6C6CE3}"/>
              </a:ext>
            </a:extLst>
          </p:cNvPr>
          <p:cNvSpPr/>
          <p:nvPr/>
        </p:nvSpPr>
        <p:spPr>
          <a:xfrm rot="19717352" flipH="1" flipV="1">
            <a:off x="3412269" y="3557195"/>
            <a:ext cx="174301" cy="574567"/>
          </a:xfrm>
          <a:prstGeom prst="roundRect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ounded Rectangle 90">
            <a:extLst>
              <a:ext uri="{FF2B5EF4-FFF2-40B4-BE49-F238E27FC236}">
                <a16:creationId xmlns:a16="http://schemas.microsoft.com/office/drawing/2014/main" id="{1063C356-0904-43FE-B130-F4EBA4F210F0}"/>
              </a:ext>
            </a:extLst>
          </p:cNvPr>
          <p:cNvSpPr/>
          <p:nvPr/>
        </p:nvSpPr>
        <p:spPr>
          <a:xfrm rot="2480529" flipH="1" flipV="1">
            <a:off x="5606610" y="3547854"/>
            <a:ext cx="174301" cy="574567"/>
          </a:xfrm>
          <a:prstGeom prst="roundRect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67">
            <a:extLst>
              <a:ext uri="{FF2B5EF4-FFF2-40B4-BE49-F238E27FC236}">
                <a16:creationId xmlns:a16="http://schemas.microsoft.com/office/drawing/2014/main" id="{D34A9805-C867-4E51-A7A3-1B8BA9CCB95E}"/>
              </a:ext>
            </a:extLst>
          </p:cNvPr>
          <p:cNvSpPr/>
          <p:nvPr/>
        </p:nvSpPr>
        <p:spPr>
          <a:xfrm flipH="1" flipV="1">
            <a:off x="6601983" y="3967816"/>
            <a:ext cx="134956" cy="57456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67">
            <a:extLst>
              <a:ext uri="{FF2B5EF4-FFF2-40B4-BE49-F238E27FC236}">
                <a16:creationId xmlns:a16="http://schemas.microsoft.com/office/drawing/2014/main" id="{E034EEF9-7232-48F9-8E4D-01B7FB82ECB3}"/>
              </a:ext>
            </a:extLst>
          </p:cNvPr>
          <p:cNvSpPr/>
          <p:nvPr/>
        </p:nvSpPr>
        <p:spPr>
          <a:xfrm flipH="1" flipV="1">
            <a:off x="7020254" y="3967815"/>
            <a:ext cx="134956" cy="57456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272EC97-FAFB-4B4E-949D-1FC2E77B7792}"/>
              </a:ext>
            </a:extLst>
          </p:cNvPr>
          <p:cNvSpPr/>
          <p:nvPr/>
        </p:nvSpPr>
        <p:spPr>
          <a:xfrm flipV="1">
            <a:off x="6900269" y="3982526"/>
            <a:ext cx="29990" cy="17287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003CE7A-5935-4C06-A624-DE1051236818}"/>
              </a:ext>
            </a:extLst>
          </p:cNvPr>
          <p:cNvSpPr/>
          <p:nvPr/>
        </p:nvSpPr>
        <p:spPr>
          <a:xfrm flipV="1">
            <a:off x="6900269" y="4314733"/>
            <a:ext cx="29990" cy="17287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572DDC-FFE1-466C-AAB0-8C87506F564E}"/>
              </a:ext>
            </a:extLst>
          </p:cNvPr>
          <p:cNvSpPr/>
          <p:nvPr/>
        </p:nvSpPr>
        <p:spPr>
          <a:xfrm flipV="1">
            <a:off x="7329345" y="4001548"/>
            <a:ext cx="29990" cy="17287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AE0D6CC-64EA-4EE8-B38F-685404D5A1CB}"/>
              </a:ext>
            </a:extLst>
          </p:cNvPr>
          <p:cNvSpPr/>
          <p:nvPr/>
        </p:nvSpPr>
        <p:spPr>
          <a:xfrm flipV="1">
            <a:off x="7329345" y="4333755"/>
            <a:ext cx="29990" cy="17287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88A5852-A155-46D7-8938-456099DA00D8}"/>
              </a:ext>
            </a:extLst>
          </p:cNvPr>
          <p:cNvSpPr/>
          <p:nvPr/>
        </p:nvSpPr>
        <p:spPr>
          <a:xfrm rot="19611224">
            <a:off x="5932980" y="1761694"/>
            <a:ext cx="541627" cy="1800482"/>
          </a:xfrm>
          <a:prstGeom prst="downArrow">
            <a:avLst>
              <a:gd name="adj1" fmla="val 29167"/>
              <a:gd name="adj2" fmla="val 79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40F594A7-0BCD-4DCF-B4B4-ED1B21978516}"/>
              </a:ext>
            </a:extLst>
          </p:cNvPr>
          <p:cNvSpPr/>
          <p:nvPr/>
        </p:nvSpPr>
        <p:spPr>
          <a:xfrm rot="8637532">
            <a:off x="4818018" y="3922578"/>
            <a:ext cx="541627" cy="1800482"/>
          </a:xfrm>
          <a:prstGeom prst="downArrow">
            <a:avLst>
              <a:gd name="adj1" fmla="val 29167"/>
              <a:gd name="adj2" fmla="val 79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1B654-AAFA-459D-AACC-EEB513EA9499}"/>
              </a:ext>
            </a:extLst>
          </p:cNvPr>
          <p:cNvSpPr txBox="1"/>
          <p:nvPr/>
        </p:nvSpPr>
        <p:spPr>
          <a:xfrm>
            <a:off x="3588435" y="5759450"/>
            <a:ext cx="5330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Improve chicane design return to quads</a:t>
            </a:r>
          </a:p>
        </p:txBody>
      </p:sp>
    </p:spTree>
    <p:extLst>
      <p:ext uri="{BB962C8B-B14F-4D97-AF65-F5344CB8AC3E}">
        <p14:creationId xmlns:p14="http://schemas.microsoft.com/office/powerpoint/2010/main" val="2552817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17811</TotalTime>
  <Words>220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.PingFangSC-Regular</vt:lpstr>
      <vt:lpstr>Arial</vt:lpstr>
      <vt:lpstr>Calibri</vt:lpstr>
      <vt:lpstr>PingFangSC-Regular</vt:lpstr>
      <vt:lpstr>Office Theme</vt:lpstr>
      <vt:lpstr>Positron Capture Beam Parameters</vt:lpstr>
      <vt:lpstr>Current “Best” Approach</vt:lpstr>
      <vt:lpstr>Looked at C and S chicane</vt:lpstr>
      <vt:lpstr>Transfer Matrix R56</vt:lpstr>
      <vt:lpstr>Unpolarized Beamline (Past Approach)</vt:lpstr>
      <vt:lpstr>Unpolarized Beamline Change</vt:lpstr>
      <vt:lpstr>Larger Population to Pass Through This Transformation</vt:lpstr>
      <vt:lpstr>Unpolarized Beamline Capture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Mark Stefani</cp:lastModifiedBy>
  <cp:revision>511</cp:revision>
  <dcterms:created xsi:type="dcterms:W3CDTF">2020-07-30T15:47:04Z</dcterms:created>
  <dcterms:modified xsi:type="dcterms:W3CDTF">2021-11-12T14:25:21Z</dcterms:modified>
</cp:coreProperties>
</file>