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3" r:id="rId6"/>
    <p:sldId id="259" r:id="rId7"/>
    <p:sldId id="273" r:id="rId8"/>
    <p:sldId id="268" r:id="rId9"/>
    <p:sldId id="264" r:id="rId10"/>
    <p:sldId id="270" r:id="rId11"/>
    <p:sldId id="271" r:id="rId12"/>
    <p:sldId id="272" r:id="rId13"/>
    <p:sldId id="266" r:id="rId14"/>
    <p:sldId id="267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59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0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74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0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03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55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0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2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587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9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10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39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3424E-08F0-47AC-9780-5D07DD5D45EE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2101C-925A-43D1-A18D-0F4E619A93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597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NPS DAQ </a:t>
            </a:r>
            <a:r>
              <a:rPr lang="en-US" dirty="0" err="1" smtClean="0"/>
              <a:t>equipement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9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NPS pulse fairly fast, need to check with final base and cable length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743200"/>
            <a:ext cx="4937232" cy="372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3999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Data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dirty="0" smtClean="0"/>
              <a:t>DIS from 1 KHz to 13 KHz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981257"/>
              </p:ext>
            </p:extLst>
          </p:nvPr>
        </p:nvGraphicFramePr>
        <p:xfrm>
          <a:off x="304800" y="1600200"/>
          <a:ext cx="8458200" cy="4423880"/>
        </p:xfrm>
        <a:graphic>
          <a:graphicData uri="http://schemas.openxmlformats.org/drawingml/2006/table">
            <a:tbl>
              <a:tblPr/>
              <a:tblGrid>
                <a:gridCol w="384771"/>
                <a:gridCol w="533278"/>
                <a:gridCol w="526529"/>
                <a:gridCol w="438774"/>
                <a:gridCol w="641282"/>
                <a:gridCol w="810043"/>
                <a:gridCol w="810043"/>
                <a:gridCol w="810043"/>
                <a:gridCol w="1073308"/>
                <a:gridCol w="810043"/>
                <a:gridCol w="705686"/>
                <a:gridCol w="914400"/>
              </a:tblGrid>
              <a:tr h="544361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Kin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SIDIS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k ( GeV )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Q2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Days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DIS rate(Hz)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calo (KB)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( MB/s)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Nb blocks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N blocks firing : ev size KB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 err="1">
                          <a:effectLst/>
                        </a:rPr>
                        <a:t>Calo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en-US" sz="1200" dirty="0" smtClean="0">
                          <a:effectLst/>
                        </a:rPr>
                        <a:t>rate</a:t>
                      </a:r>
                    </a:p>
                    <a:p>
                      <a:pPr algn="ctr" rtl="0" fontAlgn="b"/>
                      <a:r>
                        <a:rPr lang="en-US" sz="1200" dirty="0" smtClean="0">
                          <a:effectLst/>
                        </a:rPr>
                        <a:t> </a:t>
                      </a:r>
                      <a:r>
                        <a:rPr lang="en-US" sz="1200" dirty="0">
                          <a:effectLst/>
                        </a:rPr>
                        <a:t>( MB/s)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6.6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730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52.13952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3.504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4400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314.2656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21.12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B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13000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928.512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62.4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1200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85.7088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5.76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C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2900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207.1296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13.92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3.4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xBj=0.50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3300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235.6992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15.84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3.4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xBj=0.50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9000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642.816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43.2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E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xBj=0.50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1700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121.4208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8.16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6.6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3.785472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0.2544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9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340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24.28416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1.632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78.5664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5.28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F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450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32.1408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2.16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12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6.6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18.57024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</a:rPr>
                        <a:t>1.248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1300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92.8512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6.24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A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9400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671.3856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45.12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49.9968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D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530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37.85472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2.544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17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xBj=0.50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5.142528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0.3456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9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17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71.424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1.214208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0.0816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6172200"/>
            <a:ext cx="5521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If all blocks read with waveform, large amount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217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Data rate, time and amplitude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782215"/>
              </p:ext>
            </p:extLst>
          </p:nvPr>
        </p:nvGraphicFramePr>
        <p:xfrm>
          <a:off x="457200" y="990600"/>
          <a:ext cx="8229604" cy="4800606"/>
        </p:xfrm>
        <a:graphic>
          <a:graphicData uri="http://schemas.openxmlformats.org/drawingml/2006/table">
            <a:tbl>
              <a:tblPr/>
              <a:tblGrid>
                <a:gridCol w="351641"/>
                <a:gridCol w="487360"/>
                <a:gridCol w="481192"/>
                <a:gridCol w="400992"/>
                <a:gridCol w="586067"/>
                <a:gridCol w="740294"/>
                <a:gridCol w="740294"/>
                <a:gridCol w="740294"/>
                <a:gridCol w="740294"/>
                <a:gridCol w="740294"/>
                <a:gridCol w="740294"/>
                <a:gridCol w="740294"/>
                <a:gridCol w="740294"/>
              </a:tblGrid>
              <a:tr h="56579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dirty="0">
                          <a:effectLst/>
                        </a:rPr>
                        <a:t>Kin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SIDIS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k ( GeV )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Q2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x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dirty="0">
                          <a:effectLst/>
                        </a:rPr>
                        <a:t>Days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dirty="0">
                          <a:effectLst/>
                        </a:rPr>
                        <a:t>DIS rate(Hz)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calo angle (degrees )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All calo (KB)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( MB/s)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Nb blocks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N blocks firing : ev size KB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Calo rate ( MB/s)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xBj=0.36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7.30E+02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11.7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13.03488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0.876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xBj=0.36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4.40E+03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14.7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78.5664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5.28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xBj=0.36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1.30E+04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16.2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dirty="0">
                          <a:effectLst/>
                        </a:rPr>
                        <a:t>232.128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15.6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xBj=0.36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1.20E+03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10.3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21.4272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1.44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xBj=0.36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2.90E+03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12.4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51.7824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3.48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xBj=0.50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3.30E+03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20.2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58.9248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3.96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xBj=0.50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9.00E+03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21.7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dirty="0">
                          <a:effectLst/>
                        </a:rPr>
                        <a:t>160.704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10.8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xBj=0.50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1.70E+03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16.6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30.3552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2.04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xBj=0.60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13.8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0.946368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0.0636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xBj=0.60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3.40E+02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6.07104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0.408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xBj=0.60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1.10E+03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19.8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19.6416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1.32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xBj=0.60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4.50E+02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8.0352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0.54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xBj=0.20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2.60E+02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6.3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4.64256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0.312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xBj=0.20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1.30E+03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9.2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23.2128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xBj=0.20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9.40E+03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10.6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167.8464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11.28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xBj=0.20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7.00E+02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6.3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12.4992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0.84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xBj=0.36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5.30E+02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7.9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9.46368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</a:rPr>
                        <a:t>0.636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xBj=0.50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1.285632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0.0864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31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000">
                        <a:effectLst/>
                      </a:endParaRP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xBj=0.60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b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8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17.856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0.303552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75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>
                          <a:effectLst/>
                        </a:rPr>
                        <a:t>1.2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000" dirty="0">
                          <a:effectLst/>
                        </a:rPr>
                        <a:t>0.0204</a:t>
                      </a:r>
                    </a:p>
                  </a:txBody>
                  <a:tcPr marL="7483" marR="7483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867400"/>
            <a:ext cx="68166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Data rate more manageable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need to check zero suppression ( </a:t>
            </a:r>
            <a:r>
              <a:rPr lang="en-US" dirty="0" err="1" smtClean="0"/>
              <a:t>indvidual</a:t>
            </a:r>
            <a:r>
              <a:rPr lang="en-US" dirty="0" smtClean="0"/>
              <a:t> FADC channel </a:t>
            </a:r>
            <a:r>
              <a:rPr lang="en-US" dirty="0" err="1" smtClean="0"/>
              <a:t>threhsold</a:t>
            </a:r>
            <a:r>
              <a:rPr lang="en-US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Pile-up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394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setup SHMS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 FADC and VME64X crate : 16 channels ( Free )</a:t>
            </a:r>
          </a:p>
          <a:p>
            <a:endParaRPr lang="en-US" dirty="0"/>
          </a:p>
          <a:p>
            <a:r>
              <a:rPr lang="en-US" dirty="0" smtClean="0"/>
              <a:t>VXS crate, 1 VTP, 1 SD, 1 TI , 1 CPU : self trigger on FADC and test trigger , no NIM ! about 34 K$</a:t>
            </a:r>
          </a:p>
          <a:p>
            <a:endParaRPr lang="en-US" dirty="0"/>
          </a:p>
          <a:p>
            <a:r>
              <a:rPr lang="en-US" dirty="0" smtClean="0"/>
              <a:t>Could have small scale permanent setup</a:t>
            </a:r>
          </a:p>
          <a:p>
            <a:endParaRPr lang="en-US" dirty="0"/>
          </a:p>
          <a:p>
            <a:r>
              <a:rPr lang="en-US" dirty="0" smtClean="0"/>
              <a:t>Test background though no magnet ( GEM in front of calorimeter, veto ? )</a:t>
            </a:r>
          </a:p>
          <a:p>
            <a:r>
              <a:rPr lang="en-US" dirty="0" smtClean="0"/>
              <a:t>Is pile-up an issue 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91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1116 cables from patch to SHMS hut</a:t>
            </a:r>
          </a:p>
          <a:p>
            <a:r>
              <a:rPr lang="en-US" dirty="0" smtClean="0"/>
              <a:t>Need to evaluate cost</a:t>
            </a:r>
          </a:p>
          <a:p>
            <a:r>
              <a:rPr lang="en-US" dirty="0" smtClean="0"/>
              <a:t>Steve will ask an estimate to Joe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131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few pieces of hardware required for running</a:t>
            </a:r>
          </a:p>
          <a:p>
            <a:pPr lvl="1"/>
            <a:r>
              <a:rPr lang="en-US" dirty="0" smtClean="0"/>
              <a:t>get a bit every year</a:t>
            </a:r>
          </a:p>
          <a:p>
            <a:pPr lvl="1"/>
            <a:r>
              <a:rPr lang="en-US" dirty="0" smtClean="0"/>
              <a:t>or make large order</a:t>
            </a:r>
          </a:p>
          <a:p>
            <a:pPr lvl="2"/>
            <a:r>
              <a:rPr lang="en-US" dirty="0" smtClean="0"/>
              <a:t>3 x (VXS </a:t>
            </a:r>
            <a:r>
              <a:rPr lang="en-US" dirty="0" err="1" smtClean="0"/>
              <a:t>crates+CPU+TI+SD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want calorimeter trigger</a:t>
            </a:r>
          </a:p>
          <a:p>
            <a:pPr lvl="1"/>
            <a:r>
              <a:rPr lang="en-US" dirty="0" smtClean="0"/>
              <a:t>order VTP : </a:t>
            </a:r>
            <a:r>
              <a:rPr lang="en-US" dirty="0" err="1" smtClean="0"/>
              <a:t>additionnal</a:t>
            </a:r>
            <a:r>
              <a:rPr lang="en-US" dirty="0" smtClean="0"/>
              <a:t> cost possibility of fast readout</a:t>
            </a:r>
          </a:p>
          <a:p>
            <a:pPr lvl="1"/>
            <a:r>
              <a:rPr lang="en-US" dirty="0" smtClean="0"/>
              <a:t>reuse old CTP,GTP ( Hall D, Hall B might upgrade to VTP)</a:t>
            </a:r>
          </a:p>
          <a:p>
            <a:pPr lvl="1"/>
            <a:r>
              <a:rPr lang="en-US" dirty="0" smtClean="0"/>
              <a:t>order of VTP coming up soon</a:t>
            </a:r>
          </a:p>
          <a:p>
            <a:r>
              <a:rPr lang="en-US" dirty="0" smtClean="0"/>
              <a:t>Test / simulation</a:t>
            </a:r>
          </a:p>
          <a:p>
            <a:pPr lvl="1"/>
            <a:r>
              <a:rPr lang="en-US" dirty="0" smtClean="0"/>
              <a:t>occupancies</a:t>
            </a:r>
          </a:p>
          <a:p>
            <a:pPr lvl="1"/>
            <a:r>
              <a:rPr lang="en-US" dirty="0" smtClean="0"/>
              <a:t>effect of pile-up</a:t>
            </a:r>
          </a:p>
          <a:p>
            <a:r>
              <a:rPr lang="en-US" dirty="0" smtClean="0"/>
              <a:t>HV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87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DAQ talk 2013 by Brad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b="1" dirty="0"/>
              <a:t>NPS: 1116 PbWO4 </a:t>
            </a:r>
            <a:r>
              <a:rPr lang="en-US" b="1" dirty="0" smtClean="0"/>
              <a:t>blocks</a:t>
            </a:r>
          </a:p>
          <a:p>
            <a:r>
              <a:rPr lang="en-US" dirty="0" smtClean="0"/>
              <a:t>→ </a:t>
            </a:r>
            <a:r>
              <a:rPr lang="en-US" dirty="0"/>
              <a:t>Energy / ADC:</a:t>
            </a:r>
          </a:p>
          <a:p>
            <a:pPr marL="0" indent="0">
              <a:buNone/>
            </a:pPr>
            <a:r>
              <a:rPr lang="en-US" dirty="0" smtClean="0"/>
              <a:t>	≫ </a:t>
            </a:r>
            <a:r>
              <a:rPr lang="en-US" dirty="0"/>
              <a:t>70x FADCs</a:t>
            </a:r>
          </a:p>
          <a:p>
            <a:pPr marL="0" indent="0">
              <a:buNone/>
            </a:pPr>
            <a:r>
              <a:rPr lang="en-US" dirty="0" smtClean="0"/>
              <a:t>	≫ </a:t>
            </a:r>
            <a:r>
              <a:rPr lang="en-US" dirty="0"/>
              <a:t>5x VXS crates</a:t>
            </a:r>
          </a:p>
          <a:p>
            <a:pPr marL="0" indent="0">
              <a:buNone/>
            </a:pPr>
            <a:r>
              <a:rPr lang="en-US" dirty="0" smtClean="0"/>
              <a:t>	≫ </a:t>
            </a:r>
            <a:r>
              <a:rPr lang="en-US" dirty="0"/>
              <a:t>5x SD + TI + Linux SBC / ROC</a:t>
            </a:r>
          </a:p>
          <a:p>
            <a:r>
              <a:rPr lang="en-US" dirty="0"/>
              <a:t>→ If fully-</a:t>
            </a:r>
            <a:r>
              <a:rPr lang="en-US" dirty="0" err="1"/>
              <a:t>piplelined</a:t>
            </a:r>
            <a:r>
              <a:rPr lang="en-US" dirty="0"/>
              <a:t> NPS trigger (formed in firmware), then add</a:t>
            </a:r>
          </a:p>
          <a:p>
            <a:pPr marL="0" indent="0">
              <a:buNone/>
            </a:pPr>
            <a:r>
              <a:rPr lang="it-IT" dirty="0" smtClean="0"/>
              <a:t>	≫ </a:t>
            </a:r>
            <a:r>
              <a:rPr lang="it-IT" dirty="0"/>
              <a:t>1 VXS crate, 1 TI, 1 Linux SBC</a:t>
            </a:r>
          </a:p>
          <a:p>
            <a:pPr marL="0" indent="0">
              <a:buNone/>
            </a:pPr>
            <a:r>
              <a:rPr lang="en-US" dirty="0" smtClean="0"/>
              <a:t>	≫ </a:t>
            </a:r>
            <a:r>
              <a:rPr lang="en-US" dirty="0"/>
              <a:t>5x CTP, 1x SSP, (no GTP needed, I think...)</a:t>
            </a:r>
          </a:p>
          <a:p>
            <a:r>
              <a:rPr lang="en-US" dirty="0"/>
              <a:t>→ Timing / TDC (resolution?)</a:t>
            </a:r>
          </a:p>
          <a:p>
            <a:pPr marL="0" indent="0">
              <a:buNone/>
            </a:pPr>
            <a:r>
              <a:rPr lang="en-US" dirty="0" smtClean="0"/>
              <a:t>	≫ </a:t>
            </a:r>
            <a:r>
              <a:rPr lang="en-US" dirty="0"/>
              <a:t>~ 1 ns OK: FADCs (no cost)</a:t>
            </a:r>
          </a:p>
          <a:p>
            <a:pPr marL="0" indent="0">
              <a:buNone/>
            </a:pPr>
            <a:r>
              <a:rPr lang="en-US" dirty="0" smtClean="0"/>
              <a:t>	≫ </a:t>
            </a:r>
            <a:r>
              <a:rPr lang="en-US" dirty="0"/>
              <a:t>~0.1 ns</a:t>
            </a:r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dirty="0"/>
              <a:t>10x VME CAEN 1190 TDCs (100ps/bin)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Splitters </a:t>
            </a:r>
            <a:r>
              <a:rPr lang="en-US" dirty="0"/>
              <a:t>(build into active bases?)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Discriminators</a:t>
            </a:r>
          </a:p>
          <a:p>
            <a:r>
              <a:rPr lang="it-IT" dirty="0" smtClean="0"/>
              <a:t>→ </a:t>
            </a:r>
            <a:r>
              <a:rPr lang="it-IT" dirty="0"/>
              <a:t>HV (-1.6kV @ 1—2 mA base draw?)</a:t>
            </a:r>
          </a:p>
          <a:p>
            <a:r>
              <a:rPr lang="en-US" dirty="0"/>
              <a:t>≫ want independent channels?</a:t>
            </a:r>
          </a:p>
          <a:p>
            <a:r>
              <a:rPr lang="en-US" dirty="0"/>
              <a:t>– </a:t>
            </a:r>
            <a:r>
              <a:rPr lang="en-US" dirty="0" err="1"/>
              <a:t>ie</a:t>
            </a:r>
            <a:r>
              <a:rPr lang="en-US" dirty="0"/>
              <a:t>. is HV gain matching a “like” or a “must”?</a:t>
            </a:r>
          </a:p>
          <a:p>
            <a:r>
              <a:rPr lang="en-US" dirty="0"/>
              <a:t>≫ or multiplex:</a:t>
            </a:r>
          </a:p>
          <a:p>
            <a:r>
              <a:rPr lang="en-US" dirty="0"/>
              <a:t>– ~ 2x available HW channels (current limited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https://wiki.jlab.org/cuawiki/images/e/e1/NPS_HallC_DAQ_summary.pdf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43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00943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1217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estimates total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963677"/>
              </p:ext>
            </p:extLst>
          </p:nvPr>
        </p:nvGraphicFramePr>
        <p:xfrm>
          <a:off x="990600" y="1447804"/>
          <a:ext cx="7086600" cy="4759578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  <a:gridCol w="1181100"/>
                <a:gridCol w="1181100"/>
              </a:tblGrid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Number</a:t>
                      </a:r>
                      <a:r>
                        <a:rPr lang="en-US" baseline="0" dirty="0" smtClean="0">
                          <a:effectLst/>
                        </a:rPr>
                        <a:t> needed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Unit price</a:t>
                      </a:r>
                      <a:r>
                        <a:rPr lang="en-US" baseline="0" dirty="0" smtClean="0">
                          <a:effectLst/>
                        </a:rPr>
                        <a:t> K$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FADC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70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280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VXS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15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75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SD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TI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CPU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20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VTP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7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35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874"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>
                          <a:effectLst/>
                        </a:rPr>
                        <a:t>Total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450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No FADC cost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>
                          <a:effectLst/>
                        </a:rPr>
                        <a:t>170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97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estimates total reuse SHMS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18498"/>
              </p:ext>
            </p:extLst>
          </p:nvPr>
        </p:nvGraphicFramePr>
        <p:xfrm>
          <a:off x="990600" y="1447804"/>
          <a:ext cx="7086600" cy="4947160"/>
        </p:xfrm>
        <a:graphic>
          <a:graphicData uri="http://schemas.openxmlformats.org/drawingml/2006/table">
            <a:tbl>
              <a:tblPr/>
              <a:tblGrid>
                <a:gridCol w="1181100"/>
                <a:gridCol w="1181100"/>
                <a:gridCol w="1181100"/>
                <a:gridCol w="1181100"/>
                <a:gridCol w="1143000"/>
                <a:gridCol w="1219200"/>
              </a:tblGrid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Number</a:t>
                      </a:r>
                      <a:r>
                        <a:rPr lang="en-US" baseline="0" dirty="0" smtClean="0">
                          <a:effectLst/>
                        </a:rPr>
                        <a:t> needed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>
                          <a:effectLst/>
                        </a:rPr>
                        <a:t>Unit price</a:t>
                      </a:r>
                      <a:r>
                        <a:rPr lang="en-US" baseline="0" dirty="0" smtClean="0">
                          <a:effectLst/>
                        </a:rPr>
                        <a:t> K$</a:t>
                      </a:r>
                      <a:endParaRPr lang="en-US" dirty="0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>
                        <a:effectLst/>
                      </a:endParaRP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FADC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172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VXS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45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SD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TI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CPU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VTP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3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7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21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458"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274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No FADC cost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/>
                        <a:t>102</a:t>
                      </a:r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38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No</a:t>
                      </a:r>
                      <a:r>
                        <a:rPr lang="en-US" baseline="0" dirty="0" smtClean="0"/>
                        <a:t> trigger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dirty="0" smtClean="0"/>
                        <a:t>81</a:t>
                      </a:r>
                      <a:endParaRPr lang="en-US" dirty="0"/>
                    </a:p>
                  </a:txBody>
                  <a:tcPr marL="19050" marR="19050" marT="12700" marB="1270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230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FADC VTP trigger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SBS </a:t>
            </a:r>
            <a:r>
              <a:rPr lang="en-US" dirty="0" err="1" smtClean="0"/>
              <a:t>HCal</a:t>
            </a:r>
            <a:endParaRPr lang="en-US" dirty="0" smtClean="0"/>
          </a:p>
          <a:p>
            <a:pPr lvl="1"/>
            <a:r>
              <a:rPr lang="en-US" dirty="0" smtClean="0"/>
              <a:t>Marco helping</a:t>
            </a:r>
          </a:p>
          <a:p>
            <a:pPr lvl="1"/>
            <a:r>
              <a:rPr lang="en-US" dirty="0" smtClean="0"/>
              <a:t>VXS Trigger Processor : new Hall B trigger processor module with larger FPGA </a:t>
            </a:r>
          </a:p>
          <a:p>
            <a:pPr lvl="1"/>
            <a:endParaRPr lang="en-US" dirty="0"/>
          </a:p>
          <a:p>
            <a:r>
              <a:rPr lang="en-US" dirty="0" smtClean="0"/>
              <a:t>VTP readout</a:t>
            </a:r>
          </a:p>
          <a:p>
            <a:pPr lvl="1"/>
            <a:r>
              <a:rPr lang="en-US" dirty="0" smtClean="0"/>
              <a:t>VME backplane limited to 100 MB/s</a:t>
            </a:r>
          </a:p>
          <a:p>
            <a:pPr lvl="1"/>
            <a:r>
              <a:rPr lang="en-US" dirty="0" smtClean="0"/>
              <a:t>Development of parallel readout of FADC through serial link = 16x 125 MB/s </a:t>
            </a:r>
          </a:p>
          <a:p>
            <a:pPr lvl="1"/>
            <a:r>
              <a:rPr lang="en-US" dirty="0" smtClean="0"/>
              <a:t>good option for cluster readout ( read all FADC and only transfer clusters )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067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Coincidence trigger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82417"/>
              </p:ext>
            </p:extLst>
          </p:nvPr>
        </p:nvGraphicFramePr>
        <p:xfrm>
          <a:off x="685800" y="1143000"/>
          <a:ext cx="7619995" cy="4547900"/>
        </p:xfrm>
        <a:graphic>
          <a:graphicData uri="http://schemas.openxmlformats.org/drawingml/2006/table">
            <a:tbl>
              <a:tblPr/>
              <a:tblGrid>
                <a:gridCol w="346640"/>
                <a:gridCol w="480430"/>
                <a:gridCol w="474350"/>
                <a:gridCol w="395291"/>
                <a:gridCol w="577733"/>
                <a:gridCol w="729768"/>
                <a:gridCol w="729768"/>
                <a:gridCol w="729768"/>
                <a:gridCol w="966943"/>
                <a:gridCol w="729768"/>
                <a:gridCol w="729768"/>
                <a:gridCol w="729768"/>
              </a:tblGrid>
              <a:tr h="209107"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 GeV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300 MeV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r>
                        <a:rPr lang="en-US" sz="1200" dirty="0" smtClean="0">
                          <a:effectLst/>
                        </a:rPr>
                        <a:t>Accidental </a:t>
                      </a:r>
                      <a:r>
                        <a:rPr lang="en-US" sz="1200" dirty="0" err="1" smtClean="0">
                          <a:effectLst/>
                        </a:rPr>
                        <a:t>calo</a:t>
                      </a:r>
                      <a:endParaRPr lang="en-US" sz="1200" dirty="0" smtClean="0">
                        <a:effectLst/>
                      </a:endParaRPr>
                    </a:p>
                    <a:p>
                      <a:pPr algn="ctr" rtl="0" fontAlgn="b"/>
                      <a:r>
                        <a:rPr lang="en-US" sz="1200" dirty="0" smtClean="0">
                          <a:effectLst/>
                        </a:rPr>
                        <a:t>1 GeV</a:t>
                      </a:r>
                      <a:endParaRPr lang="en-US" sz="1200" dirty="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66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Kin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SIDIS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k ( GeV )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Q2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Days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DIS rate(Hz)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Coinc gate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Calo rate (MHz)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Calo rate (MHz)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coinc rate(Hz)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6.6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730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27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1.35E+00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4400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5.50E-01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2420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B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13000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3.50E-01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4550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1200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145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2.05E+00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C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2900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1.10E+00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3.4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xBj=0.50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3300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1.00E-01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330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3.4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xBj=0.50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9000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1.3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6.50E-02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585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E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xBj=0.50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dirty="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1700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6.1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3.05E-01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518.5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6.6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79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7.00E-01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37.1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9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340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39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2.10E-01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71.4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2.2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27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1.10E-01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121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F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450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2.50E-01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112.5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6.6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7.00E-01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182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1300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5.9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2.95E-01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383.5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A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9400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4.00E-01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3760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30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7.00E-01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490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D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xBj=0.36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530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86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222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4.30E+00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17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8.1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xBj=0.50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72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84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4.20E+00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107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11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xBj=0.60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12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17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5.00E-08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85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220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>
                          <a:effectLst/>
                        </a:rPr>
                        <a:t>4.25E+00</a:t>
                      </a: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1200" dirty="0">
                        <a:effectLst/>
                      </a:endParaRPr>
                    </a:p>
                  </a:txBody>
                  <a:tcPr marL="7309" marR="7309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4391" y="5791200"/>
            <a:ext cx="74227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For some kinematics does not help unless higher threshold on calorimeter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Might be useful for high rates kinematics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Might need to recheck calorimeter single rates estimates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893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ntegral +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FADC can record up to 4 pulses in time window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Data about 10  times smaller if reading 25 samples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150" y="2133600"/>
            <a:ext cx="6248400" cy="341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9625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Hall A DVCS recorded full waveform 128 samples</a:t>
            </a:r>
            <a:endParaRPr lang="en-US" dirty="0"/>
          </a:p>
        </p:txBody>
      </p:sp>
      <p:pic>
        <p:nvPicPr>
          <p:cNvPr id="2052" name="Picture 4" descr="https://userweb.jlab.org/~camsonne/Files/PbF2-60n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5791200" cy="3927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670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1194</Words>
  <Application>Microsoft Office PowerPoint</Application>
  <PresentationFormat>On-screen Show (4:3)</PresentationFormat>
  <Paragraphs>844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NPS DAQ equipement</vt:lpstr>
      <vt:lpstr>DAQ talk 2013 by Brad</vt:lpstr>
      <vt:lpstr>PowerPoint Presentation</vt:lpstr>
      <vt:lpstr>Cost estimates total</vt:lpstr>
      <vt:lpstr>Cost estimates total reuse SHMS </vt:lpstr>
      <vt:lpstr>FADC VTP trigger progress</vt:lpstr>
      <vt:lpstr>Coincidence trigger</vt:lpstr>
      <vt:lpstr>Integral + time</vt:lpstr>
      <vt:lpstr>Waveform</vt:lpstr>
      <vt:lpstr>Waveform</vt:lpstr>
      <vt:lpstr>Data rates</vt:lpstr>
      <vt:lpstr>Data rate, time and amplitude</vt:lpstr>
      <vt:lpstr>Test setup SHMS</vt:lpstr>
      <vt:lpstr>Cables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NPS DAQ equipement</dc:title>
  <dc:creator>Alexandre Camsonne</dc:creator>
  <cp:lastModifiedBy>Alexandre Camsonne</cp:lastModifiedBy>
  <cp:revision>14</cp:revision>
  <dcterms:created xsi:type="dcterms:W3CDTF">2017-08-23T20:19:16Z</dcterms:created>
  <dcterms:modified xsi:type="dcterms:W3CDTF">2017-08-24T12:49:03Z</dcterms:modified>
</cp:coreProperties>
</file>