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3" r:id="rId4"/>
    <p:sldId id="332" r:id="rId5"/>
    <p:sldId id="327" r:id="rId6"/>
    <p:sldId id="328" r:id="rId7"/>
    <p:sldId id="329" r:id="rId8"/>
    <p:sldId id="330" r:id="rId9"/>
    <p:sldId id="331" r:id="rId10"/>
    <p:sldId id="319" r:id="rId11"/>
    <p:sldId id="320" r:id="rId12"/>
    <p:sldId id="321" r:id="rId13"/>
    <p:sldId id="323" r:id="rId14"/>
    <p:sldId id="322" r:id="rId15"/>
    <p:sldId id="325" r:id="rId16"/>
    <p:sldId id="324" r:id="rId17"/>
    <p:sldId id="290" r:id="rId18"/>
    <p:sldId id="316" r:id="rId19"/>
    <p:sldId id="299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505"/>
    <a:srgbClr val="A88000"/>
    <a:srgbClr val="610303"/>
    <a:srgbClr val="640000"/>
    <a:srgbClr val="404040"/>
    <a:srgbClr val="CC6AB0"/>
    <a:srgbClr val="BB3F98"/>
    <a:srgbClr val="5C0426"/>
    <a:srgbClr val="913176"/>
    <a:srgbClr val="4B5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>
      <p:cViewPr varScale="1">
        <p:scale>
          <a:sx n="90" d="100"/>
          <a:sy n="90" d="100"/>
        </p:scale>
        <p:origin x="81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0890"/>
            <a:ext cx="9266767" cy="5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6692" y="0"/>
            <a:ext cx="9266767" cy="1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19498" y="153935"/>
            <a:ext cx="1928968" cy="30786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72231" y="8697305"/>
            <a:ext cx="5560060" cy="23090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9513" y="8772668"/>
            <a:ext cx="538953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172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53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EEA8-DED6-42AA-A0DC-5DB72EA1F160}" type="datetime1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CB6A4-01FD-4443-A1FE-491BB7E12C9C}" type="datetime1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28"/>
            <a:ext cx="8372901" cy="828948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6731"/>
            <a:ext cx="8372901" cy="4422776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-107580" y="6522450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199" y="849576"/>
            <a:ext cx="8372901" cy="53715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 b="1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 b="1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 b="1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4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8AB19-6425-4E57-A10E-FA6F2CF909A8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9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7289-A27F-4149-A50F-AB206536C74E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C8F7F-F02D-415F-BD52-7D52246AD6FE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C2EEC7-DFE1-4895-B9B8-297180261DBB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9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AA630-77A2-415C-AB0E-7E65FAF213A7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7F05C-1FA9-49D2-BB83-425800D2274A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AE2A6-061A-465B-9A7A-9BC76320A9D8}" type="datetime1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487B8-ACFA-4035-AD78-4FC36A680549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746C5-4F1E-4A86-817C-5E64A8F45D5D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E6269-E83B-4362-BEDE-B134E483C6D1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D444C-0736-4CE6-B9FB-5B1F772E728A}" type="datetime1">
              <a:rPr lang="en-US" smtClean="0">
                <a:solidFill>
                  <a:srgbClr val="616161"/>
                </a:solidFill>
              </a:rPr>
              <a:t>7/30/2018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9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0F660-E200-4135-8AD8-500A1629B5D4}" type="datetime1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180B3-6171-433C-8A72-5F0E0149455E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898DB-2FA0-4E18-A45E-ECBF7093DF54}" type="datetime1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B3010-BD7B-4DF3-BAA3-8CD3579C4EA4}" type="datetime1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0638D-B402-41EF-B7EF-D732130D82F5}" type="datetime1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EE96B-15B8-41D7-803C-1F78D02852C7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CA319-7B68-499B-8313-8BE3CE381899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3C24875-FACB-4DB3-88BD-9AAC4DC2C30D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J. Repond: TOPSiDE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382701F-609F-4233-9699-C24BF6A44856}" type="datetime1">
              <a:rPr lang="en-US" smtClean="0">
                <a:solidFill>
                  <a:srgbClr val="616161"/>
                </a:solidFill>
                <a:latin typeface="Calibri"/>
                <a:ea typeface="+mn-ea"/>
              </a:rPr>
              <a:t>7/30/2018</a:t>
            </a:fld>
            <a:endParaRPr lang="en-US" dirty="0">
              <a:solidFill>
                <a:srgbClr val="616161"/>
              </a:solidFill>
              <a:latin typeface="Calibri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16161"/>
                </a:solidFill>
                <a:latin typeface="Calibri"/>
                <a:ea typeface="+mn-ea"/>
              </a:rPr>
              <a:t>J. Repond: TOPSiDE</a:t>
            </a:r>
            <a:endParaRPr lang="en-US" dirty="0">
              <a:solidFill>
                <a:srgbClr val="616161"/>
              </a:solidFill>
              <a:latin typeface="Calibri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034D8C-3CB4-402A-BC46-2AB14C0FE90A}" type="slidenum">
              <a:rPr lang="en-US" smtClean="0">
                <a:solidFill>
                  <a:srgbClr val="616161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16161"/>
              </a:solidFill>
              <a:latin typeface="Calibri"/>
              <a:ea typeface="+mn-ea"/>
            </a:endParaRPr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1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TimeTable.py?confId=1503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696200" cy="762000"/>
          </a:xfrm>
        </p:spPr>
        <p:txBody>
          <a:bodyPr/>
          <a:lstStyle/>
          <a:p>
            <a:pPr algn="ctr"/>
            <a:r>
              <a:rPr lang="en-US" sz="3200" dirty="0" smtClean="0"/>
              <a:t>Particle Identification with Silicon</a:t>
            </a:r>
            <a:endParaRPr lang="en-US" sz="32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33600" y="3048000"/>
            <a:ext cx="6629400" cy="1752600"/>
          </a:xfrm>
        </p:spPr>
        <p:txBody>
          <a:bodyPr/>
          <a:lstStyle/>
          <a:p>
            <a:pPr algn="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Jos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é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Repond</a:t>
            </a:r>
          </a:p>
          <a:p>
            <a:pPr algn="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Argonne National Laboratory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4314" y="5410200"/>
            <a:ext cx="3066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EIC Users Group Meeting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Catholic University of America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Washington D.C.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July 30 – August 2, 2018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4600"/>
            <a:ext cx="3715674" cy="252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119" y="304800"/>
            <a:ext cx="561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Low-Gain </a:t>
            </a:r>
            <a:r>
              <a:rPr lang="en-US" sz="2400" b="1" dirty="0" smtClean="0"/>
              <a:t>Avalanche </a:t>
            </a:r>
            <a:r>
              <a:rPr lang="en-US" sz="2400" b="1" dirty="0" smtClean="0"/>
              <a:t>Diode </a:t>
            </a:r>
            <a:r>
              <a:rPr lang="en-US" sz="2400" b="1" dirty="0" smtClean="0"/>
              <a:t>(LGAD) Sensors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5660" b="3419"/>
          <a:stretch/>
        </p:blipFill>
        <p:spPr bwMode="auto">
          <a:xfrm>
            <a:off x="304800" y="2590800"/>
            <a:ext cx="38809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8344" y="935852"/>
            <a:ext cx="55402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Additional thin p-layer</a:t>
            </a:r>
          </a:p>
          <a:p>
            <a:endParaRPr lang="en-US" dirty="0"/>
          </a:p>
          <a:p>
            <a:r>
              <a:rPr lang="en-US" dirty="0" smtClean="0"/>
              <a:t>     Through Boron/Gallium implantation</a:t>
            </a:r>
          </a:p>
          <a:p>
            <a:r>
              <a:rPr lang="en-US" dirty="0" smtClean="0"/>
              <a:t>     Increases E-field</a:t>
            </a:r>
          </a:p>
          <a:p>
            <a:r>
              <a:rPr lang="en-US" dirty="0" smtClean="0"/>
              <a:t>     Charge </a:t>
            </a:r>
            <a:r>
              <a:rPr lang="en-US" dirty="0" smtClean="0"/>
              <a:t>multiplication with moderate gain 10 –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Amplification </a:t>
            </a:r>
            <a:r>
              <a:rPr lang="en-US" dirty="0"/>
              <a:t>of electrons close to pixel (minimal drift)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 Improved time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733800"/>
            <a:ext cx="37656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 manufacturers</a:t>
            </a:r>
          </a:p>
          <a:p>
            <a:endParaRPr lang="en-US" dirty="0"/>
          </a:p>
          <a:p>
            <a:r>
              <a:rPr lang="en-US" dirty="0" smtClean="0"/>
              <a:t>   CNM Barcelona (RD50, ATLAS HGTD)</a:t>
            </a:r>
          </a:p>
          <a:p>
            <a:r>
              <a:rPr lang="en-US" dirty="0"/>
              <a:t> </a:t>
            </a:r>
            <a:r>
              <a:rPr lang="en-US" dirty="0" smtClean="0"/>
              <a:t>  HPK Hamamatsu</a:t>
            </a:r>
          </a:p>
          <a:p>
            <a:r>
              <a:rPr lang="en-US" dirty="0"/>
              <a:t> </a:t>
            </a:r>
            <a:r>
              <a:rPr lang="en-US" dirty="0" smtClean="0"/>
              <a:t>  FBK Trento (Italy)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19400" y="2133600"/>
            <a:ext cx="38100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45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1066800"/>
            <a:ext cx="6683867" cy="4343400"/>
            <a:chOff x="1676400" y="948779"/>
            <a:chExt cx="5692876" cy="3699421"/>
          </a:xfrm>
        </p:grpSpPr>
        <p:grpSp>
          <p:nvGrpSpPr>
            <p:cNvPr id="5" name="Group 4"/>
            <p:cNvGrpSpPr/>
            <p:nvPr/>
          </p:nvGrpSpPr>
          <p:grpSpPr>
            <a:xfrm>
              <a:off x="1676400" y="948779"/>
              <a:ext cx="5692876" cy="3699421"/>
              <a:chOff x="1676400" y="948779"/>
              <a:chExt cx="5692876" cy="3699421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948779"/>
                <a:ext cx="5692876" cy="3699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4-Point Star 10"/>
              <p:cNvSpPr/>
              <p:nvPr/>
            </p:nvSpPr>
            <p:spPr>
              <a:xfrm>
                <a:off x="2727960" y="3794760"/>
                <a:ext cx="91440" cy="91440"/>
              </a:xfrm>
              <a:prstGeom prst="star4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TextBox 6"/>
              <p:cNvSpPr txBox="1"/>
              <p:nvPr/>
            </p:nvSpPr>
            <p:spPr>
              <a:xfrm>
                <a:off x="2257146" y="381000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1400" b="1" dirty="0" smtClean="0">
                    <a:solidFill>
                      <a:srgbClr val="8715AB"/>
                    </a:solidFill>
                  </a:rPr>
                  <a:t>2018</a:t>
                </a:r>
                <a:endParaRPr lang="en-US" sz="1400" b="1" dirty="0">
                  <a:solidFill>
                    <a:srgbClr val="8715AB"/>
                  </a:solidFill>
                </a:endParaRPr>
              </a:p>
            </p:txBody>
          </p:sp>
        </p:grpSp>
        <p:sp>
          <p:nvSpPr>
            <p:cNvPr id="6" name="Curved Right Arrow 5"/>
            <p:cNvSpPr/>
            <p:nvPr/>
          </p:nvSpPr>
          <p:spPr>
            <a:xfrm>
              <a:off x="5943600" y="1447800"/>
              <a:ext cx="304800" cy="914400"/>
            </a:xfrm>
            <a:prstGeom prst="curved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6174914" y="1676400"/>
              <a:ext cx="1064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b="1" dirty="0" smtClean="0">
                  <a:solidFill>
                    <a:schemeClr val="accent1"/>
                  </a:solidFill>
                </a:rPr>
                <a:t>Smaller C</a:t>
              </a:r>
            </a:p>
            <a:p>
              <a:r>
                <a:rPr lang="en-US" sz="1400" b="1" dirty="0" smtClean="0">
                  <a:solidFill>
                    <a:schemeClr val="accent1"/>
                  </a:solidFill>
                </a:rPr>
                <a:t>Low noise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962400" y="2895600"/>
              <a:ext cx="19812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20500210">
              <a:off x="4582785" y="3201557"/>
              <a:ext cx="12971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rgbClr val="FF0000"/>
                  </a:solidFill>
                </a:rPr>
                <a:t>Thin sensors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4119" y="304800"/>
            <a:ext cx="383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 Resolution versus Time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83020" y="573408"/>
            <a:ext cx="451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 </a:t>
            </a:r>
            <a:r>
              <a:rPr lang="en-US" sz="1200" dirty="0" err="1"/>
              <a:t>S</a:t>
            </a:r>
            <a:r>
              <a:rPr lang="en-US" sz="1200" dirty="0" err="1" smtClean="0"/>
              <a:t>adrozinski</a:t>
            </a:r>
            <a:r>
              <a:rPr lang="en-US" sz="1200" dirty="0" smtClean="0"/>
              <a:t> at the Pico-second Timing Workshop, Torino, Italy, 2018</a:t>
            </a:r>
          </a:p>
          <a:p>
            <a:r>
              <a:rPr lang="en-US" sz="1200" dirty="0" smtClean="0">
                <a:hlinkClick r:id="rId3"/>
              </a:rPr>
              <a:t>       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agenda.infn.it/conferenceTimeTable.py?confId=15031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68814" y="5535503"/>
            <a:ext cx="539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date best results ~18 picosecond with 35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/>
              <a:t>m sensors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 Results with 20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/>
              <a:t>m sensors imminent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9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FFE1-25C9-B447-85EB-088C3EE1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6" y="161735"/>
            <a:ext cx="6346722" cy="5328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UFSD Test Bench at Argonne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ABEBF-959A-6E4D-92B8-C15685FD9A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85800"/>
            <a:ext cx="5548442" cy="5709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Hardware</a:t>
            </a:r>
            <a:endParaRPr lang="en-US" sz="900" dirty="0"/>
          </a:p>
          <a:p>
            <a:endParaRPr lang="en-US" sz="900" dirty="0" smtClean="0"/>
          </a:p>
          <a:p>
            <a:r>
              <a:rPr lang="en-US" sz="1600" dirty="0" smtClean="0"/>
              <a:t>   Assembly started a few months ago</a:t>
            </a:r>
          </a:p>
          <a:p>
            <a:r>
              <a:rPr lang="en-US" sz="1600" dirty="0" smtClean="0"/>
              <a:t>   Almost everything in hand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Scope: </a:t>
            </a:r>
            <a:r>
              <a:rPr lang="en-US" sz="1600" dirty="0" err="1" smtClean="0"/>
              <a:t>Keysight</a:t>
            </a:r>
            <a:r>
              <a:rPr lang="en-US" sz="1600" dirty="0" smtClean="0"/>
              <a:t>, 2GHz, 4 channels, 20 </a:t>
            </a:r>
            <a:r>
              <a:rPr lang="en-US" sz="1600" dirty="0" err="1" smtClean="0"/>
              <a:t>Gsa</a:t>
            </a:r>
            <a:r>
              <a:rPr lang="en-US" sz="1600" dirty="0" smtClean="0"/>
              <a:t>/s, 10 bits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LV power supplies: </a:t>
            </a:r>
            <a:r>
              <a:rPr lang="en-US" sz="1600" dirty="0" err="1" smtClean="0"/>
              <a:t>Keysight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HV power supply: </a:t>
            </a:r>
            <a:r>
              <a:rPr lang="en-US" sz="1600" dirty="0" smtClean="0"/>
              <a:t>CAEN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Environmental chamber</a:t>
            </a:r>
            <a:endParaRPr lang="en-US" sz="1600" dirty="0"/>
          </a:p>
          <a:p>
            <a:endParaRPr lang="en-US" sz="900" dirty="0"/>
          </a:p>
          <a:p>
            <a:r>
              <a:rPr lang="en-US" b="1" dirty="0" smtClean="0"/>
              <a:t>Argonne Micro Assembly Facility AMAF</a:t>
            </a:r>
          </a:p>
          <a:p>
            <a:endParaRPr lang="en-US" sz="900" dirty="0"/>
          </a:p>
          <a:p>
            <a:r>
              <a:rPr lang="en-US" sz="1600" dirty="0" smtClean="0"/>
              <a:t>   Being constructed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To be finished by the end of the year</a:t>
            </a:r>
          </a:p>
          <a:p>
            <a:r>
              <a:rPr lang="en-US" sz="1600" dirty="0" smtClean="0"/>
              <a:t>   Will be equipped with all possible tools and gadgets</a:t>
            </a:r>
          </a:p>
          <a:p>
            <a:endParaRPr lang="en-US" sz="900" dirty="0"/>
          </a:p>
          <a:p>
            <a:r>
              <a:rPr lang="en-US" sz="1200" dirty="0" smtClean="0"/>
              <a:t>        Scopes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Microscopes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Wire bonder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Environmental chambers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Probe stations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Flip chip machine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…</a:t>
            </a:r>
          </a:p>
          <a:p>
            <a:endParaRPr lang="en-US" sz="900" dirty="0"/>
          </a:p>
          <a:p>
            <a:r>
              <a:rPr lang="en-US" b="1" dirty="0" smtClean="0"/>
              <a:t>Collaboration with</a:t>
            </a:r>
            <a:endParaRPr lang="en-US" b="1" dirty="0"/>
          </a:p>
          <a:p>
            <a:endParaRPr lang="en-US" sz="9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Argonne HEP (ATLAS), Geneva, Santa Cruz,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, (Kansas)…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69227"/>
            <a:ext cx="3609832" cy="2707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55BD3-5BE7-8849-A146-AFC14EE18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7198"/>
            <a:ext cx="3106320" cy="17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080" y="914401"/>
            <a:ext cx="4290228" cy="25369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32FFE1-25C9-B447-85EB-088C3EE185ED}"/>
              </a:ext>
            </a:extLst>
          </p:cNvPr>
          <p:cNvSpPr txBox="1">
            <a:spLocks/>
          </p:cNvSpPr>
          <p:nvPr/>
        </p:nvSpPr>
        <p:spPr>
          <a:xfrm>
            <a:off x="533400" y="304800"/>
            <a:ext cx="6346722" cy="532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 smtClean="0">
                <a:latin typeface="+mn-lt"/>
              </a:rPr>
              <a:t>Simulating Sensors at Argonne</a:t>
            </a:r>
            <a:endParaRPr lang="en-US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1143000"/>
            <a:ext cx="42206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Only started recently</a:t>
            </a:r>
          </a:p>
          <a:p>
            <a:endParaRPr lang="en-US" sz="1600" dirty="0"/>
          </a:p>
          <a:p>
            <a:r>
              <a:rPr lang="en-US" dirty="0" smtClean="0"/>
              <a:t>   Using </a:t>
            </a:r>
            <a:r>
              <a:rPr lang="en-US" dirty="0" err="1" smtClean="0"/>
              <a:t>Silvaco</a:t>
            </a:r>
            <a:r>
              <a:rPr lang="en-US" dirty="0" smtClean="0"/>
              <a:t> software (actual design)</a:t>
            </a:r>
          </a:p>
          <a:p>
            <a:r>
              <a:rPr lang="en-US" dirty="0"/>
              <a:t> </a:t>
            </a:r>
            <a:r>
              <a:rPr lang="en-US" dirty="0" smtClean="0"/>
              <a:t>  Using Weightfield2 (developed by Torino)</a:t>
            </a:r>
          </a:p>
          <a:p>
            <a:endParaRPr lang="en-US" dirty="0"/>
          </a:p>
          <a:p>
            <a:r>
              <a:rPr lang="en-US" b="1" dirty="0" smtClean="0"/>
              <a:t>Study of guard rings</a:t>
            </a:r>
          </a:p>
          <a:p>
            <a:endParaRPr lang="en-US" sz="1600" dirty="0"/>
          </a:p>
          <a:p>
            <a:r>
              <a:rPr lang="en-US" dirty="0" smtClean="0"/>
              <a:t>   To prevent </a:t>
            </a:r>
            <a:r>
              <a:rPr lang="en-US" dirty="0" smtClean="0"/>
              <a:t>breakdowns at edges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45" y="3609431"/>
            <a:ext cx="3392617" cy="2537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68" y="3609431"/>
            <a:ext cx="3394906" cy="25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32FFE1-25C9-B447-85EB-088C3EE185ED}"/>
              </a:ext>
            </a:extLst>
          </p:cNvPr>
          <p:cNvSpPr txBox="1">
            <a:spLocks/>
          </p:cNvSpPr>
          <p:nvPr/>
        </p:nvSpPr>
        <p:spPr>
          <a:xfrm>
            <a:off x="509733" y="533400"/>
            <a:ext cx="4691402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 smtClean="0">
                <a:latin typeface="+mn-lt"/>
              </a:rPr>
              <a:t>Simulating Sensors at Argonne</a:t>
            </a:r>
            <a:endParaRPr lang="en-US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Investigating temperature dependence</a:t>
            </a:r>
          </a:p>
          <a:p>
            <a:endParaRPr lang="en-US" b="1" dirty="0"/>
          </a:p>
          <a:p>
            <a:r>
              <a:rPr lang="en-US" b="1" dirty="0" smtClean="0"/>
              <a:t>  </a:t>
            </a:r>
            <a:r>
              <a:rPr lang="en-US" dirty="0" smtClean="0"/>
              <a:t>-20 </a:t>
            </a:r>
            <a:r>
              <a:rPr lang="en-US" baseline="30000" dirty="0" smtClean="0"/>
              <a:t>0</a:t>
            </a:r>
            <a:r>
              <a:rPr lang="en-US" dirty="0" smtClean="0"/>
              <a:t>C reduces the leakage current by 2 orders of magnitude</a:t>
            </a:r>
          </a:p>
          <a:p>
            <a:endParaRPr lang="en-US" b="1" dirty="0"/>
          </a:p>
          <a:p>
            <a:r>
              <a:rPr lang="en-US" b="1" dirty="0" smtClean="0"/>
              <a:t>Dependence on doping concentration</a:t>
            </a:r>
          </a:p>
          <a:p>
            <a:endParaRPr lang="en-US" b="1" dirty="0"/>
          </a:p>
          <a:p>
            <a:r>
              <a:rPr lang="en-US" b="1" dirty="0" smtClean="0"/>
              <a:t>  </a:t>
            </a:r>
            <a:r>
              <a:rPr lang="en-US" dirty="0" smtClean="0"/>
              <a:t>Increases both leakage and signal current</a:t>
            </a:r>
            <a:endParaRPr lang="en-US" b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406068" y="914400"/>
            <a:ext cx="3379686" cy="3048000"/>
            <a:chOff x="5406068" y="1371600"/>
            <a:chExt cx="3379686" cy="3048000"/>
          </a:xfrm>
        </p:grpSpPr>
        <p:grpSp>
          <p:nvGrpSpPr>
            <p:cNvPr id="9" name="Group 8"/>
            <p:cNvGrpSpPr/>
            <p:nvPr/>
          </p:nvGrpSpPr>
          <p:grpSpPr>
            <a:xfrm>
              <a:off x="5406068" y="1371600"/>
              <a:ext cx="3379686" cy="2937405"/>
              <a:chOff x="5406068" y="1371600"/>
              <a:chExt cx="3379686" cy="29374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6068" y="1371600"/>
                <a:ext cx="3379686" cy="293740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 bwMode="auto">
              <a:xfrm rot="21170135">
                <a:off x="7785456" y="1904993"/>
                <a:ext cx="438472" cy="14587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99238" y="4188768"/>
              <a:ext cx="101662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Temperature [</a:t>
              </a:r>
              <a:r>
                <a:rPr lang="en-US" sz="900" b="1" baseline="30000" dirty="0" smtClean="0"/>
                <a:t>0</a:t>
              </a:r>
              <a:r>
                <a:rPr lang="en-US" sz="900" b="1" dirty="0" smtClean="0"/>
                <a:t>K]</a:t>
              </a:r>
              <a:endParaRPr lang="en-US" sz="9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967938" y="2664211"/>
              <a:ext cx="112402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Leakage current [</a:t>
              </a:r>
              <a:r>
                <a:rPr lang="en-US" sz="900" b="1" dirty="0"/>
                <a:t>A</a:t>
              </a:r>
              <a:r>
                <a:rPr lang="en-US" sz="900" b="1" dirty="0" smtClean="0"/>
                <a:t>]</a:t>
              </a:r>
              <a:endParaRPr lang="en-US" sz="9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3987800"/>
            <a:ext cx="2864901" cy="2024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50" y="4068738"/>
            <a:ext cx="3113450" cy="19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32FFE1-25C9-B447-85EB-088C3EE185ED}"/>
              </a:ext>
            </a:extLst>
          </p:cNvPr>
          <p:cNvSpPr txBox="1">
            <a:spLocks/>
          </p:cNvSpPr>
          <p:nvPr/>
        </p:nvSpPr>
        <p:spPr>
          <a:xfrm>
            <a:off x="509733" y="533400"/>
            <a:ext cx="4691402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 smtClean="0">
                <a:latin typeface="+mn-lt"/>
              </a:rPr>
              <a:t>Simulating Sensors at Argonne</a:t>
            </a:r>
            <a:endParaRPr lang="en-US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55072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Signal versus time</a:t>
            </a:r>
          </a:p>
          <a:p>
            <a:endParaRPr lang="en-US" dirty="0"/>
          </a:p>
          <a:p>
            <a:r>
              <a:rPr lang="en-US" dirty="0" smtClean="0"/>
              <a:t>   No Landau fluctuations, no noise (</a:t>
            </a:r>
            <a:r>
              <a:rPr lang="en-US" dirty="0" smtClean="0"/>
              <a:t>jitter, readout) </a:t>
            </a:r>
            <a:r>
              <a:rPr lang="en-US" dirty="0" smtClean="0"/>
              <a:t>yet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Next steps</a:t>
            </a:r>
          </a:p>
          <a:p>
            <a:endParaRPr lang="en-US" dirty="0"/>
          </a:p>
          <a:p>
            <a:r>
              <a:rPr lang="en-US" dirty="0" smtClean="0"/>
              <a:t>   Implementation of readout circuit (HVCMOS)</a:t>
            </a:r>
          </a:p>
          <a:p>
            <a:r>
              <a:rPr lang="en-US" dirty="0" smtClean="0"/>
              <a:t>   Study of effects of Landau fluctuations, noise on timing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3213000" cy="2133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72267"/>
            <a:ext cx="3048000" cy="20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0027" y="31498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51" y="477589"/>
            <a:ext cx="9002849" cy="604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TOPSiDE</a:t>
            </a:r>
            <a:endParaRPr lang="en-US" b="1" dirty="0" smtClean="0"/>
          </a:p>
          <a:p>
            <a:endParaRPr lang="en-US" sz="900" dirty="0"/>
          </a:p>
          <a:p>
            <a:r>
              <a:rPr lang="en-US" dirty="0" smtClean="0"/>
              <a:t>   Based on silicon</a:t>
            </a:r>
          </a:p>
          <a:p>
            <a:r>
              <a:rPr lang="en-US" dirty="0"/>
              <a:t> </a:t>
            </a:r>
            <a:r>
              <a:rPr lang="en-US" dirty="0" smtClean="0"/>
              <a:t>  Features ultra-fast silicon, imaging calorimetry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5D concept</a:t>
            </a:r>
          </a:p>
          <a:p>
            <a:r>
              <a:rPr lang="en-US" dirty="0"/>
              <a:t> </a:t>
            </a:r>
            <a:r>
              <a:rPr lang="en-US" dirty="0" smtClean="0"/>
              <a:t>  Completely hermetic</a:t>
            </a:r>
          </a:p>
          <a:p>
            <a:endParaRPr lang="en-US" dirty="0"/>
          </a:p>
          <a:p>
            <a:r>
              <a:rPr lang="en-US" b="1" dirty="0" smtClean="0"/>
              <a:t>Advantages of </a:t>
            </a:r>
            <a:r>
              <a:rPr lang="en-US" b="1" dirty="0" err="1" smtClean="0"/>
              <a:t>TOPSiDE</a:t>
            </a:r>
            <a:endParaRPr lang="en-US" b="1" dirty="0" smtClean="0"/>
          </a:p>
          <a:p>
            <a:endParaRPr lang="en-US" sz="900" dirty="0"/>
          </a:p>
          <a:p>
            <a:r>
              <a:rPr lang="en-US" dirty="0" smtClean="0"/>
              <a:t>   Simplicity of design (limited number of subsystems)</a:t>
            </a:r>
          </a:p>
          <a:p>
            <a:r>
              <a:rPr lang="en-US" dirty="0"/>
              <a:t> </a:t>
            </a:r>
            <a:r>
              <a:rPr lang="en-US" dirty="0" smtClean="0"/>
              <a:t>  Based on silicon, which is robust (no </a:t>
            </a:r>
            <a:r>
              <a:rPr lang="en-US" dirty="0" smtClean="0"/>
              <a:t>gas/high </a:t>
            </a:r>
            <a:r>
              <a:rPr lang="en-US" dirty="0" smtClean="0"/>
              <a:t>voltages, stable operation, radiation hardness)</a:t>
            </a:r>
          </a:p>
          <a:p>
            <a:r>
              <a:rPr lang="en-US" dirty="0" smtClean="0"/>
              <a:t>   Excellent kinematic reconstruction</a:t>
            </a:r>
          </a:p>
          <a:p>
            <a:r>
              <a:rPr lang="en-US" dirty="0"/>
              <a:t> </a:t>
            </a:r>
            <a:r>
              <a:rPr lang="en-US" dirty="0" smtClean="0"/>
              <a:t>  Excellent background rejection (</a:t>
            </a:r>
            <a:r>
              <a:rPr lang="en-US" dirty="0" err="1" smtClean="0"/>
              <a:t>hermeticity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Minimal ‘dead’ material in front of calorimeters</a:t>
            </a:r>
          </a:p>
          <a:p>
            <a:r>
              <a:rPr lang="en-US" dirty="0"/>
              <a:t> </a:t>
            </a:r>
            <a:r>
              <a:rPr lang="en-US" dirty="0" smtClean="0"/>
              <a:t>  No additional TOF, TRD, </a:t>
            </a:r>
            <a:r>
              <a:rPr lang="en-US" dirty="0" err="1" smtClean="0"/>
              <a:t>Čerenkov</a:t>
            </a:r>
            <a:r>
              <a:rPr lang="en-US" dirty="0" smtClean="0"/>
              <a:t>, muon system 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Provides list of particles, similar to </a:t>
            </a:r>
            <a:r>
              <a:rPr lang="en-US" b="1" dirty="0" smtClean="0">
                <a:solidFill>
                  <a:srgbClr val="FF0000"/>
                </a:solidFill>
              </a:rPr>
              <a:t>hadron level MC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Development of Ultra-Fast Silicon detectors</a:t>
            </a:r>
          </a:p>
          <a:p>
            <a:endParaRPr lang="en-US" sz="900" dirty="0"/>
          </a:p>
          <a:p>
            <a:r>
              <a:rPr lang="en-US" dirty="0" smtClean="0"/>
              <a:t>   Worldwide interest in this</a:t>
            </a:r>
          </a:p>
          <a:p>
            <a:r>
              <a:rPr lang="en-US" dirty="0"/>
              <a:t> </a:t>
            </a:r>
            <a:r>
              <a:rPr lang="en-US" dirty="0" smtClean="0"/>
              <a:t>  Argonne constructing a Micro Assembly Facility</a:t>
            </a:r>
          </a:p>
          <a:p>
            <a:r>
              <a:rPr lang="en-US" dirty="0"/>
              <a:t> </a:t>
            </a:r>
            <a:r>
              <a:rPr lang="en-US" dirty="0" smtClean="0"/>
              <a:t>  Test bench for silicon sensors at Argonne</a:t>
            </a:r>
          </a:p>
          <a:p>
            <a:r>
              <a:rPr lang="en-US" dirty="0"/>
              <a:t> </a:t>
            </a:r>
            <a:r>
              <a:rPr lang="en-US" dirty="0" smtClean="0"/>
              <a:t>  Simulation studies of sensor designed started at Argonne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363071"/>
            <a:ext cx="2595563" cy="223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7184" y="194102"/>
            <a:ext cx="1260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Electron Method</a:t>
            </a:r>
            <a:endParaRPr lang="en-US" sz="1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51" y="3347808"/>
            <a:ext cx="3048000" cy="21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752600"/>
            <a:ext cx="3366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Backup Slides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41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J. Repond: TOPSiDE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18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Number of channels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8954" y="877699"/>
            <a:ext cx="6940041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ECAL</a:t>
            </a:r>
          </a:p>
          <a:p>
            <a:endParaRPr lang="en-US" sz="1000" dirty="0"/>
          </a:p>
          <a:p>
            <a:r>
              <a:rPr lang="en-US" dirty="0" smtClean="0"/>
              <a:t>  Silicon pixels with an area of 0.25 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  Total area about 1,400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endParaRPr lang="en-US" sz="700" dirty="0"/>
          </a:p>
          <a:p>
            <a:r>
              <a:rPr lang="en-US" dirty="0" smtClean="0"/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51M channels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/>
              <a:t>Resolution per pixel ~14-bit</a:t>
            </a:r>
          </a:p>
          <a:p>
            <a:endParaRPr lang="en-US" sz="1200" dirty="0"/>
          </a:p>
          <a:p>
            <a:r>
              <a:rPr lang="en-US" b="1" dirty="0" smtClean="0"/>
              <a:t>HCAL</a:t>
            </a:r>
          </a:p>
          <a:p>
            <a:endParaRPr lang="en-US" sz="1000" dirty="0"/>
          </a:p>
          <a:p>
            <a:r>
              <a:rPr lang="en-US" dirty="0" smtClean="0"/>
              <a:t>  Scintillator pads with an area of 3 x 3 cm</a:t>
            </a:r>
            <a:r>
              <a:rPr lang="en-US" baseline="30000" dirty="0" smtClean="0"/>
              <a:t>2</a:t>
            </a:r>
            <a:r>
              <a:rPr lang="en-US" dirty="0" smtClean="0"/>
              <a:t> with 14-bit/pad resolution or</a:t>
            </a:r>
          </a:p>
          <a:p>
            <a:r>
              <a:rPr lang="en-US" dirty="0"/>
              <a:t> </a:t>
            </a:r>
            <a:r>
              <a:rPr lang="en-US" dirty="0" smtClean="0"/>
              <a:t> RPCs with 1 x 1 cm</a:t>
            </a:r>
            <a:r>
              <a:rPr lang="en-US" baseline="30000" dirty="0" smtClean="0"/>
              <a:t>2</a:t>
            </a:r>
            <a:r>
              <a:rPr lang="en-US" dirty="0" smtClean="0"/>
              <a:t> readout pads with 1-bit/pad resolution</a:t>
            </a:r>
          </a:p>
          <a:p>
            <a:r>
              <a:rPr lang="en-US" baseline="30000" dirty="0"/>
              <a:t> </a:t>
            </a:r>
            <a:r>
              <a:rPr lang="en-US" dirty="0" smtClean="0"/>
              <a:t> Total area about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3M (Scintillator) -&gt; 26M (RPC) channels</a:t>
            </a:r>
          </a:p>
          <a:p>
            <a:endParaRPr lang="en-US" sz="1200" dirty="0"/>
          </a:p>
          <a:p>
            <a:r>
              <a:rPr lang="en-US" b="1" dirty="0" smtClean="0"/>
              <a:t>Tracker/RICH</a:t>
            </a:r>
          </a:p>
          <a:p>
            <a:endParaRPr lang="en-US" sz="1000" dirty="0"/>
          </a:p>
          <a:p>
            <a:r>
              <a:rPr lang="en-US" dirty="0" smtClean="0"/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&lt;3M channels</a:t>
            </a:r>
          </a:p>
          <a:p>
            <a:endParaRPr lang="en-US" sz="1200" dirty="0"/>
          </a:p>
          <a:p>
            <a:r>
              <a:rPr lang="en-US" b="1" dirty="0" smtClean="0"/>
              <a:t>Total</a:t>
            </a:r>
          </a:p>
          <a:p>
            <a:endParaRPr lang="en-US" sz="1000" b="1" dirty="0"/>
          </a:p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Of the order of 57 – 82 M channels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010"/>
            <a:ext cx="3588335" cy="237565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 bwMode="auto">
          <a:xfrm>
            <a:off x="8105406" y="2789668"/>
            <a:ext cx="484632" cy="2286000"/>
          </a:xfrm>
          <a:prstGeom prst="up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This is only a prototype</a:t>
            </a:r>
          </a:p>
        </p:txBody>
      </p:sp>
    </p:spTree>
    <p:extLst>
      <p:ext uri="{BB962C8B-B14F-4D97-AF65-F5344CB8AC3E}">
        <p14:creationId xmlns:p14="http://schemas.microsoft.com/office/powerpoint/2010/main" val="26546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790" y="1981200"/>
            <a:ext cx="8773620" cy="4270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b="1" dirty="0" smtClean="0"/>
              <a:t>Particle list at MC hadron level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1050" b="1" dirty="0"/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b="1" dirty="0" smtClean="0"/>
              <a:t>Detector output</a:t>
            </a:r>
            <a:endParaRPr lang="en-US" dirty="0"/>
          </a:p>
          <a:p>
            <a:endParaRPr lang="en-US" sz="300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We want a detector which provides the same type of information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2863"/>
              </p:ext>
            </p:extLst>
          </p:nvPr>
        </p:nvGraphicFramePr>
        <p:xfrm>
          <a:off x="1239542" y="2514600"/>
          <a:ext cx="46509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Particle</a:t>
                      </a:r>
                      <a:r>
                        <a:rPr lang="en-US" sz="1200" b="1" baseline="0" dirty="0" smtClean="0"/>
                        <a:t> ID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 smtClean="0"/>
                        <a:t>P</a:t>
                      </a:r>
                      <a:r>
                        <a:rPr lang="en-US" sz="1200" b="1" baseline="-25000" dirty="0" err="1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 smtClean="0"/>
                        <a:t>P</a:t>
                      </a:r>
                      <a:r>
                        <a:rPr lang="en-US" sz="1200" b="1" baseline="-25000" dirty="0" err="1" smtClean="0"/>
                        <a:t>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 smtClean="0"/>
                        <a:t>P</a:t>
                      </a:r>
                      <a:r>
                        <a:rPr lang="en-US" sz="1200" b="1" baseline="-25000" dirty="0" err="1" smtClean="0"/>
                        <a:t>z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11 (e</a:t>
                      </a:r>
                      <a:r>
                        <a:rPr lang="en-US" sz="1200" b="1" baseline="30000" dirty="0" smtClean="0"/>
                        <a:t>-</a:t>
                      </a:r>
                      <a:r>
                        <a:rPr lang="en-US" sz="1200" b="1" baseline="0" dirty="0" smtClean="0"/>
                        <a:t>)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-0.743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-0.636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-4.842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321 (K</a:t>
                      </a:r>
                      <a:r>
                        <a:rPr lang="en-US" sz="1200" b="1" baseline="30000" dirty="0" smtClean="0"/>
                        <a:t>+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0.125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0.798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6.618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-211 (</a:t>
                      </a:r>
                      <a:r>
                        <a:rPr lang="el-GR" sz="1200" b="1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1" baseline="30000" dirty="0" smtClean="0"/>
                        <a:t>-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0.232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0.008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3.776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-211 (</a:t>
                      </a:r>
                      <a:r>
                        <a:rPr lang="el-GR" sz="1200" b="1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1" baseline="30000" dirty="0" smtClean="0"/>
                        <a:t>-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0.151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-0.007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4.421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211 (</a:t>
                      </a:r>
                      <a:r>
                        <a:rPr lang="el-GR" sz="1200" b="1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1" baseline="30000" dirty="0" smtClean="0"/>
                        <a:t>+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0.046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0.410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2.995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111 (</a:t>
                      </a:r>
                      <a:r>
                        <a:rPr lang="el-GR" sz="1200" b="1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1" baseline="30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200" b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-0.093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0.048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1.498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2112 (p)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0.115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-0.337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31.029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211 (</a:t>
                      </a:r>
                      <a:r>
                        <a:rPr lang="el-GR" sz="1200" b="1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1" baseline="30000" dirty="0" smtClean="0"/>
                        <a:t>+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0.258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0.145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6.336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310 (K</a:t>
                      </a:r>
                      <a:r>
                        <a:rPr lang="en-US" sz="1200" b="1" baseline="-25000" dirty="0" smtClean="0"/>
                        <a:t>S</a:t>
                      </a:r>
                      <a:r>
                        <a:rPr lang="en-US" sz="1200" b="1" baseline="30000" dirty="0" smtClean="0"/>
                        <a:t>0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0.385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-0.408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3.226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6165273" y="2514600"/>
            <a:ext cx="76200" cy="2743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1514" y="3512838"/>
            <a:ext cx="1114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 event</a:t>
            </a:r>
          </a:p>
          <a:p>
            <a:endParaRPr lang="en-US" sz="1400" dirty="0"/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= 5 GeV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E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60 GeV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8560" y="181812"/>
            <a:ext cx="8339462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b="1" dirty="0" smtClean="0"/>
              <a:t>To achieve the EIC physics goals we need </a:t>
            </a:r>
          </a:p>
          <a:p>
            <a:endParaRPr lang="en-US" sz="1200" dirty="0"/>
          </a:p>
          <a:p>
            <a:r>
              <a:rPr lang="en-US" dirty="0" smtClean="0"/>
              <a:t>   100% acceptance for all particles produced (</a:t>
            </a:r>
            <a:r>
              <a:rPr lang="en-US" u="sng" dirty="0" smtClean="0"/>
              <a:t>acceptance is luminosity!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Excellent momentum/energy resolution</a:t>
            </a:r>
          </a:p>
          <a:p>
            <a:r>
              <a:rPr lang="en-US" dirty="0" smtClean="0"/>
              <a:t>   PID for all particles</a:t>
            </a:r>
            <a:endParaRPr lang="en-US" dirty="0"/>
          </a:p>
          <a:p>
            <a:endParaRPr lang="en-US" sz="7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b="1" dirty="0" smtClean="0">
                <a:solidFill>
                  <a:srgbClr val="C00000"/>
                </a:solidFill>
              </a:rPr>
              <a:t>This requires full integration of the central, forward detectors and the beamline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33276"/>
            <a:ext cx="569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TOPSiDE</a:t>
            </a:r>
            <a:r>
              <a:rPr lang="en-US" sz="2400" b="1" dirty="0" smtClean="0"/>
              <a:t>: Concept of an EIC Detector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63" y="990600"/>
            <a:ext cx="564012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2" y="3429000"/>
            <a:ext cx="877993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Salient features</a:t>
            </a:r>
          </a:p>
          <a:p>
            <a:endParaRPr lang="en-US" sz="1600" dirty="0"/>
          </a:p>
          <a:p>
            <a:r>
              <a:rPr lang="en-US" sz="1600" dirty="0" smtClean="0"/>
              <a:t>  4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 smtClean="0"/>
              <a:t> detector </a:t>
            </a:r>
            <a:r>
              <a:rPr lang="en-US" sz="1400" dirty="0" smtClean="0"/>
              <a:t>(hermetic coverage)</a:t>
            </a:r>
          </a:p>
          <a:p>
            <a:r>
              <a:rPr lang="en-US" sz="1600" dirty="0" smtClean="0"/>
              <a:t>  Multi-purpose detector </a:t>
            </a:r>
            <a:r>
              <a:rPr lang="en-US" sz="1400" dirty="0" smtClean="0"/>
              <a:t>(don’t need another specialized detector)</a:t>
            </a:r>
            <a:endParaRPr lang="en-US" sz="1600" dirty="0" smtClean="0"/>
          </a:p>
          <a:p>
            <a:r>
              <a:rPr lang="en-US" sz="1600" dirty="0" smtClean="0"/>
              <a:t>  Mostly based on silicon sensors </a:t>
            </a:r>
            <a:r>
              <a:rPr lang="en-US" sz="1400" dirty="0" smtClean="0"/>
              <a:t>(tracker, electromagnetic calorimeter)</a:t>
            </a:r>
          </a:p>
          <a:p>
            <a:r>
              <a:rPr lang="en-US" sz="1600" dirty="0" smtClean="0"/>
              <a:t>  </a:t>
            </a:r>
            <a:r>
              <a:rPr lang="en-US" sz="1600" b="1" dirty="0">
                <a:solidFill>
                  <a:srgbClr val="C00000"/>
                </a:solidFill>
              </a:rPr>
              <a:t>Each particle measured individually </a:t>
            </a:r>
            <a:r>
              <a:rPr lang="en-US" sz="1400" dirty="0"/>
              <a:t>(optimized for Particle Flow Algorithms)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Particle identification </a:t>
            </a:r>
            <a:r>
              <a:rPr lang="en-US" sz="1400" dirty="0" smtClean="0"/>
              <a:t>(pion-kaon separation) </a:t>
            </a:r>
            <a:r>
              <a:rPr lang="en-US" sz="1600" dirty="0" smtClean="0"/>
              <a:t>performed by TOF </a:t>
            </a:r>
            <a:r>
              <a:rPr lang="en-US" sz="1400" dirty="0" smtClean="0"/>
              <a:t>(tracker and calorimeter)</a:t>
            </a:r>
            <a:endParaRPr lang="en-US" sz="1600" dirty="0" smtClean="0"/>
          </a:p>
          <a:p>
            <a:r>
              <a:rPr lang="en-US" sz="1600" dirty="0" smtClean="0"/>
              <a:t>  Imaging calorimetry </a:t>
            </a:r>
            <a:r>
              <a:rPr lang="en-US" sz="1400" dirty="0" smtClean="0"/>
              <a:t>(tens of millions of readout channels)</a:t>
            </a:r>
          </a:p>
          <a:p>
            <a:r>
              <a:rPr lang="en-US" sz="1600" dirty="0" smtClean="0"/>
              <a:t>  Coil on the outside </a:t>
            </a:r>
            <a:r>
              <a:rPr lang="en-US" sz="1400" dirty="0" smtClean="0"/>
              <a:t>(not to disturb calorimetric measurements)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Dipole/Toroid in the forward direction </a:t>
            </a:r>
            <a:r>
              <a:rPr lang="en-US" sz="1400" dirty="0" smtClean="0"/>
              <a:t>(to obtain a momentum measurement)</a:t>
            </a:r>
          </a:p>
          <a:p>
            <a:r>
              <a:rPr lang="en-US" sz="1600" dirty="0" smtClean="0"/>
              <a:t>  Special detectors in the forward direction </a:t>
            </a:r>
            <a:r>
              <a:rPr lang="en-US" sz="1400" dirty="0" smtClean="0"/>
              <a:t>(Ring Imaging Cerenkov for Particle ID, debris taggers)</a:t>
            </a:r>
          </a:p>
          <a:p>
            <a:r>
              <a:rPr lang="en-US" sz="1400" dirty="0" smtClean="0"/>
              <a:t>         </a:t>
            </a:r>
            <a:r>
              <a:rPr lang="en-US" sz="1600" b="1" dirty="0" smtClean="0">
                <a:solidFill>
                  <a:srgbClr val="002060"/>
                </a:solidFill>
              </a:rPr>
              <a:t>No need for additional TOFs, TRDs, </a:t>
            </a:r>
            <a:r>
              <a:rPr lang="en-US" sz="1600" b="1" dirty="0" err="1" smtClean="0">
                <a:solidFill>
                  <a:srgbClr val="002060"/>
                </a:solidFill>
              </a:rPr>
              <a:t>Čerenkovs</a:t>
            </a:r>
            <a:r>
              <a:rPr lang="en-US" sz="1600" b="1" dirty="0" smtClean="0">
                <a:solidFill>
                  <a:srgbClr val="002060"/>
                </a:solidFill>
              </a:rPr>
              <a:t> (in front of calorimeters), muon chambers 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1371600"/>
            <a:ext cx="2667000" cy="3733800"/>
            <a:chOff x="152400" y="1371600"/>
            <a:chExt cx="2667000" cy="3733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96731" y="1371600"/>
              <a:ext cx="2022669" cy="1447800"/>
            </a:xfrm>
            <a:prstGeom prst="roundRect">
              <a:avLst/>
            </a:prstGeom>
            <a:solidFill>
              <a:srgbClr val="9CECB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5D Concept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" b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Energy 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Position</a:t>
              </a:r>
              <a:r>
                <a:rPr lang="en-US" b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x,y,z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Time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t</a:t>
              </a:r>
            </a:p>
          </p:txBody>
        </p:sp>
        <p:cxnSp>
          <p:nvCxnSpPr>
            <p:cNvPr id="14" name="Straight Arrow Connector 13"/>
            <p:cNvCxnSpPr>
              <a:endCxn id="6" idx="1"/>
            </p:cNvCxnSpPr>
            <p:nvPr/>
          </p:nvCxnSpPr>
          <p:spPr bwMode="auto">
            <a:xfrm>
              <a:off x="152400" y="2095500"/>
              <a:ext cx="64433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2400" y="2095500"/>
              <a:ext cx="0" cy="30099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69334" y="5088466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6885040" y="1069201"/>
            <a:ext cx="727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TOPSiDE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9334" y="4842932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>
            <a:off x="5456904" y="5329084"/>
            <a:ext cx="3407981" cy="19665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56206" y="4842932"/>
            <a:ext cx="1608679" cy="0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64885" y="4842932"/>
            <a:ext cx="0" cy="48615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990600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TOPSiDE</a:t>
            </a:r>
            <a:r>
              <a:rPr lang="en-US" sz="2800" b="1" dirty="0" smtClean="0"/>
              <a:t> needs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47949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Imaging calorimetry</a:t>
            </a:r>
          </a:p>
          <a:p>
            <a:endParaRPr lang="en-US" dirty="0"/>
          </a:p>
          <a:p>
            <a:r>
              <a:rPr lang="en-US" dirty="0" smtClean="0"/>
              <a:t>Ultra-fast silicon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b="1" dirty="0" smtClean="0">
                <a:solidFill>
                  <a:srgbClr val="FF0000"/>
                </a:solidFill>
              </a:rPr>
              <a:t>  Emphasis of this talk</a:t>
            </a:r>
          </a:p>
          <a:p>
            <a:endParaRPr lang="en-US" dirty="0"/>
          </a:p>
          <a:p>
            <a:r>
              <a:rPr lang="en-US" dirty="0" smtClean="0"/>
              <a:t>Ring </a:t>
            </a:r>
            <a:r>
              <a:rPr lang="en-US" dirty="0" smtClean="0"/>
              <a:t>Imaging </a:t>
            </a:r>
            <a:r>
              <a:rPr lang="en-US" dirty="0" err="1" smtClean="0"/>
              <a:t>Čerenkov</a:t>
            </a:r>
            <a:r>
              <a:rPr lang="en-US" dirty="0" smtClean="0"/>
              <a:t> detector</a:t>
            </a:r>
          </a:p>
          <a:p>
            <a:endParaRPr lang="en-US" dirty="0"/>
          </a:p>
          <a:p>
            <a:r>
              <a:rPr lang="en-US" dirty="0" smtClean="0"/>
              <a:t>Large solenoid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321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Imaging Calorimetry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72644"/>
            <a:ext cx="7212552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Very fine granularity</a:t>
            </a:r>
          </a:p>
          <a:p>
            <a:endParaRPr lang="en-US" sz="1200" dirty="0"/>
          </a:p>
          <a:p>
            <a:r>
              <a:rPr lang="en-US" dirty="0" smtClean="0"/>
              <a:t>   0.16 – 1.00 cm</a:t>
            </a:r>
            <a:r>
              <a:rPr lang="en-US" baseline="30000" dirty="0" smtClean="0"/>
              <a:t>2</a:t>
            </a:r>
            <a:r>
              <a:rPr lang="en-US" dirty="0" smtClean="0"/>
              <a:t> readout cells</a:t>
            </a:r>
          </a:p>
          <a:p>
            <a:r>
              <a:rPr lang="en-US" dirty="0"/>
              <a:t> </a:t>
            </a:r>
            <a:r>
              <a:rPr lang="en-US" dirty="0" smtClean="0"/>
              <a:t>  Cells in every layer read out individually</a:t>
            </a:r>
          </a:p>
          <a:p>
            <a:r>
              <a:rPr lang="en-US" dirty="0"/>
              <a:t> </a:t>
            </a:r>
            <a:r>
              <a:rPr lang="en-US" dirty="0" smtClean="0"/>
              <a:t>  Entire calorimeter several 10</a:t>
            </a:r>
            <a:r>
              <a:rPr lang="en-US" baseline="30000" dirty="0" smtClean="0"/>
              <a:t>7</a:t>
            </a:r>
            <a:r>
              <a:rPr lang="en-US" dirty="0" smtClean="0"/>
              <a:t> readout channels</a:t>
            </a:r>
          </a:p>
          <a:p>
            <a:endParaRPr lang="en-US" dirty="0"/>
          </a:p>
          <a:p>
            <a:r>
              <a:rPr lang="en-US" b="1" dirty="0" smtClean="0"/>
              <a:t>Advantages</a:t>
            </a:r>
          </a:p>
          <a:p>
            <a:endParaRPr lang="en-US" sz="1200" dirty="0"/>
          </a:p>
          <a:p>
            <a:r>
              <a:rPr lang="en-US" dirty="0" smtClean="0"/>
              <a:t>    Particle ID (photons, electrons, muons, neutral and charged hadrons)</a:t>
            </a:r>
          </a:p>
          <a:p>
            <a:r>
              <a:rPr lang="en-US" dirty="0" smtClean="0"/>
              <a:t>    Software compensation (improves hadronic resolution)</a:t>
            </a:r>
          </a:p>
          <a:p>
            <a:r>
              <a:rPr lang="en-US" dirty="0"/>
              <a:t> </a:t>
            </a:r>
            <a:r>
              <a:rPr lang="en-US" dirty="0" smtClean="0"/>
              <a:t>   Leakage corrections (improves hadronic resolution)</a:t>
            </a:r>
          </a:p>
          <a:p>
            <a:r>
              <a:rPr lang="en-US" dirty="0"/>
              <a:t> </a:t>
            </a:r>
            <a:r>
              <a:rPr lang="en-US" dirty="0" smtClean="0"/>
              <a:t>   Particle Flow Algorithms (improves jet energy resolution)</a:t>
            </a:r>
          </a:p>
          <a:p>
            <a:r>
              <a:rPr lang="en-US" dirty="0"/>
              <a:t> </a:t>
            </a:r>
            <a:r>
              <a:rPr lang="en-US" dirty="0" smtClean="0"/>
              <a:t>   Track segment identification (monitors gain/response)</a:t>
            </a:r>
          </a:p>
          <a:p>
            <a:endParaRPr lang="en-US" dirty="0"/>
          </a:p>
          <a:p>
            <a:r>
              <a:rPr lang="en-US" b="1" dirty="0" smtClean="0"/>
              <a:t>Technologies studied and </a:t>
            </a:r>
            <a:r>
              <a:rPr lang="en-US" b="1" u="sng" dirty="0" smtClean="0">
                <a:solidFill>
                  <a:srgbClr val="FF0000"/>
                </a:solidFill>
              </a:rPr>
              <a:t>validated</a:t>
            </a:r>
          </a:p>
          <a:p>
            <a:endParaRPr lang="en-US" sz="1200" dirty="0"/>
          </a:p>
          <a:p>
            <a:r>
              <a:rPr lang="en-US" dirty="0" smtClean="0"/>
              <a:t>     Silicon and scintillator ECAL with Tungsten absorbers</a:t>
            </a:r>
          </a:p>
          <a:p>
            <a:r>
              <a:rPr lang="en-US" dirty="0"/>
              <a:t> </a:t>
            </a:r>
            <a:r>
              <a:rPr lang="en-US" dirty="0" smtClean="0"/>
              <a:t>    Scintillator and Resistive Plate Chamber (RPC) HCAL with steel absorbers</a:t>
            </a:r>
            <a:endParaRPr lang="en-US" dirty="0"/>
          </a:p>
        </p:txBody>
      </p:sp>
      <p:pic>
        <p:nvPicPr>
          <p:cNvPr id="6" name="Picture 5" descr="C:\Documents and Settings\repond\My Documents\RPC\Events\Run_650340_Event_3813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438400" cy="22111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84" y="4419600"/>
            <a:ext cx="1729736" cy="74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1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578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Study of Timing Requirements for PID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6941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Generation of single particles into the </a:t>
            </a:r>
            <a:r>
              <a:rPr lang="en-US" b="1" dirty="0" smtClean="0"/>
              <a:t>barrel </a:t>
            </a:r>
            <a:r>
              <a:rPr lang="en-US" sz="1400" dirty="0" smtClean="0"/>
              <a:t>(full detector simulation and reconstruction)</a:t>
            </a:r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    Electrons, pions, kaons, protons with E &lt; 10 GeV/c</a:t>
            </a:r>
          </a:p>
          <a:p>
            <a:endParaRPr lang="en-US" dirty="0"/>
          </a:p>
          <a:p>
            <a:r>
              <a:rPr lang="en-US" b="1" dirty="0" smtClean="0"/>
              <a:t>Reconstruction of track parameters</a:t>
            </a:r>
          </a:p>
          <a:p>
            <a:endParaRPr lang="en-US" dirty="0"/>
          </a:p>
          <a:p>
            <a:r>
              <a:rPr lang="en-US" dirty="0" smtClean="0"/>
              <a:t>    Calculation of track length up to a given sensor</a:t>
            </a:r>
          </a:p>
          <a:p>
            <a:endParaRPr lang="en-US" dirty="0"/>
          </a:p>
          <a:p>
            <a:r>
              <a:rPr lang="en-US" b="1" dirty="0" smtClean="0"/>
              <a:t>Linear fit </a:t>
            </a:r>
          </a:p>
          <a:p>
            <a:endParaRPr lang="en-US" dirty="0"/>
          </a:p>
          <a:p>
            <a:r>
              <a:rPr lang="en-US" dirty="0" smtClean="0"/>
              <a:t>     Timing in sensor versus track length</a:t>
            </a:r>
          </a:p>
          <a:p>
            <a:r>
              <a:rPr lang="en-US" dirty="0"/>
              <a:t> </a:t>
            </a:r>
            <a:r>
              <a:rPr lang="en-US" dirty="0" smtClean="0"/>
              <a:t>    Assumption track starts at (0,0)</a:t>
            </a:r>
          </a:p>
          <a:p>
            <a:endParaRPr lang="en-US" dirty="0"/>
          </a:p>
          <a:p>
            <a:r>
              <a:rPr lang="en-US" b="1" dirty="0" smtClean="0"/>
              <a:t>Study of timing resolution</a:t>
            </a:r>
          </a:p>
          <a:p>
            <a:endParaRPr lang="en-US" dirty="0"/>
          </a:p>
          <a:p>
            <a:r>
              <a:rPr lang="en-US" dirty="0" smtClean="0"/>
              <a:t>      Smearing of times by </a:t>
            </a:r>
            <a:r>
              <a:rPr lang="en-US" dirty="0"/>
              <a:t>G</a:t>
            </a:r>
            <a:r>
              <a:rPr lang="en-US" dirty="0" smtClean="0"/>
              <a:t>aussian with a fixed width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03388" y="2623403"/>
            <a:ext cx="2635142" cy="2630307"/>
            <a:chOff x="5867402" y="4075293"/>
            <a:chExt cx="2635142" cy="263030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2" y="4075293"/>
              <a:ext cx="2635142" cy="263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91587" y="4495800"/>
              <a:ext cx="842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Times New Roman"/>
                  <a:cs typeface="Times New Roman"/>
                </a:rPr>
                <a:t>σ</a:t>
              </a:r>
              <a:r>
                <a:rPr lang="en-US" sz="1400" b="1" dirty="0" smtClean="0"/>
                <a:t> = 10 </a:t>
              </a:r>
              <a:r>
                <a:rPr lang="en-US" sz="1400" b="1" dirty="0" err="1" smtClean="0"/>
                <a:t>ps</a:t>
              </a:r>
              <a:endParaRPr lang="en-US" sz="1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8957600">
            <a:off x="6410769" y="3961231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Vertex detector</a:t>
            </a:r>
          </a:p>
        </p:txBody>
      </p:sp>
      <p:sp>
        <p:nvSpPr>
          <p:cNvPr id="14" name="TextBox 13"/>
          <p:cNvSpPr txBox="1"/>
          <p:nvPr/>
        </p:nvSpPr>
        <p:spPr>
          <a:xfrm rot="18967303">
            <a:off x="8140715" y="284391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ECAL</a:t>
            </a:r>
          </a:p>
        </p:txBody>
      </p:sp>
      <p:sp>
        <p:nvSpPr>
          <p:cNvPr id="15" name="TextBox 14"/>
          <p:cNvSpPr txBox="1"/>
          <p:nvPr/>
        </p:nvSpPr>
        <p:spPr>
          <a:xfrm rot="19011949">
            <a:off x="7180499" y="3911396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Outer tracker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508960" y="4376003"/>
            <a:ext cx="318614" cy="45683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131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331289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</a:t>
            </a:r>
          </a:p>
          <a:p>
            <a:endParaRPr lang="en-US" sz="1000" dirty="0" smtClean="0"/>
          </a:p>
          <a:p>
            <a:r>
              <a:rPr lang="en-US" dirty="0"/>
              <a:t> </a:t>
            </a:r>
            <a:r>
              <a:rPr lang="en-US" dirty="0" smtClean="0"/>
              <a:t> At least 20 hits (in trackers + </a:t>
            </a:r>
            <a:r>
              <a:rPr lang="en-US" dirty="0" err="1" smtClean="0"/>
              <a:t>cal</a:t>
            </a:r>
            <a:r>
              <a:rPr lang="en-US" dirty="0" smtClean="0"/>
              <a:t>)</a:t>
            </a:r>
          </a:p>
          <a:p>
            <a:endParaRPr lang="en-US" sz="1000" dirty="0"/>
          </a:p>
          <a:p>
            <a:r>
              <a:rPr lang="en-US" dirty="0" smtClean="0"/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dirty="0" smtClean="0"/>
              <a:t>Improves resolution</a:t>
            </a:r>
          </a:p>
          <a:p>
            <a:endParaRPr lang="en-US" dirty="0"/>
          </a:p>
          <a:p>
            <a:r>
              <a:rPr lang="en-US" b="1" dirty="0" smtClean="0"/>
              <a:t>Mass reconstruction</a:t>
            </a:r>
          </a:p>
          <a:p>
            <a:endParaRPr lang="en-US" sz="1000" dirty="0"/>
          </a:p>
          <a:p>
            <a:r>
              <a:rPr lang="en-US" dirty="0" smtClean="0"/>
              <a:t>  Fit provides c (inverse speed)</a:t>
            </a:r>
          </a:p>
          <a:p>
            <a:r>
              <a:rPr lang="en-US" dirty="0"/>
              <a:t> </a:t>
            </a:r>
            <a:r>
              <a:rPr lang="en-US" dirty="0" smtClean="0"/>
              <a:t> Calculate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of track</a:t>
            </a:r>
          </a:p>
          <a:p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 Calculate mass of particle</a:t>
            </a:r>
          </a:p>
          <a:p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 Take care of </a:t>
            </a:r>
            <a:r>
              <a:rPr lang="en-US" dirty="0" err="1" smtClean="0">
                <a:cs typeface="Times New Roman"/>
              </a:rPr>
              <a:t>tachions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3581400"/>
          <a:ext cx="25971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892300" imgH="965200" progId="Equation.3">
                  <p:embed/>
                </p:oleObj>
              </mc:Choice>
              <mc:Fallback>
                <p:oleObj name="Equation" r:id="rId3" imgW="1892300" imgH="965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25971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27400" y="152400"/>
            <a:ext cx="2992600" cy="3117365"/>
            <a:chOff x="4061484" y="3657600"/>
            <a:chExt cx="2872716" cy="288876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484" y="3657600"/>
              <a:ext cx="2872716" cy="288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89886" y="3787914"/>
              <a:ext cx="744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K</a:t>
              </a:r>
              <a:r>
                <a:rPr lang="en-US" sz="1100" b="1" baseline="30000" dirty="0" smtClean="0"/>
                <a:t>-</a:t>
              </a:r>
              <a:r>
                <a:rPr lang="en-US" sz="1100" b="1" dirty="0" smtClean="0"/>
                <a:t> sample</a:t>
              </a:r>
            </a:p>
            <a:p>
              <a:r>
                <a:rPr lang="el-GR" sz="1100" b="1" dirty="0" smtClean="0">
                  <a:latin typeface="Times New Roman"/>
                  <a:cs typeface="Times New Roman"/>
                </a:rPr>
                <a:t>σ</a:t>
              </a:r>
              <a:r>
                <a:rPr lang="en-US" sz="1100" b="1" dirty="0" smtClean="0">
                  <a:latin typeface="Times New Roman"/>
                  <a:cs typeface="Times New Roman"/>
                </a:rPr>
                <a:t> </a:t>
              </a:r>
              <a:r>
                <a:rPr lang="en-US" sz="1100" b="1" dirty="0" smtClean="0"/>
                <a:t>= 10 </a:t>
              </a:r>
              <a:r>
                <a:rPr lang="en-US" sz="1100" b="1" dirty="0" err="1" smtClean="0"/>
                <a:t>ps</a:t>
              </a:r>
              <a:endParaRPr lang="en-US" sz="1100" b="1" dirty="0" smtClean="0"/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4189" y="5096470"/>
            <a:ext cx="3195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Define Kaons</a:t>
            </a:r>
          </a:p>
          <a:p>
            <a:endParaRPr lang="en-US" dirty="0"/>
          </a:p>
          <a:p>
            <a:r>
              <a:rPr lang="en-US" dirty="0" smtClean="0"/>
              <a:t>     0.4 &lt; mass &lt; 0.8 GeV window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97272"/>
            <a:ext cx="3224043" cy="322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311" y="519277"/>
            <a:ext cx="605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Performance as function of momentum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277" y="1009471"/>
            <a:ext cx="8160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			With the (0,0) constraint</a:t>
            </a:r>
          </a:p>
          <a:p>
            <a:r>
              <a:rPr lang="en-US" dirty="0" smtClean="0"/>
              <a:t>			(fit event vertex using all tracks: not entirely unrealistic)</a:t>
            </a:r>
          </a:p>
          <a:p>
            <a:endParaRPr lang="en-US" dirty="0" smtClean="0"/>
          </a:p>
          <a:p>
            <a:r>
              <a:rPr lang="en-US" dirty="0">
                <a:latin typeface="Times New Roman"/>
                <a:cs typeface="Times New Roman"/>
              </a:rPr>
              <a:t>σ</a:t>
            </a:r>
            <a:r>
              <a:rPr lang="en-US" dirty="0" smtClean="0"/>
              <a:t> = 5.0 </a:t>
            </a:r>
            <a:r>
              <a:rPr lang="en-US" dirty="0" err="1" smtClean="0"/>
              <a:t>ps</a:t>
            </a:r>
            <a:r>
              <a:rPr lang="en-US" dirty="0" smtClean="0"/>
              <a:t>			             10.0 </a:t>
            </a:r>
            <a:r>
              <a:rPr lang="en-US" dirty="0" err="1" smtClean="0"/>
              <a:t>ps</a:t>
            </a:r>
            <a:r>
              <a:rPr lang="en-US" dirty="0" smtClean="0"/>
              <a:t>			   20.0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99" y="2386657"/>
            <a:ext cx="2793801" cy="277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0241"/>
            <a:ext cx="2844406" cy="282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79516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410200"/>
            <a:ext cx="4627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Excellent pion/kaon separation for p &lt; 7 GeV/c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</a:rPr>
              <a:t>ps</a:t>
            </a:r>
            <a:r>
              <a:rPr lang="en-US" b="1" dirty="0" smtClean="0">
                <a:solidFill>
                  <a:srgbClr val="FF0000"/>
                </a:solidFill>
              </a:rPr>
              <a:t> timing resolution desirable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Separation of electrons/kaons/protons easy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Repond: TOPSiDE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429375" cy="4572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4119" y="304800"/>
            <a:ext cx="442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 resolution of silicon sensors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766465"/>
            <a:ext cx="5625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Taken from </a:t>
            </a:r>
            <a:r>
              <a:rPr lang="en-US" sz="1400" dirty="0" err="1"/>
              <a:t>Hartmut</a:t>
            </a:r>
            <a:r>
              <a:rPr lang="en-US" sz="1400" dirty="0"/>
              <a:t> F-W </a:t>
            </a:r>
            <a:r>
              <a:rPr lang="en-US" sz="1400" dirty="0" err="1"/>
              <a:t>Sadrozinski</a:t>
            </a:r>
            <a:r>
              <a:rPr lang="en-US" sz="1400" dirty="0"/>
              <a:t> et al 2018 </a:t>
            </a:r>
            <a:r>
              <a:rPr lang="en-US" sz="1400" i="1" dirty="0"/>
              <a:t>Rep. </a:t>
            </a:r>
            <a:r>
              <a:rPr lang="en-US" sz="1400" i="1" dirty="0" err="1"/>
              <a:t>Prog</a:t>
            </a:r>
            <a:r>
              <a:rPr lang="en-US" sz="1400" i="1" dirty="0"/>
              <a:t>. Phys. </a:t>
            </a:r>
            <a:r>
              <a:rPr lang="en-US" sz="1400" b="1" dirty="0"/>
              <a:t>81</a:t>
            </a:r>
            <a:r>
              <a:rPr lang="en-US" sz="1400" dirty="0"/>
              <a:t> 026101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638800"/>
            <a:ext cx="54060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on signal size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/>
              <a:t>Minimize using e.g. constant fraction discriminators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0787" y="4953000"/>
            <a:ext cx="44970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on uniformity of </a:t>
            </a:r>
            <a:r>
              <a:rPr lang="en-US" dirty="0" err="1" smtClean="0"/>
              <a:t>ehp</a:t>
            </a:r>
            <a:r>
              <a:rPr lang="en-US" dirty="0" smtClean="0"/>
              <a:t> production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Minimized by decreasing sensor thickness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514600" y="1828800"/>
            <a:ext cx="0" cy="38100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86200" y="1828800"/>
            <a:ext cx="0" cy="3124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257800" y="1828800"/>
            <a:ext cx="0" cy="224926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1828800"/>
            <a:ext cx="0" cy="118246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391400" y="1828800"/>
            <a:ext cx="0" cy="28835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63638" y="4078069"/>
            <a:ext cx="3984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on drift velocity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Minimize with uniform electric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3011269"/>
                <a:ext cx="4370427" cy="793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Dependence on signal noise: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Minimized with fast signals and large S/N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11269"/>
                <a:ext cx="4370427" cy="793872"/>
              </a:xfrm>
              <a:prstGeom prst="rect">
                <a:avLst/>
              </a:prstGeom>
              <a:blipFill>
                <a:blip r:embed="rId5"/>
                <a:stretch>
                  <a:fillRect l="-1116" r="-279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34955" y="2117155"/>
            <a:ext cx="33656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from RO electronics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Minimized with careful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</Template>
  <TotalTime>39241</TotalTime>
  <Words>1374</Words>
  <Application>Microsoft Office PowerPoint</Application>
  <PresentationFormat>On-screen Show (4:3)</PresentationFormat>
  <Paragraphs>347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Trebuchet MS</vt:lpstr>
      <vt:lpstr>Wingdings</vt:lpstr>
      <vt:lpstr>gray_2007</vt:lpstr>
      <vt:lpstr>18_gray_2007</vt:lpstr>
      <vt:lpstr>Equation</vt:lpstr>
      <vt:lpstr>Particle Identification with Silicon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UFSD Test Bench at Argonne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repond</dc:creator>
  <cp:lastModifiedBy>Repond, Jose O.</cp:lastModifiedBy>
  <cp:revision>236</cp:revision>
  <cp:lastPrinted>2018-07-27T17:15:00Z</cp:lastPrinted>
  <dcterms:created xsi:type="dcterms:W3CDTF">2010-10-30T09:54:02Z</dcterms:created>
  <dcterms:modified xsi:type="dcterms:W3CDTF">2018-07-31T18:58:25Z</dcterms:modified>
</cp:coreProperties>
</file>