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8" r:id="rId4"/>
    <p:sldId id="270" r:id="rId5"/>
    <p:sldId id="295" r:id="rId6"/>
    <p:sldId id="294" r:id="rId7"/>
    <p:sldId id="297" r:id="rId8"/>
    <p:sldId id="271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>
      <p:cViewPr varScale="1">
        <p:scale>
          <a:sx n="108" d="100"/>
          <a:sy n="108" d="100"/>
        </p:scale>
        <p:origin x="184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C21-702A-4CBC-B945-7CD59CEED74E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AA1B-009F-4916-BB7D-00E4AEFEE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3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p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ip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-71438"/>
            <a:ext cx="1687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0" y="6611938"/>
            <a:ext cx="3347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RINDEL</a:t>
            </a:r>
            <a:r>
              <a:rPr lang="fr-FR" sz="1000" baseline="0" dirty="0">
                <a:solidFill>
                  <a:srgbClr val="7030A0"/>
                </a:solidFill>
              </a:rPr>
              <a:t> Emmanuel</a:t>
            </a:r>
            <a:r>
              <a:rPr lang="fr-FR" sz="1000" dirty="0">
                <a:solidFill>
                  <a:srgbClr val="7030A0"/>
                </a:solidFill>
              </a:rPr>
              <a:t> – IPNO – Detector </a:t>
            </a:r>
            <a:r>
              <a:rPr lang="fr-FR" sz="1000" dirty="0" err="1">
                <a:solidFill>
                  <a:srgbClr val="7030A0"/>
                </a:solidFill>
              </a:rPr>
              <a:t>Dpt</a:t>
            </a:r>
            <a:r>
              <a:rPr lang="fr-FR" sz="1000" dirty="0">
                <a:solidFill>
                  <a:srgbClr val="7030A0"/>
                </a:solidFill>
              </a:rPr>
              <a:t>. – 01/31/2019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923088" y="6611938"/>
            <a:ext cx="138531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NPS </a:t>
            </a:r>
            <a:r>
              <a:rPr lang="fr-FR" sz="1000" dirty="0" err="1">
                <a:solidFill>
                  <a:srgbClr val="7030A0"/>
                </a:solidFill>
              </a:rPr>
              <a:t>Mechanical</a:t>
            </a:r>
            <a:r>
              <a:rPr lang="fr-FR" sz="1000" dirty="0">
                <a:solidFill>
                  <a:srgbClr val="7030A0"/>
                </a:solidFill>
              </a:rPr>
              <a:t> design</a:t>
            </a: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C4E6-1926-4330-868C-0926833CC505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>
                <a:solidFill>
                  <a:srgbClr val="7030A0"/>
                </a:solidFill>
                <a:latin typeface="+mn-lt"/>
              </a:rPr>
              <a:t>/19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ctiv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0" y="6611938"/>
            <a:ext cx="32038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RINDEL</a:t>
            </a:r>
            <a:r>
              <a:rPr lang="fr-FR" sz="1000" baseline="0" dirty="0">
                <a:solidFill>
                  <a:srgbClr val="7030A0"/>
                </a:solidFill>
              </a:rPr>
              <a:t> Emmanuel</a:t>
            </a:r>
            <a:r>
              <a:rPr lang="fr-FR" sz="1000" dirty="0">
                <a:solidFill>
                  <a:srgbClr val="7030A0"/>
                </a:solidFill>
              </a:rPr>
              <a:t> – IPNO – Detector Dpt. – 01/31/2019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23088" y="6611938"/>
            <a:ext cx="138531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NPS </a:t>
            </a:r>
            <a:r>
              <a:rPr lang="fr-FR" sz="1000" dirty="0" err="1">
                <a:solidFill>
                  <a:srgbClr val="7030A0"/>
                </a:solidFill>
              </a:rPr>
              <a:t>Mechanical</a:t>
            </a:r>
            <a:r>
              <a:rPr lang="fr-FR" sz="1000" dirty="0">
                <a:solidFill>
                  <a:srgbClr val="7030A0"/>
                </a:solidFill>
              </a:rPr>
              <a:t> design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C4E6-1926-4330-868C-0926833CC505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>
                <a:solidFill>
                  <a:srgbClr val="7030A0"/>
                </a:solidFill>
                <a:latin typeface="+mn-lt"/>
              </a:rPr>
              <a:t>/19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EF4B76-31A2-44F1-AFB6-5BE1BACB8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38851" cy="19888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2CF3-6943-4629-8A78-EABAA5B21CC5}" type="datetimeFigureOut">
              <a:rPr lang="fr-FR" smtClean="0"/>
              <a:pPr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5027-53ED-4D99-894C-6D91E43675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ker.com/literature/Switzerland/Swiss%20PDF%20Files/Catalogue%20Parker%20Legris%20-%20F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2275" y="3181649"/>
            <a:ext cx="5905500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NPS cooling system</a:t>
            </a:r>
          </a:p>
          <a:p>
            <a:pPr algn="ctr">
              <a:defRPr/>
            </a:pPr>
            <a:r>
              <a:rPr lang="en-US" sz="2400" dirty="0"/>
              <a:t> 01/10/2021  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50825" y="5157788"/>
            <a:ext cx="1714500" cy="1357312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b="1" kern="1200">
                <a:solidFill>
                  <a:srgbClr val="C3004A"/>
                </a:solidFill>
              </a:rPr>
              <a:t>Unité mixte de recherche </a:t>
            </a:r>
            <a:br>
              <a:rPr lang="en-US" b="1" kern="1200">
                <a:solidFill>
                  <a:srgbClr val="C3004A"/>
                </a:solidFill>
              </a:rPr>
            </a:br>
            <a:r>
              <a:rPr lang="en-US" b="1" kern="1200">
                <a:solidFill>
                  <a:srgbClr val="C3004A"/>
                </a:solidFill>
              </a:rPr>
              <a:t>CNRS-IN2P3</a:t>
            </a:r>
          </a:p>
          <a:p>
            <a:pPr>
              <a:defRPr/>
            </a:pPr>
            <a:r>
              <a:rPr lang="en-US" b="1" kern="1200">
                <a:solidFill>
                  <a:srgbClr val="C3004A"/>
                </a:solidFill>
              </a:rPr>
              <a:t>Université Paris-Sud 11</a:t>
            </a:r>
            <a:br>
              <a:rPr lang="en-US" kern="1200">
                <a:solidFill>
                  <a:srgbClr val="AB757F"/>
                </a:solidFill>
              </a:rPr>
            </a:br>
            <a:br>
              <a:rPr lang="en-US" kern="1200"/>
            </a:br>
            <a:r>
              <a:rPr lang="en-US" kern="1200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en-US" kern="1200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en-US" kern="1200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en-US" kern="1200">
                <a:solidFill>
                  <a:srgbClr val="C3004A"/>
                </a:solidFill>
              </a:rPr>
              <a:t>http://ipnweb.in2p3.fr</a:t>
            </a:r>
          </a:p>
          <a:p>
            <a:pPr algn="ctr">
              <a:defRPr/>
            </a:pPr>
            <a:endParaRPr lang="en-US" kern="12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Pictures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25607D-AA3F-4942-96CE-7E44AE3A5A1A}"/>
              </a:ext>
            </a:extLst>
          </p:cNvPr>
          <p:cNvSpPr txBox="1"/>
          <p:nvPr/>
        </p:nvSpPr>
        <p:spPr>
          <a:xfrm>
            <a:off x="5724128" y="3223626"/>
            <a:ext cx="1008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Dividers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71E9BA-D2F1-438F-91BB-E5C5CE522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61"/>
          <a:stretch/>
        </p:blipFill>
        <p:spPr>
          <a:xfrm rot="5400000">
            <a:off x="1451531" y="2092702"/>
            <a:ext cx="5113491" cy="2889543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338DC6A-36C8-4C7C-B9B5-FF17BDCD5F9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779912" y="1412776"/>
            <a:ext cx="1944216" cy="1995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924278F-BA6D-4534-8CB0-1FB6E71A5A1B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779912" y="2348880"/>
            <a:ext cx="1944216" cy="1059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15F2993-23C7-4491-9C96-5A3317291960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851920" y="3408292"/>
            <a:ext cx="1872208" cy="54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20566B7-AD30-4524-BE57-69BAF29DF24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846002" y="3408292"/>
            <a:ext cx="1878126" cy="997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9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Connectors reference and device list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08229D-A930-4256-9062-DAE940E288B4}"/>
              </a:ext>
            </a:extLst>
          </p:cNvPr>
          <p:cNvSpPr txBox="1"/>
          <p:nvPr/>
        </p:nvSpPr>
        <p:spPr>
          <a:xfrm>
            <a:off x="755576" y="166554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</a:t>
            </a:r>
            <a:r>
              <a:rPr lang="fr-FR" dirty="0" err="1"/>
              <a:t>Chillers</a:t>
            </a:r>
            <a:r>
              <a:rPr lang="fr-FR" dirty="0"/>
              <a:t> n°2 :   KODIAK RC011G03BG3 ( 4,3 GPM)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2CBEB7-18BD-4679-ABDE-D9994F3A4783}"/>
              </a:ext>
            </a:extLst>
          </p:cNvPr>
          <p:cNvSpPr txBox="1"/>
          <p:nvPr/>
        </p:nvSpPr>
        <p:spPr>
          <a:xfrm>
            <a:off x="755576" y="104269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</a:t>
            </a:r>
            <a:r>
              <a:rPr lang="fr-FR" dirty="0" err="1"/>
              <a:t>Chillers</a:t>
            </a:r>
            <a:r>
              <a:rPr lang="fr-FR" dirty="0"/>
              <a:t> n°1 :   KODIAK RC006G03BG3 (2,3 GPM)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5FDBF9-1108-4B04-9A1D-1E923EE7BE73}"/>
              </a:ext>
            </a:extLst>
          </p:cNvPr>
          <p:cNvSpPr txBox="1"/>
          <p:nvPr/>
        </p:nvSpPr>
        <p:spPr>
          <a:xfrm>
            <a:off x="755576" y="228839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exchangers</a:t>
            </a:r>
            <a:r>
              <a:rPr lang="fr-FR" dirty="0"/>
              <a:t>  LYTRON  6320G3SB </a:t>
            </a:r>
            <a:r>
              <a:rPr lang="fr-FR" dirty="0" err="1"/>
              <a:t>with</a:t>
            </a:r>
            <a:r>
              <a:rPr lang="fr-FR" dirty="0"/>
              <a:t> fans 10’’ (100236-11)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6DB6E6-9D7E-4A05-98E8-60BD1B398ADC}"/>
              </a:ext>
            </a:extLst>
          </p:cNvPr>
          <p:cNvSpPr txBox="1"/>
          <p:nvPr/>
        </p:nvSpPr>
        <p:spPr>
          <a:xfrm>
            <a:off x="755576" y="291124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Copper tube D12- d10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8943D8-1E8E-4D4A-980C-9F32327E5026}"/>
              </a:ext>
            </a:extLst>
          </p:cNvPr>
          <p:cNvSpPr txBox="1"/>
          <p:nvPr/>
        </p:nvSpPr>
        <p:spPr>
          <a:xfrm>
            <a:off x="755576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Copper tube D10- d8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263AE5-F7B5-4CA8-B6FF-A2D0B0FE38CD}"/>
              </a:ext>
            </a:extLst>
          </p:cNvPr>
          <p:cNvSpPr txBox="1"/>
          <p:nvPr/>
        </p:nvSpPr>
        <p:spPr>
          <a:xfrm>
            <a:off x="683568" y="407707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Connectors</a:t>
            </a:r>
            <a:r>
              <a:rPr lang="fr-FR" sz="2000" dirty="0"/>
              <a:t> Parker (</a:t>
            </a:r>
            <a:r>
              <a:rPr lang="fr-FR" sz="2000" dirty="0" err="1"/>
              <a:t>brass</a:t>
            </a:r>
            <a:r>
              <a:rPr lang="fr-FR" sz="2000" dirty="0"/>
              <a:t>)</a:t>
            </a:r>
          </a:p>
          <a:p>
            <a:r>
              <a:rPr lang="fr-FR" sz="1200" dirty="0">
                <a:hlinkClick r:id="rId2"/>
              </a:rPr>
              <a:t>https://www.parker.com/literature/Switzerland/Swiss%20PDF%20Files/Catalogue%20Parker%20Legris%20-%20F.pdf</a:t>
            </a:r>
            <a:endParaRPr lang="fr-FR" sz="1200" dirty="0"/>
          </a:p>
          <a:p>
            <a:r>
              <a:rPr lang="fr-FR" sz="1200" dirty="0"/>
              <a:t>Page 246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3ED8E9-8087-43ED-80FD-A4603B9CC555}"/>
              </a:ext>
            </a:extLst>
          </p:cNvPr>
          <p:cNvSpPr txBox="1"/>
          <p:nvPr/>
        </p:nvSpPr>
        <p:spPr>
          <a:xfrm>
            <a:off x="683568" y="500778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List of </a:t>
            </a:r>
            <a:r>
              <a:rPr lang="fr-FR" dirty="0" err="1"/>
              <a:t>device</a:t>
            </a:r>
            <a:r>
              <a:rPr lang="fr-FR" dirty="0"/>
              <a:t> in </a:t>
            </a:r>
            <a:r>
              <a:rPr lang="fr-FR" dirty="0" err="1"/>
              <a:t>pdf</a:t>
            </a:r>
            <a:r>
              <a:rPr lang="fr-FR" dirty="0"/>
              <a:t> files </a:t>
            </a:r>
          </a:p>
        </p:txBody>
      </p:sp>
    </p:spTree>
    <p:extLst>
      <p:ext uri="{BB962C8B-B14F-4D97-AF65-F5344CB8AC3E}">
        <p14:creationId xmlns:p14="http://schemas.microsoft.com/office/powerpoint/2010/main" val="221991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Connectors reference and device list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96BEB-B2AC-42A3-BF4F-1628D30B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" y="1063443"/>
            <a:ext cx="4302712" cy="55339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723D29-3BB0-4D8C-9A03-79AA71362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1944"/>
            <a:ext cx="4032448" cy="56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Connectors reference and device list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D65B07-BBE1-4162-AF0E-02074BB7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5452"/>
            <a:ext cx="4176464" cy="55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E5EFA142-1793-410E-B661-2A66AC969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3" y="977976"/>
            <a:ext cx="7313245" cy="572261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Total cooling (side crystals + side electronic)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06883F-EB9B-46CA-9487-8216D292FBD7}"/>
              </a:ext>
            </a:extLst>
          </p:cNvPr>
          <p:cNvSpPr txBox="1"/>
          <p:nvPr/>
        </p:nvSpPr>
        <p:spPr>
          <a:xfrm>
            <a:off x="107504" y="60214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Connected</a:t>
            </a:r>
            <a:r>
              <a:rPr lang="fr-FR" dirty="0"/>
              <a:t> to 2 </a:t>
            </a:r>
            <a:r>
              <a:rPr lang="fr-FR" dirty="0" err="1"/>
              <a:t>chillers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34179A2A-E6F2-43CC-9972-80CF169A8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8" y="1239985"/>
            <a:ext cx="2599310" cy="2695484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A588E39-0C48-47D3-B729-5840A9DD6060}"/>
              </a:ext>
            </a:extLst>
          </p:cNvPr>
          <p:cNvCxnSpPr>
            <a:cxnSpLocks/>
          </p:cNvCxnSpPr>
          <p:nvPr/>
        </p:nvCxnSpPr>
        <p:spPr>
          <a:xfrm>
            <a:off x="915377" y="1371733"/>
            <a:ext cx="704295" cy="14812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8410C7D-745D-4AC5-BDFD-AE92219B9EF0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1763688" y="3642364"/>
            <a:ext cx="361796" cy="603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314EA62E-2BF5-4529-9BB5-177B47D56241}"/>
              </a:ext>
            </a:extLst>
          </p:cNvPr>
          <p:cNvSpPr txBox="1"/>
          <p:nvPr/>
        </p:nvSpPr>
        <p:spPr>
          <a:xfrm>
            <a:off x="2125484" y="4061564"/>
            <a:ext cx="17641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Reference plate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71D85B6-0716-422A-97D9-67DC28EA86BC}"/>
              </a:ext>
            </a:extLst>
          </p:cNvPr>
          <p:cNvSpPr txBox="1"/>
          <p:nvPr/>
        </p:nvSpPr>
        <p:spPr>
          <a:xfrm>
            <a:off x="-10618" y="1002401"/>
            <a:ext cx="19903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Support </a:t>
            </a:r>
            <a:r>
              <a:rPr lang="fr-FR" dirty="0" err="1"/>
              <a:t>PMt</a:t>
            </a:r>
            <a:r>
              <a:rPr lang="fr-FR" dirty="0"/>
              <a:t> plate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BA428B7-E2C1-4A8A-BBFA-51AD17E48552}"/>
              </a:ext>
            </a:extLst>
          </p:cNvPr>
          <p:cNvCxnSpPr>
            <a:cxnSpLocks/>
          </p:cNvCxnSpPr>
          <p:nvPr/>
        </p:nvCxnSpPr>
        <p:spPr>
          <a:xfrm>
            <a:off x="4045214" y="2587727"/>
            <a:ext cx="886826" cy="265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D0D47297-5347-4265-A246-61BBA67A5977}"/>
              </a:ext>
            </a:extLst>
          </p:cNvPr>
          <p:cNvSpPr txBox="1"/>
          <p:nvPr/>
        </p:nvSpPr>
        <p:spPr>
          <a:xfrm>
            <a:off x="3074791" y="2349303"/>
            <a:ext cx="9704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detail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14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Front cooling (side crystals )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080AB6-4B36-40A4-95EF-98E53B933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9" y="1196752"/>
            <a:ext cx="7056784" cy="51585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506883F-EB9B-46CA-9487-8216D292FBD7}"/>
              </a:ext>
            </a:extLst>
          </p:cNvPr>
          <p:cNvSpPr txBox="1"/>
          <p:nvPr/>
        </p:nvSpPr>
        <p:spPr>
          <a:xfrm>
            <a:off x="251520" y="19888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Connected</a:t>
            </a:r>
            <a:r>
              <a:rPr lang="fr-FR" dirty="0"/>
              <a:t> to chiller n°1  Kodiak RC006G03BG3</a:t>
            </a:r>
          </a:p>
          <a:p>
            <a:r>
              <a:rPr lang="fr-FR" b="1" dirty="0"/>
              <a:t>2,3 GPM </a:t>
            </a:r>
            <a:r>
              <a:rPr lang="fr-FR" dirty="0"/>
              <a:t>(Gallons / minute)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1ACDE01-130D-488C-A791-D1C4D9FE69D7}"/>
              </a:ext>
            </a:extLst>
          </p:cNvPr>
          <p:cNvCxnSpPr/>
          <p:nvPr/>
        </p:nvCxnSpPr>
        <p:spPr>
          <a:xfrm>
            <a:off x="1403648" y="3945831"/>
            <a:ext cx="43204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7A96495-EF88-4E3B-80FE-F6CE1AA44046}"/>
              </a:ext>
            </a:extLst>
          </p:cNvPr>
          <p:cNvCxnSpPr>
            <a:cxnSpLocks/>
          </p:cNvCxnSpPr>
          <p:nvPr/>
        </p:nvCxnSpPr>
        <p:spPr>
          <a:xfrm flipH="1" flipV="1">
            <a:off x="1187624" y="4581128"/>
            <a:ext cx="432048" cy="244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872722C-25CF-46EA-BB7E-6DBE798611DF}"/>
              </a:ext>
            </a:extLst>
          </p:cNvPr>
          <p:cNvSpPr txBox="1"/>
          <p:nvPr/>
        </p:nvSpPr>
        <p:spPr>
          <a:xfrm>
            <a:off x="1708210" y="35657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Inlet</a:t>
            </a:r>
            <a:r>
              <a:rPr lang="fr-FR" dirty="0"/>
              <a:t> (</a:t>
            </a:r>
            <a:r>
              <a:rPr lang="fr-FR" dirty="0" err="1"/>
              <a:t>copper</a:t>
            </a:r>
            <a:r>
              <a:rPr lang="fr-FR" dirty="0"/>
              <a:t> tube D12, d10)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583216-E9AC-46C7-AAB8-F113D95B042B}"/>
              </a:ext>
            </a:extLst>
          </p:cNvPr>
          <p:cNvSpPr txBox="1"/>
          <p:nvPr/>
        </p:nvSpPr>
        <p:spPr>
          <a:xfrm>
            <a:off x="251520" y="486511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Return (</a:t>
            </a:r>
            <a:r>
              <a:rPr lang="fr-FR" dirty="0" err="1"/>
              <a:t>copper</a:t>
            </a:r>
            <a:r>
              <a:rPr lang="fr-FR" dirty="0"/>
              <a:t> tube D12, d10)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2FF7303-EF55-4B82-9D76-CAF066ABF1F5}"/>
              </a:ext>
            </a:extLst>
          </p:cNvPr>
          <p:cNvCxnSpPr/>
          <p:nvPr/>
        </p:nvCxnSpPr>
        <p:spPr>
          <a:xfrm>
            <a:off x="4355976" y="1844824"/>
            <a:ext cx="72008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87D4ED8-2BA4-473F-A645-61D9946FAAAB}"/>
              </a:ext>
            </a:extLst>
          </p:cNvPr>
          <p:cNvCxnSpPr>
            <a:cxnSpLocks/>
          </p:cNvCxnSpPr>
          <p:nvPr/>
        </p:nvCxnSpPr>
        <p:spPr>
          <a:xfrm flipH="1">
            <a:off x="3995936" y="1866019"/>
            <a:ext cx="360040" cy="5108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ABB8BFA-6128-4322-844D-827B8AA5EBC6}"/>
              </a:ext>
            </a:extLst>
          </p:cNvPr>
          <p:cNvSpPr txBox="1"/>
          <p:nvPr/>
        </p:nvSpPr>
        <p:spPr>
          <a:xfrm>
            <a:off x="2342842" y="105135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Divided</a:t>
            </a:r>
            <a:r>
              <a:rPr lang="fr-FR" dirty="0"/>
              <a:t> in 2 branches        ( </a:t>
            </a:r>
            <a:r>
              <a:rPr lang="fr-FR" dirty="0" err="1"/>
              <a:t>copper</a:t>
            </a:r>
            <a:r>
              <a:rPr lang="fr-FR" dirty="0"/>
              <a:t> tubes D10 ,d8)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6123D5-0C5A-4427-BA6E-573C2482D6EA}"/>
              </a:ext>
            </a:extLst>
          </p:cNvPr>
          <p:cNvSpPr txBox="1"/>
          <p:nvPr/>
        </p:nvSpPr>
        <p:spPr>
          <a:xfrm>
            <a:off x="4882840" y="6016186"/>
            <a:ext cx="400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Thirst</a:t>
            </a:r>
            <a:r>
              <a:rPr lang="fr-FR" dirty="0"/>
              <a:t>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: 2 </a:t>
            </a:r>
            <a:r>
              <a:rPr lang="fr-FR" dirty="0" err="1"/>
              <a:t>copper</a:t>
            </a:r>
            <a:r>
              <a:rPr lang="fr-FR" dirty="0"/>
              <a:t> plates + </a:t>
            </a:r>
            <a:r>
              <a:rPr lang="fr-FR" dirty="0" err="1"/>
              <a:t>half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aluminum</a:t>
            </a:r>
            <a:r>
              <a:rPr lang="fr-FR" dirty="0"/>
              <a:t> plate (</a:t>
            </a:r>
            <a:r>
              <a:rPr lang="fr-FR" dirty="0" err="1"/>
              <a:t>cf</a:t>
            </a:r>
            <a:r>
              <a:rPr lang="fr-FR" dirty="0"/>
              <a:t> slide 4)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0EFDAC9-31A9-47E4-A6A7-27AE5215BFD5}"/>
              </a:ext>
            </a:extLst>
          </p:cNvPr>
          <p:cNvCxnSpPr>
            <a:cxnSpLocks/>
          </p:cNvCxnSpPr>
          <p:nvPr/>
        </p:nvCxnSpPr>
        <p:spPr>
          <a:xfrm flipH="1" flipV="1">
            <a:off x="5613775" y="2954563"/>
            <a:ext cx="1046457" cy="30616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127AB34-DD3F-4B1B-9FD2-E03A979A256F}"/>
              </a:ext>
            </a:extLst>
          </p:cNvPr>
          <p:cNvCxnSpPr>
            <a:cxnSpLocks/>
          </p:cNvCxnSpPr>
          <p:nvPr/>
        </p:nvCxnSpPr>
        <p:spPr>
          <a:xfrm flipH="1" flipV="1">
            <a:off x="5004048" y="4703613"/>
            <a:ext cx="1656184" cy="13125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1299BAE-97FE-43E5-99FC-628B0805AB23}"/>
              </a:ext>
            </a:extLst>
          </p:cNvPr>
          <p:cNvSpPr txBox="1"/>
          <p:nvPr/>
        </p:nvSpPr>
        <p:spPr>
          <a:xfrm>
            <a:off x="5054108" y="889496"/>
            <a:ext cx="408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Second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: 2 </a:t>
            </a:r>
            <a:r>
              <a:rPr lang="fr-FR" dirty="0" err="1"/>
              <a:t>copper</a:t>
            </a:r>
            <a:r>
              <a:rPr lang="fr-FR" dirty="0"/>
              <a:t> plates + </a:t>
            </a:r>
            <a:r>
              <a:rPr lang="fr-FR" dirty="0" err="1"/>
              <a:t>half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aluminum</a:t>
            </a:r>
            <a:r>
              <a:rPr lang="fr-FR" dirty="0"/>
              <a:t> plate (</a:t>
            </a:r>
            <a:r>
              <a:rPr lang="fr-FR" dirty="0" err="1"/>
              <a:t>cf</a:t>
            </a:r>
            <a:r>
              <a:rPr lang="fr-FR" dirty="0"/>
              <a:t> slide 4)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1614602-AE94-434D-AC9B-6376C1FB85C5}"/>
              </a:ext>
            </a:extLst>
          </p:cNvPr>
          <p:cNvCxnSpPr>
            <a:cxnSpLocks/>
          </p:cNvCxnSpPr>
          <p:nvPr/>
        </p:nvCxnSpPr>
        <p:spPr>
          <a:xfrm flipH="1">
            <a:off x="6954619" y="1697690"/>
            <a:ext cx="713725" cy="1475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03A3D9C-211B-42DE-8FE9-E9CDB0C8978A}"/>
              </a:ext>
            </a:extLst>
          </p:cNvPr>
          <p:cNvCxnSpPr>
            <a:cxnSpLocks/>
          </p:cNvCxnSpPr>
          <p:nvPr/>
        </p:nvCxnSpPr>
        <p:spPr>
          <a:xfrm flipH="1">
            <a:off x="6749373" y="1697690"/>
            <a:ext cx="918971" cy="3167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Front cooling (crystals )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BB273C-15C4-4297-808D-276F51BC8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380312" cy="53950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D25B9A-7C2D-4628-95EB-5DA39AB74109}"/>
              </a:ext>
            </a:extLst>
          </p:cNvPr>
          <p:cNvSpPr txBox="1"/>
          <p:nvPr/>
        </p:nvSpPr>
        <p:spPr>
          <a:xfrm>
            <a:off x="5220072" y="170080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Dividers</a:t>
            </a:r>
            <a:r>
              <a:rPr lang="fr-FR" dirty="0"/>
              <a:t>:</a:t>
            </a:r>
          </a:p>
          <a:p>
            <a:r>
              <a:rPr lang="fr-FR" dirty="0"/>
              <a:t> 1 </a:t>
            </a:r>
            <a:r>
              <a:rPr lang="fr-FR" dirty="0" err="1"/>
              <a:t>inlet</a:t>
            </a:r>
            <a:r>
              <a:rPr lang="fr-FR" dirty="0"/>
              <a:t> ;4 </a:t>
            </a:r>
            <a:r>
              <a:rPr lang="fr-FR" dirty="0" err="1"/>
              <a:t>outlets</a:t>
            </a:r>
            <a:endParaRPr lang="fr-FR" dirty="0"/>
          </a:p>
          <a:p>
            <a:r>
              <a:rPr lang="fr-FR" dirty="0"/>
              <a:t>2 of </a:t>
            </a:r>
            <a:r>
              <a:rPr lang="fr-FR" dirty="0" err="1"/>
              <a:t>them</a:t>
            </a:r>
            <a:r>
              <a:rPr lang="fr-FR" dirty="0"/>
              <a:t> are </a:t>
            </a:r>
            <a:r>
              <a:rPr lang="fr-FR" dirty="0" err="1"/>
              <a:t>used</a:t>
            </a:r>
            <a:endParaRPr lang="fr-FR" dirty="0"/>
          </a:p>
          <a:p>
            <a:r>
              <a:rPr lang="fr-FR" dirty="0" err="1"/>
              <a:t>Possibility</a:t>
            </a:r>
            <a:r>
              <a:rPr lang="fr-FR" dirty="0"/>
              <a:t> if </a:t>
            </a:r>
            <a:r>
              <a:rPr lang="fr-FR" dirty="0" err="1"/>
              <a:t>necessary</a:t>
            </a:r>
            <a:r>
              <a:rPr lang="fr-FR" dirty="0"/>
              <a:t> to </a:t>
            </a:r>
            <a:r>
              <a:rPr lang="fr-FR" dirty="0" err="1"/>
              <a:t>connect</a:t>
            </a:r>
            <a:r>
              <a:rPr lang="fr-FR" dirty="0"/>
              <a:t> 2 </a:t>
            </a:r>
            <a:r>
              <a:rPr lang="fr-FR" dirty="0" err="1"/>
              <a:t>other</a:t>
            </a:r>
            <a:r>
              <a:rPr lang="fr-FR" dirty="0"/>
              <a:t> tubes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A6D1B13-5BE0-4157-82DA-A02E800F6A3D}"/>
              </a:ext>
            </a:extLst>
          </p:cNvPr>
          <p:cNvCxnSpPr/>
          <p:nvPr/>
        </p:nvCxnSpPr>
        <p:spPr>
          <a:xfrm flipH="1" flipV="1">
            <a:off x="4355976" y="1916832"/>
            <a:ext cx="864096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0B568E8-B0BA-46E7-B706-1B5A0CE26EF4}"/>
              </a:ext>
            </a:extLst>
          </p:cNvPr>
          <p:cNvCxnSpPr>
            <a:cxnSpLocks/>
          </p:cNvCxnSpPr>
          <p:nvPr/>
        </p:nvCxnSpPr>
        <p:spPr>
          <a:xfrm flipH="1">
            <a:off x="4139952" y="2439472"/>
            <a:ext cx="1080120" cy="19976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1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Cooling edge of the reference plate (cut view)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F57F60-AF19-4656-842F-E5AA65CB2324}"/>
              </a:ext>
            </a:extLst>
          </p:cNvPr>
          <p:cNvGrpSpPr/>
          <p:nvPr/>
        </p:nvGrpSpPr>
        <p:grpSpPr>
          <a:xfrm>
            <a:off x="2411760" y="980728"/>
            <a:ext cx="4536504" cy="5373907"/>
            <a:chOff x="232046" y="998635"/>
            <a:chExt cx="4536504" cy="537390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424DA55-9A85-4F2E-A7CD-2146D5600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46" y="998635"/>
              <a:ext cx="4536504" cy="5373907"/>
            </a:xfrm>
            <a:prstGeom prst="rect">
              <a:avLst/>
            </a:prstGeom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F8220DB7-F398-4A52-AE20-0FB8EDDD8191}"/>
                </a:ext>
              </a:extLst>
            </p:cNvPr>
            <p:cNvCxnSpPr/>
            <p:nvPr/>
          </p:nvCxnSpPr>
          <p:spPr>
            <a:xfrm flipH="1">
              <a:off x="2500298" y="2348880"/>
              <a:ext cx="559534" cy="1440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3EF7D5F5-03A0-4AD7-B916-3D1251D7AA50}"/>
                </a:ext>
              </a:extLst>
            </p:cNvPr>
            <p:cNvCxnSpPr>
              <a:cxnSpLocks/>
            </p:cNvCxnSpPr>
            <p:nvPr/>
          </p:nvCxnSpPr>
          <p:spPr>
            <a:xfrm>
              <a:off x="1531134" y="3438122"/>
              <a:ext cx="0" cy="4949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D7D6A2AA-C261-42CF-8AE8-86F2B2389EE6}"/>
                </a:ext>
              </a:extLst>
            </p:cNvPr>
            <p:cNvCxnSpPr>
              <a:cxnSpLocks/>
            </p:cNvCxnSpPr>
            <p:nvPr/>
          </p:nvCxnSpPr>
          <p:spPr>
            <a:xfrm>
              <a:off x="3691374" y="2636912"/>
              <a:ext cx="0" cy="504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BFE7534D-93D5-4264-8584-767F6DD7459B}"/>
                </a:ext>
              </a:extLst>
            </p:cNvPr>
            <p:cNvCxnSpPr/>
            <p:nvPr/>
          </p:nvCxnSpPr>
          <p:spPr>
            <a:xfrm flipH="1">
              <a:off x="2506212" y="5157192"/>
              <a:ext cx="559534" cy="1440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8BA5B044-BD1E-415E-9E73-18E6A64A6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1144"/>
            <a:ext cx="1908746" cy="1834039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FF59273-05EC-444D-9470-B1AB364CB9E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32274" y="2378164"/>
            <a:ext cx="1403622" cy="3307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A57B0C8-3AAA-4FCE-B976-B9BE64921838}"/>
              </a:ext>
            </a:extLst>
          </p:cNvPr>
          <p:cNvSpPr txBox="1"/>
          <p:nvPr/>
        </p:nvSpPr>
        <p:spPr>
          <a:xfrm>
            <a:off x="3203848" y="1749072"/>
            <a:ext cx="12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1st </a:t>
            </a:r>
            <a:r>
              <a:rPr lang="fr-FR" dirty="0" err="1"/>
              <a:t>branch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5B9E7D5-DF9F-4D70-BE9F-D5E00A916823}"/>
              </a:ext>
            </a:extLst>
          </p:cNvPr>
          <p:cNvSpPr txBox="1"/>
          <p:nvPr/>
        </p:nvSpPr>
        <p:spPr>
          <a:xfrm>
            <a:off x="6084173" y="4077164"/>
            <a:ext cx="126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2nd </a:t>
            </a:r>
            <a:r>
              <a:rPr lang="fr-FR" dirty="0" err="1"/>
              <a:t>branch</a:t>
            </a:r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925D789-FEDD-4C05-9707-BAE459F5CB71}"/>
              </a:ext>
            </a:extLst>
          </p:cNvPr>
          <p:cNvCxnSpPr/>
          <p:nvPr/>
        </p:nvCxnSpPr>
        <p:spPr>
          <a:xfrm>
            <a:off x="3833915" y="2118404"/>
            <a:ext cx="162021" cy="5006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AD370D8-458E-4DB4-A47E-87F4FB0F6C5C}"/>
              </a:ext>
            </a:extLst>
          </p:cNvPr>
          <p:cNvCxnSpPr>
            <a:cxnSpLocks/>
          </p:cNvCxnSpPr>
          <p:nvPr/>
        </p:nvCxnSpPr>
        <p:spPr>
          <a:xfrm flipH="1" flipV="1">
            <a:off x="5834620" y="4077164"/>
            <a:ext cx="321556" cy="1845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Rear cooling (electronic )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41D3F3-0D49-4C90-94DF-7C69927D7241}"/>
              </a:ext>
            </a:extLst>
          </p:cNvPr>
          <p:cNvSpPr txBox="1"/>
          <p:nvPr/>
        </p:nvSpPr>
        <p:spPr>
          <a:xfrm>
            <a:off x="87125" y="5504458"/>
            <a:ext cx="280831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Connected</a:t>
            </a:r>
            <a:r>
              <a:rPr lang="fr-FR" dirty="0"/>
              <a:t> to chiller n°2  Kodiak RC011G03BG3</a:t>
            </a:r>
          </a:p>
          <a:p>
            <a:r>
              <a:rPr lang="fr-FR" b="1" dirty="0"/>
              <a:t>4,3 GPM </a:t>
            </a:r>
            <a:r>
              <a:rPr lang="fr-FR" dirty="0"/>
              <a:t>(Gallons / minute)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CE253B-8355-4587-9713-9EA4177AF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67" y="654993"/>
            <a:ext cx="4248472" cy="572269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AA0EB1A-FD48-4D3B-ACF3-5E70A6A1D459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2852936"/>
            <a:ext cx="1183246" cy="8816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B75E540-43C0-4956-ACDA-35518E745A21}"/>
              </a:ext>
            </a:extLst>
          </p:cNvPr>
          <p:cNvCxnSpPr>
            <a:cxnSpLocks/>
          </p:cNvCxnSpPr>
          <p:nvPr/>
        </p:nvCxnSpPr>
        <p:spPr>
          <a:xfrm flipH="1" flipV="1">
            <a:off x="6084168" y="2780928"/>
            <a:ext cx="823206" cy="9536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68F6269-80FC-4D22-933F-AB4A4418C1E0}"/>
              </a:ext>
            </a:extLst>
          </p:cNvPr>
          <p:cNvSpPr txBox="1"/>
          <p:nvPr/>
        </p:nvSpPr>
        <p:spPr>
          <a:xfrm>
            <a:off x="382844" y="1268760"/>
            <a:ext cx="252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exchangers</a:t>
            </a:r>
            <a:r>
              <a:rPr lang="fr-FR" dirty="0"/>
              <a:t> </a:t>
            </a:r>
            <a:r>
              <a:rPr lang="fr-FR" dirty="0" err="1"/>
              <a:t>Lytron</a:t>
            </a:r>
            <a:r>
              <a:rPr lang="fr-FR" dirty="0"/>
              <a:t> 6320G3SB </a:t>
            </a:r>
            <a:r>
              <a:rPr lang="fr-FR" dirty="0" err="1"/>
              <a:t>with</a:t>
            </a:r>
            <a:r>
              <a:rPr lang="fr-FR" dirty="0"/>
              <a:t> funs 10 ’’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6FF287F-402B-4896-A523-D2C73048A7A5}"/>
              </a:ext>
            </a:extLst>
          </p:cNvPr>
          <p:cNvCxnSpPr>
            <a:cxnSpLocks/>
          </p:cNvCxnSpPr>
          <p:nvPr/>
        </p:nvCxnSpPr>
        <p:spPr>
          <a:xfrm flipV="1">
            <a:off x="2792973" y="1741458"/>
            <a:ext cx="1338503" cy="1547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4E5738A-7BAA-496B-AD9A-09AB8CB4A741}"/>
              </a:ext>
            </a:extLst>
          </p:cNvPr>
          <p:cNvCxnSpPr>
            <a:cxnSpLocks/>
          </p:cNvCxnSpPr>
          <p:nvPr/>
        </p:nvCxnSpPr>
        <p:spPr>
          <a:xfrm>
            <a:off x="2805692" y="1915091"/>
            <a:ext cx="1910324" cy="2522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607E627-8A54-462B-A1EE-EE8829FCB385}"/>
              </a:ext>
            </a:extLst>
          </p:cNvPr>
          <p:cNvCxnSpPr>
            <a:cxnSpLocks/>
          </p:cNvCxnSpPr>
          <p:nvPr/>
        </p:nvCxnSpPr>
        <p:spPr>
          <a:xfrm flipV="1">
            <a:off x="3903612" y="5690865"/>
            <a:ext cx="596380" cy="275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954793B-0AB9-4377-8714-E12E0075E075}"/>
              </a:ext>
            </a:extLst>
          </p:cNvPr>
          <p:cNvCxnSpPr>
            <a:cxnSpLocks/>
          </p:cNvCxnSpPr>
          <p:nvPr/>
        </p:nvCxnSpPr>
        <p:spPr>
          <a:xfrm flipH="1">
            <a:off x="4103948" y="5995468"/>
            <a:ext cx="576064" cy="265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D3E2A22B-A5B1-4088-8113-B967E6A37586}"/>
              </a:ext>
            </a:extLst>
          </p:cNvPr>
          <p:cNvSpPr txBox="1"/>
          <p:nvPr/>
        </p:nvSpPr>
        <p:spPr>
          <a:xfrm>
            <a:off x="2799867" y="51324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Inlet</a:t>
            </a:r>
            <a:r>
              <a:rPr lang="fr-FR" dirty="0"/>
              <a:t> (</a:t>
            </a:r>
            <a:r>
              <a:rPr lang="fr-FR" dirty="0" err="1"/>
              <a:t>copper</a:t>
            </a:r>
            <a:r>
              <a:rPr lang="fr-FR" dirty="0"/>
              <a:t> tube D12, d10)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02B34FA-341F-4254-B790-B655F28563CB}"/>
              </a:ext>
            </a:extLst>
          </p:cNvPr>
          <p:cNvSpPr txBox="1"/>
          <p:nvPr/>
        </p:nvSpPr>
        <p:spPr>
          <a:xfrm>
            <a:off x="4622702" y="5938289"/>
            <a:ext cx="162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Return (</a:t>
            </a:r>
            <a:r>
              <a:rPr lang="fr-FR" dirty="0" err="1"/>
              <a:t>copper</a:t>
            </a:r>
            <a:r>
              <a:rPr lang="fr-FR" dirty="0"/>
              <a:t> tube D12, d10)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3F39032-59F6-4785-B561-0E2D1C0F9A85}"/>
              </a:ext>
            </a:extLst>
          </p:cNvPr>
          <p:cNvSpPr txBox="1"/>
          <p:nvPr/>
        </p:nvSpPr>
        <p:spPr>
          <a:xfrm>
            <a:off x="6476028" y="37616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Divided</a:t>
            </a:r>
            <a:r>
              <a:rPr lang="fr-FR" dirty="0"/>
              <a:t> in 2 branches        ( </a:t>
            </a:r>
            <a:r>
              <a:rPr lang="fr-FR" dirty="0" err="1"/>
              <a:t>copper</a:t>
            </a:r>
            <a:r>
              <a:rPr lang="fr-FR" dirty="0"/>
              <a:t> tubes D10 ,d8)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80FCE19-45A6-4E35-8581-B4B748B688E0}"/>
              </a:ext>
            </a:extLst>
          </p:cNvPr>
          <p:cNvSpPr txBox="1"/>
          <p:nvPr/>
        </p:nvSpPr>
        <p:spPr>
          <a:xfrm>
            <a:off x="6084168" y="826404"/>
            <a:ext cx="313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Thirst</a:t>
            </a:r>
            <a:r>
              <a:rPr lang="fr-FR" dirty="0"/>
              <a:t>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: Top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exchanger</a:t>
            </a:r>
            <a:r>
              <a:rPr lang="fr-FR" dirty="0"/>
              <a:t> + </a:t>
            </a:r>
            <a:r>
              <a:rPr lang="fr-FR" dirty="0" err="1"/>
              <a:t>half</a:t>
            </a:r>
            <a:r>
              <a:rPr lang="fr-FR" dirty="0"/>
              <a:t> support </a:t>
            </a:r>
            <a:r>
              <a:rPr lang="fr-FR" dirty="0" err="1"/>
              <a:t>PMt</a:t>
            </a:r>
            <a:r>
              <a:rPr lang="fr-FR" dirty="0"/>
              <a:t> </a:t>
            </a:r>
            <a:r>
              <a:rPr lang="fr-FR" dirty="0" err="1"/>
              <a:t>aluminum</a:t>
            </a:r>
            <a:r>
              <a:rPr lang="fr-FR" dirty="0"/>
              <a:t> plate (</a:t>
            </a:r>
            <a:r>
              <a:rPr lang="fr-FR" dirty="0" err="1"/>
              <a:t>cf</a:t>
            </a:r>
            <a:r>
              <a:rPr lang="fr-FR" dirty="0"/>
              <a:t> slide 6)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D9C83FAC-6AD5-4AC9-89BE-8DC3F0475DC0}"/>
              </a:ext>
            </a:extLst>
          </p:cNvPr>
          <p:cNvCxnSpPr>
            <a:cxnSpLocks/>
          </p:cNvCxnSpPr>
          <p:nvPr/>
        </p:nvCxnSpPr>
        <p:spPr>
          <a:xfrm flipH="1">
            <a:off x="5027720" y="1296619"/>
            <a:ext cx="1056448" cy="3246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A42C4AEC-7351-4097-90A2-7C4F6BA36C1E}"/>
              </a:ext>
            </a:extLst>
          </p:cNvPr>
          <p:cNvSpPr txBox="1"/>
          <p:nvPr/>
        </p:nvSpPr>
        <p:spPr>
          <a:xfrm>
            <a:off x="6094341" y="5113769"/>
            <a:ext cx="313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2nd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: Bottom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exchanger</a:t>
            </a:r>
            <a:r>
              <a:rPr lang="fr-FR" dirty="0"/>
              <a:t> + </a:t>
            </a:r>
            <a:r>
              <a:rPr lang="fr-FR" dirty="0" err="1"/>
              <a:t>half</a:t>
            </a:r>
            <a:r>
              <a:rPr lang="fr-FR" dirty="0"/>
              <a:t> support </a:t>
            </a:r>
            <a:r>
              <a:rPr lang="fr-FR" dirty="0" err="1"/>
              <a:t>PMt</a:t>
            </a:r>
            <a:r>
              <a:rPr lang="fr-FR" dirty="0"/>
              <a:t> </a:t>
            </a:r>
            <a:r>
              <a:rPr lang="fr-FR" dirty="0" err="1"/>
              <a:t>aluminum</a:t>
            </a:r>
            <a:r>
              <a:rPr lang="fr-FR" dirty="0"/>
              <a:t> plate (</a:t>
            </a:r>
            <a:r>
              <a:rPr lang="fr-FR" dirty="0" err="1"/>
              <a:t>cf</a:t>
            </a:r>
            <a:r>
              <a:rPr lang="fr-FR" dirty="0"/>
              <a:t> slide 7)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D2E87D6-5370-4D4D-923C-C6711B30D9DA}"/>
              </a:ext>
            </a:extLst>
          </p:cNvPr>
          <p:cNvCxnSpPr>
            <a:cxnSpLocks/>
          </p:cNvCxnSpPr>
          <p:nvPr/>
        </p:nvCxnSpPr>
        <p:spPr>
          <a:xfrm flipH="1" flipV="1">
            <a:off x="5288817" y="4932022"/>
            <a:ext cx="850640" cy="4007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8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C53D1B9-948B-4A1A-A2DD-6F53B6B51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47" y="1142082"/>
            <a:ext cx="5650360" cy="48508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7B9849-008E-4FDD-B9FB-0EE6A8D59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6210" r="6171" b="12714"/>
          <a:stretch/>
        </p:blipFill>
        <p:spPr>
          <a:xfrm>
            <a:off x="232455" y="690363"/>
            <a:ext cx="5341303" cy="55355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Rear cooling (electronic )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8F6269-80FC-4D22-933F-AB4A4418C1E0}"/>
              </a:ext>
            </a:extLst>
          </p:cNvPr>
          <p:cNvSpPr txBox="1"/>
          <p:nvPr/>
        </p:nvSpPr>
        <p:spPr>
          <a:xfrm>
            <a:off x="382844" y="1268760"/>
            <a:ext cx="252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exchangers</a:t>
            </a:r>
            <a:r>
              <a:rPr lang="fr-FR" dirty="0"/>
              <a:t> </a:t>
            </a:r>
            <a:r>
              <a:rPr lang="fr-FR" dirty="0" err="1"/>
              <a:t>Lytron</a:t>
            </a:r>
            <a:r>
              <a:rPr lang="fr-FR" dirty="0"/>
              <a:t> 6320G3SB </a:t>
            </a:r>
            <a:r>
              <a:rPr lang="fr-FR" dirty="0" err="1"/>
              <a:t>with</a:t>
            </a:r>
            <a:r>
              <a:rPr lang="fr-FR" dirty="0"/>
              <a:t> funs 10 ’’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E4F32FB-8BF1-4379-9C5C-F573B39C0B21}"/>
              </a:ext>
            </a:extLst>
          </p:cNvPr>
          <p:cNvSpPr txBox="1"/>
          <p:nvPr/>
        </p:nvSpPr>
        <p:spPr>
          <a:xfrm>
            <a:off x="99826" y="5135582"/>
            <a:ext cx="18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Return (</a:t>
            </a:r>
            <a:r>
              <a:rPr lang="fr-FR" dirty="0" err="1"/>
              <a:t>copper</a:t>
            </a:r>
            <a:r>
              <a:rPr lang="fr-FR" dirty="0"/>
              <a:t> tube D12, d10)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0415B77-9928-4386-A8FE-445728A05ECD}"/>
              </a:ext>
            </a:extLst>
          </p:cNvPr>
          <p:cNvSpPr txBox="1"/>
          <p:nvPr/>
        </p:nvSpPr>
        <p:spPr>
          <a:xfrm>
            <a:off x="374050" y="35430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Inlet</a:t>
            </a:r>
            <a:r>
              <a:rPr lang="fr-FR" dirty="0"/>
              <a:t> (</a:t>
            </a:r>
            <a:r>
              <a:rPr lang="fr-FR" dirty="0" err="1"/>
              <a:t>copper</a:t>
            </a:r>
            <a:r>
              <a:rPr lang="fr-FR" dirty="0"/>
              <a:t> tube D12, d10)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DA3C2D-D169-453C-8BC0-CD7E7F7C047C}"/>
              </a:ext>
            </a:extLst>
          </p:cNvPr>
          <p:cNvSpPr txBox="1"/>
          <p:nvPr/>
        </p:nvSpPr>
        <p:spPr>
          <a:xfrm>
            <a:off x="5434900" y="4954049"/>
            <a:ext cx="12601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2nd </a:t>
            </a:r>
            <a:r>
              <a:rPr lang="fr-FR" dirty="0" err="1"/>
              <a:t>branch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B22CAD4-5CB0-43A7-B7F3-DE836326F431}"/>
              </a:ext>
            </a:extLst>
          </p:cNvPr>
          <p:cNvSpPr txBox="1"/>
          <p:nvPr/>
        </p:nvSpPr>
        <p:spPr>
          <a:xfrm>
            <a:off x="7833572" y="1795365"/>
            <a:ext cx="12601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1st </a:t>
            </a:r>
            <a:r>
              <a:rPr lang="fr-FR" dirty="0" err="1"/>
              <a:t>branch</a:t>
            </a:r>
            <a:endParaRPr lang="fr-FR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9C73071-63DE-4855-8AFF-7F35402636A0}"/>
              </a:ext>
            </a:extLst>
          </p:cNvPr>
          <p:cNvCxnSpPr>
            <a:cxnSpLocks/>
          </p:cNvCxnSpPr>
          <p:nvPr/>
        </p:nvCxnSpPr>
        <p:spPr>
          <a:xfrm>
            <a:off x="8431451" y="3084119"/>
            <a:ext cx="0" cy="635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70C504C-810C-40A6-8567-DF5921FDCB14}"/>
              </a:ext>
            </a:extLst>
          </p:cNvPr>
          <p:cNvCxnSpPr>
            <a:cxnSpLocks/>
          </p:cNvCxnSpPr>
          <p:nvPr/>
        </p:nvCxnSpPr>
        <p:spPr>
          <a:xfrm>
            <a:off x="6732240" y="3383497"/>
            <a:ext cx="0" cy="635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E00F77C-1910-4CB1-84DF-62C66FA9FD0B}"/>
              </a:ext>
            </a:extLst>
          </p:cNvPr>
          <p:cNvCxnSpPr>
            <a:cxnSpLocks/>
          </p:cNvCxnSpPr>
          <p:nvPr/>
        </p:nvCxnSpPr>
        <p:spPr>
          <a:xfrm flipV="1">
            <a:off x="7235275" y="5001624"/>
            <a:ext cx="576064" cy="1697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F374E47-BD28-473F-8A44-5CB4AAD27F08}"/>
              </a:ext>
            </a:extLst>
          </p:cNvPr>
          <p:cNvCxnSpPr>
            <a:cxnSpLocks/>
          </p:cNvCxnSpPr>
          <p:nvPr/>
        </p:nvCxnSpPr>
        <p:spPr>
          <a:xfrm flipV="1">
            <a:off x="7380312" y="2629609"/>
            <a:ext cx="556746" cy="1883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C4E7DE3-909C-4428-8E5B-42F61A5C32FA}"/>
              </a:ext>
            </a:extLst>
          </p:cNvPr>
          <p:cNvSpPr txBox="1"/>
          <p:nvPr/>
        </p:nvSpPr>
        <p:spPr>
          <a:xfrm>
            <a:off x="7668344" y="5781913"/>
            <a:ext cx="111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Cut </a:t>
            </a:r>
            <a:r>
              <a:rPr lang="fr-FR" dirty="0" err="1"/>
              <a:t>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54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Pictures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5A31C6-CB32-47C0-81BF-58740AEA0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3"/>
            <a:ext cx="4067706" cy="22880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CB5E05-0073-4D13-988B-D6A139D4C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0"/>
          <a:stretch/>
        </p:blipFill>
        <p:spPr>
          <a:xfrm>
            <a:off x="107504" y="3645024"/>
            <a:ext cx="4067706" cy="26122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6568B2-E372-4754-942C-FD01E37A8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6565"/>
            <a:ext cx="4224469" cy="23762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C0983B-C8A2-4CFD-B280-720DF7AE1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5" r="18736"/>
          <a:stretch/>
        </p:blipFill>
        <p:spPr>
          <a:xfrm rot="5400000">
            <a:off x="5362410" y="2830787"/>
            <a:ext cx="2612256" cy="42407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CCD201-9BEF-4027-A1BD-023267CE9976}"/>
              </a:ext>
            </a:extLst>
          </p:cNvPr>
          <p:cNvSpPr txBox="1"/>
          <p:nvPr/>
        </p:nvSpPr>
        <p:spPr>
          <a:xfrm>
            <a:off x="6668538" y="5661248"/>
            <a:ext cx="233600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Copper tubes and </a:t>
            </a:r>
            <a:r>
              <a:rPr lang="fr-FR" dirty="0" err="1"/>
              <a:t>brass</a:t>
            </a:r>
            <a:r>
              <a:rPr lang="fr-FR" dirty="0"/>
              <a:t> </a:t>
            </a:r>
            <a:r>
              <a:rPr lang="fr-FR" dirty="0" err="1"/>
              <a:t>connectors</a:t>
            </a:r>
            <a:r>
              <a:rPr lang="fr-FR" dirty="0"/>
              <a:t> for radiation </a:t>
            </a:r>
            <a:r>
              <a:rPr lang="fr-FR" dirty="0" err="1"/>
              <a:t>resistance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46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61EE00-405E-420A-BCF8-DC1718B4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r="30050"/>
          <a:stretch/>
        </p:blipFill>
        <p:spPr>
          <a:xfrm rot="5400000">
            <a:off x="1114456" y="493995"/>
            <a:ext cx="2419963" cy="316201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Pictures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88BE7D-E312-46D0-ABED-2B2834059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25850"/>
          <a:stretch/>
        </p:blipFill>
        <p:spPr>
          <a:xfrm rot="5400000">
            <a:off x="4633272" y="1063472"/>
            <a:ext cx="2541751" cy="22322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B02BE63-DFCE-436C-9065-BA04F8314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12201"/>
          <a:stretch/>
        </p:blipFill>
        <p:spPr>
          <a:xfrm rot="5400000">
            <a:off x="542039" y="3786553"/>
            <a:ext cx="2621136" cy="21940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7684CF-B58E-4524-9735-28EB38FE2E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24800" r="31099" b="335"/>
          <a:stretch/>
        </p:blipFill>
        <p:spPr>
          <a:xfrm>
            <a:off x="3491880" y="3594454"/>
            <a:ext cx="4140461" cy="26048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7E387EB-7BB1-481F-B7BB-3B05EF87C638}"/>
              </a:ext>
            </a:extLst>
          </p:cNvPr>
          <p:cNvSpPr txBox="1"/>
          <p:nvPr/>
        </p:nvSpPr>
        <p:spPr>
          <a:xfrm>
            <a:off x="4572000" y="6237312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Copper plates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E28955-9B52-4CE7-91AC-2F0954B1925A}"/>
              </a:ext>
            </a:extLst>
          </p:cNvPr>
          <p:cNvSpPr txBox="1"/>
          <p:nvPr/>
        </p:nvSpPr>
        <p:spPr>
          <a:xfrm>
            <a:off x="1096523" y="6172309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 </a:t>
            </a:r>
            <a:r>
              <a:rPr lang="fr-FR" dirty="0" err="1"/>
              <a:t>chillers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0AA199-89B1-409A-8400-ACAF029385B6}"/>
              </a:ext>
            </a:extLst>
          </p:cNvPr>
          <p:cNvSpPr txBox="1"/>
          <p:nvPr/>
        </p:nvSpPr>
        <p:spPr>
          <a:xfrm>
            <a:off x="2199186" y="2657642"/>
            <a:ext cx="21242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Staubli</a:t>
            </a:r>
            <a:r>
              <a:rPr lang="fr-FR" dirty="0"/>
              <a:t> </a:t>
            </a:r>
            <a:r>
              <a:rPr lang="fr-FR" dirty="0" err="1"/>
              <a:t>connectors</a:t>
            </a:r>
            <a:r>
              <a:rPr lang="fr-FR" dirty="0"/>
              <a:t> </a:t>
            </a:r>
            <a:r>
              <a:rPr lang="fr-FR" dirty="0" err="1"/>
              <a:t>outside</a:t>
            </a:r>
            <a:r>
              <a:rPr lang="fr-FR" dirty="0"/>
              <a:t> the box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25607D-AA3F-4942-96CE-7E44AE3A5A1A}"/>
              </a:ext>
            </a:extLst>
          </p:cNvPr>
          <p:cNvSpPr txBox="1"/>
          <p:nvPr/>
        </p:nvSpPr>
        <p:spPr>
          <a:xfrm>
            <a:off x="6876256" y="2987388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exchanger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57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440</Words>
  <Application>Microsoft Office PowerPoint</Application>
  <PresentationFormat>Affichage à l'écran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 and vacuum chamber design</dc:title>
  <dc:creator>$admin</dc:creator>
  <cp:lastModifiedBy>RINDEL Emmanuel</cp:lastModifiedBy>
  <cp:revision>199</cp:revision>
  <dcterms:created xsi:type="dcterms:W3CDTF">2011-10-18T14:34:23Z</dcterms:created>
  <dcterms:modified xsi:type="dcterms:W3CDTF">2021-01-12T13:37:31Z</dcterms:modified>
</cp:coreProperties>
</file>