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9" r:id="rId4"/>
    <p:sldId id="262" r:id="rId5"/>
    <p:sldId id="258" r:id="rId6"/>
    <p:sldId id="257"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9" d="100"/>
          <a:sy n="119" d="100"/>
        </p:scale>
        <p:origin x="96" y="3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CPS Coil Cooling</a:t>
            </a:r>
            <a:br>
              <a:rPr lang="en-US"/>
            </a:br>
            <a:r>
              <a:rPr lang="en-US"/>
              <a:t>Luvata #8372 - 13.8kW/coil</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7387679481241302E-2"/>
          <c:y val="0.1581320504175957"/>
          <c:w val="0.82428072410066366"/>
          <c:h val="0.7122705705693283"/>
        </c:manualLayout>
      </c:layout>
      <c:scatterChart>
        <c:scatterStyle val="smoothMarker"/>
        <c:varyColors val="0"/>
        <c:ser>
          <c:idx val="0"/>
          <c:order val="0"/>
          <c:tx>
            <c:strRef>
              <c:f>'dP Luvata 8372'!$D$40</c:f>
              <c:strCache>
                <c:ptCount val="1"/>
                <c:pt idx="0">
                  <c:v>dP psig</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'dP Luvata 8372'!$C$42:$C$45</c:f>
              <c:numCache>
                <c:formatCode>0.00</c:formatCode>
                <c:ptCount val="4"/>
                <c:pt idx="0">
                  <c:v>0.5</c:v>
                </c:pt>
                <c:pt idx="1">
                  <c:v>1</c:v>
                </c:pt>
                <c:pt idx="2">
                  <c:v>1.24</c:v>
                </c:pt>
                <c:pt idx="3">
                  <c:v>1.5</c:v>
                </c:pt>
              </c:numCache>
            </c:numRef>
          </c:xVal>
          <c:yVal>
            <c:numRef>
              <c:f>'dP Luvata 8372'!$D$42:$D$45</c:f>
              <c:numCache>
                <c:formatCode>0.0</c:formatCode>
                <c:ptCount val="4"/>
                <c:pt idx="0">
                  <c:v>29</c:v>
                </c:pt>
                <c:pt idx="1">
                  <c:v>118</c:v>
                </c:pt>
                <c:pt idx="2">
                  <c:v>180</c:v>
                </c:pt>
                <c:pt idx="3">
                  <c:v>265</c:v>
                </c:pt>
              </c:numCache>
            </c:numRef>
          </c:yVal>
          <c:smooth val="1"/>
          <c:extLst>
            <c:ext xmlns:c16="http://schemas.microsoft.com/office/drawing/2014/chart" uri="{C3380CC4-5D6E-409C-BE32-E72D297353CC}">
              <c16:uniqueId val="{00000000-8C8A-407A-BAB2-4BEBD546BD6B}"/>
            </c:ext>
          </c:extLst>
        </c:ser>
        <c:ser>
          <c:idx val="3"/>
          <c:order val="1"/>
          <c:tx>
            <c:v>dP max</c:v>
          </c:tx>
          <c:spPr>
            <a:ln w="19050" cap="rnd">
              <a:solidFill>
                <a:schemeClr val="accent2"/>
              </a:solidFill>
              <a:prstDash val="sysDash"/>
              <a:round/>
            </a:ln>
            <a:effectLst/>
          </c:spPr>
          <c:marker>
            <c:symbol val="circle"/>
            <c:size val="5"/>
            <c:spPr>
              <a:solidFill>
                <a:schemeClr val="accent2"/>
              </a:solidFill>
              <a:ln w="9525">
                <a:solidFill>
                  <a:schemeClr val="accent2"/>
                </a:solidFill>
              </a:ln>
              <a:effectLst/>
            </c:spPr>
          </c:marker>
          <c:xVal>
            <c:numRef>
              <c:f>'dP Luvata 8372'!$C$48:$C$49</c:f>
              <c:numCache>
                <c:formatCode>0.0</c:formatCode>
                <c:ptCount val="2"/>
                <c:pt idx="0">
                  <c:v>0.5</c:v>
                </c:pt>
                <c:pt idx="1">
                  <c:v>1.5</c:v>
                </c:pt>
              </c:numCache>
            </c:numRef>
          </c:xVal>
          <c:yVal>
            <c:numRef>
              <c:f>'dP Luvata 8372'!$D$48:$D$49</c:f>
              <c:numCache>
                <c:formatCode>0.0</c:formatCode>
                <c:ptCount val="2"/>
                <c:pt idx="0">
                  <c:v>180</c:v>
                </c:pt>
                <c:pt idx="1">
                  <c:v>180</c:v>
                </c:pt>
              </c:numCache>
            </c:numRef>
          </c:yVal>
          <c:smooth val="1"/>
          <c:extLst>
            <c:ext xmlns:c16="http://schemas.microsoft.com/office/drawing/2014/chart" uri="{C3380CC4-5D6E-409C-BE32-E72D297353CC}">
              <c16:uniqueId val="{00000001-8C8A-407A-BAB2-4BEBD546BD6B}"/>
            </c:ext>
          </c:extLst>
        </c:ser>
        <c:dLbls>
          <c:showLegendKey val="0"/>
          <c:showVal val="0"/>
          <c:showCatName val="0"/>
          <c:showSerName val="0"/>
          <c:showPercent val="0"/>
          <c:showBubbleSize val="0"/>
        </c:dLbls>
        <c:axId val="329123256"/>
        <c:axId val="329123584"/>
      </c:scatterChart>
      <c:scatterChart>
        <c:scatterStyle val="smoothMarker"/>
        <c:varyColors val="0"/>
        <c:ser>
          <c:idx val="1"/>
          <c:order val="2"/>
          <c:tx>
            <c:v>Temp C</c:v>
          </c:tx>
          <c:spPr>
            <a:ln w="19050" cap="rnd">
              <a:solidFill>
                <a:srgbClr val="0070C0"/>
              </a:solidFill>
              <a:round/>
            </a:ln>
            <a:effectLst/>
          </c:spPr>
          <c:marker>
            <c:symbol val="circle"/>
            <c:size val="5"/>
            <c:spPr>
              <a:solidFill>
                <a:srgbClr val="0070C0"/>
              </a:solidFill>
              <a:ln w="9525">
                <a:solidFill>
                  <a:srgbClr val="0070C0"/>
                </a:solidFill>
              </a:ln>
              <a:effectLst/>
            </c:spPr>
          </c:marker>
          <c:xVal>
            <c:numRef>
              <c:f>'dP Luvata 8372'!$C$42:$C$45</c:f>
              <c:numCache>
                <c:formatCode>0.00</c:formatCode>
                <c:ptCount val="4"/>
                <c:pt idx="0">
                  <c:v>0.5</c:v>
                </c:pt>
                <c:pt idx="1">
                  <c:v>1</c:v>
                </c:pt>
                <c:pt idx="2">
                  <c:v>1.24</c:v>
                </c:pt>
                <c:pt idx="3">
                  <c:v>1.5</c:v>
                </c:pt>
              </c:numCache>
            </c:numRef>
          </c:xVal>
          <c:yVal>
            <c:numRef>
              <c:f>'dP Luvata 8372'!$E$42:$E$45</c:f>
              <c:numCache>
                <c:formatCode>0.0</c:formatCode>
                <c:ptCount val="4"/>
                <c:pt idx="0">
                  <c:v>131.6</c:v>
                </c:pt>
                <c:pt idx="1">
                  <c:v>79.099999999999994</c:v>
                </c:pt>
                <c:pt idx="2">
                  <c:v>69.099999999999994</c:v>
                </c:pt>
                <c:pt idx="3">
                  <c:v>61.7</c:v>
                </c:pt>
              </c:numCache>
            </c:numRef>
          </c:yVal>
          <c:smooth val="1"/>
          <c:extLst>
            <c:ext xmlns:c16="http://schemas.microsoft.com/office/drawing/2014/chart" uri="{C3380CC4-5D6E-409C-BE32-E72D297353CC}">
              <c16:uniqueId val="{00000002-8C8A-407A-BAB2-4BEBD546BD6B}"/>
            </c:ext>
          </c:extLst>
        </c:ser>
        <c:ser>
          <c:idx val="2"/>
          <c:order val="3"/>
          <c:tx>
            <c:v>Temp Max</c:v>
          </c:tx>
          <c:spPr>
            <a:ln w="19050" cap="rnd">
              <a:solidFill>
                <a:schemeClr val="accent1"/>
              </a:solidFill>
              <a:prstDash val="sysDash"/>
              <a:round/>
            </a:ln>
            <a:effectLst/>
          </c:spPr>
          <c:marker>
            <c:symbol val="circle"/>
            <c:size val="5"/>
            <c:spPr>
              <a:solidFill>
                <a:schemeClr val="accent1"/>
              </a:solidFill>
              <a:ln w="9525">
                <a:solidFill>
                  <a:schemeClr val="accent1"/>
                </a:solidFill>
              </a:ln>
              <a:effectLst/>
            </c:spPr>
          </c:marker>
          <c:xVal>
            <c:numRef>
              <c:f>'dP Luvata 8372'!$C$48:$C$49</c:f>
              <c:numCache>
                <c:formatCode>0.0</c:formatCode>
                <c:ptCount val="2"/>
                <c:pt idx="0">
                  <c:v>0.5</c:v>
                </c:pt>
                <c:pt idx="1">
                  <c:v>1.5</c:v>
                </c:pt>
              </c:numCache>
            </c:numRef>
          </c:xVal>
          <c:yVal>
            <c:numRef>
              <c:f>'dP Luvata 8372'!$E$48:$E$49</c:f>
              <c:numCache>
                <c:formatCode>0.0</c:formatCode>
                <c:ptCount val="2"/>
                <c:pt idx="0">
                  <c:v>100</c:v>
                </c:pt>
                <c:pt idx="1">
                  <c:v>100</c:v>
                </c:pt>
              </c:numCache>
            </c:numRef>
          </c:yVal>
          <c:smooth val="1"/>
          <c:extLst>
            <c:ext xmlns:c16="http://schemas.microsoft.com/office/drawing/2014/chart" uri="{C3380CC4-5D6E-409C-BE32-E72D297353CC}">
              <c16:uniqueId val="{00000003-8C8A-407A-BAB2-4BEBD546BD6B}"/>
            </c:ext>
          </c:extLst>
        </c:ser>
        <c:dLbls>
          <c:showLegendKey val="0"/>
          <c:showVal val="0"/>
          <c:showCatName val="0"/>
          <c:showSerName val="0"/>
          <c:showPercent val="0"/>
          <c:showBubbleSize val="0"/>
        </c:dLbls>
        <c:axId val="537219344"/>
        <c:axId val="537215408"/>
      </c:scatterChart>
      <c:valAx>
        <c:axId val="329123256"/>
        <c:scaling>
          <c:orientation val="minMax"/>
          <c:max val="1.5"/>
          <c:min val="0.5"/>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Flow [GPM]</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9123584"/>
        <c:crosses val="autoZero"/>
        <c:crossBetween val="midCat"/>
      </c:valAx>
      <c:valAx>
        <c:axId val="329123584"/>
        <c:scaling>
          <c:orientation val="minMax"/>
          <c:max val="2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dP [psi]</a:t>
                </a:r>
              </a:p>
            </c:rich>
          </c:tx>
          <c:layout/>
          <c:overlay val="0"/>
          <c:spPr>
            <a:solidFill>
              <a:schemeClr val="accent2"/>
            </a:solid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9123256"/>
        <c:crosses val="autoZero"/>
        <c:crossBetween val="midCat"/>
      </c:valAx>
      <c:valAx>
        <c:axId val="537215408"/>
        <c:scaling>
          <c:orientation val="minMax"/>
          <c:max val="120"/>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Temp [C]</a:t>
                </a:r>
              </a:p>
            </c:rich>
          </c:tx>
          <c:layout/>
          <c:overlay val="0"/>
          <c:spPr>
            <a:solidFill>
              <a:schemeClr val="accent1"/>
            </a:solid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7219344"/>
        <c:crosses val="max"/>
        <c:crossBetween val="midCat"/>
      </c:valAx>
      <c:valAx>
        <c:axId val="537219344"/>
        <c:scaling>
          <c:orientation val="minMax"/>
        </c:scaling>
        <c:delete val="1"/>
        <c:axPos val="b"/>
        <c:numFmt formatCode="0.00" sourceLinked="1"/>
        <c:majorTickMark val="out"/>
        <c:minorTickMark val="none"/>
        <c:tickLblPos val="nextTo"/>
        <c:crossAx val="537215408"/>
        <c:crosses val="autoZero"/>
        <c:crossBetween val="midCat"/>
      </c:valAx>
      <c:spPr>
        <a:noFill/>
        <a:ln>
          <a:noFill/>
        </a:ln>
        <a:effectLst/>
      </c:spPr>
    </c:plotArea>
    <c:legend>
      <c:legendPos val="r"/>
      <c:layout>
        <c:manualLayout>
          <c:xMode val="edge"/>
          <c:yMode val="edge"/>
          <c:x val="0.33219526787092796"/>
          <c:y val="0.71178129577614979"/>
          <c:w val="0.28361046780917093"/>
          <c:h val="0.13314341473817937"/>
        </c:manualLayout>
      </c:layout>
      <c:overlay val="0"/>
      <c:spPr>
        <a:solidFill>
          <a:schemeClr val="bg1"/>
        </a:solidFill>
        <a:ln>
          <a:solidFill>
            <a:schemeClr val="tx1"/>
          </a:solid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CPS Coil Cooling</a:t>
            </a:r>
            <a:br>
              <a:rPr lang="en-US"/>
            </a:br>
            <a:r>
              <a:rPr lang="en-US"/>
              <a:t>Luvata #8133 - 16.7kW/coil</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418998665478908"/>
          <c:y val="0.18279091410846438"/>
          <c:w val="0.80877373784159323"/>
          <c:h val="0.67011736621409712"/>
        </c:manualLayout>
      </c:layout>
      <c:scatterChart>
        <c:scatterStyle val="smoothMarker"/>
        <c:varyColors val="0"/>
        <c:ser>
          <c:idx val="0"/>
          <c:order val="0"/>
          <c:tx>
            <c:strRef>
              <c:f>'dP Luvata 8133'!$D$41</c:f>
              <c:strCache>
                <c:ptCount val="1"/>
                <c:pt idx="0">
                  <c:v>dP psig</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'dP Luvata 8133'!$C$43:$C$46</c:f>
              <c:numCache>
                <c:formatCode>0.00</c:formatCode>
                <c:ptCount val="4"/>
                <c:pt idx="0">
                  <c:v>0.5</c:v>
                </c:pt>
                <c:pt idx="1">
                  <c:v>1</c:v>
                </c:pt>
                <c:pt idx="2">
                  <c:v>1.25</c:v>
                </c:pt>
                <c:pt idx="3">
                  <c:v>1.5</c:v>
                </c:pt>
              </c:numCache>
            </c:numRef>
          </c:xVal>
          <c:yVal>
            <c:numRef>
              <c:f>'dP Luvata 8133'!$D$43:$D$46</c:f>
              <c:numCache>
                <c:formatCode>0.0</c:formatCode>
                <c:ptCount val="4"/>
                <c:pt idx="0">
                  <c:v>7</c:v>
                </c:pt>
                <c:pt idx="1">
                  <c:v>28</c:v>
                </c:pt>
                <c:pt idx="2">
                  <c:v>44</c:v>
                </c:pt>
                <c:pt idx="3">
                  <c:v>63</c:v>
                </c:pt>
              </c:numCache>
            </c:numRef>
          </c:yVal>
          <c:smooth val="1"/>
          <c:extLst>
            <c:ext xmlns:c16="http://schemas.microsoft.com/office/drawing/2014/chart" uri="{C3380CC4-5D6E-409C-BE32-E72D297353CC}">
              <c16:uniqueId val="{00000000-80D9-4123-9A09-54B5AC7CBCF8}"/>
            </c:ext>
          </c:extLst>
        </c:ser>
        <c:ser>
          <c:idx val="3"/>
          <c:order val="1"/>
          <c:tx>
            <c:v>dP Max</c:v>
          </c:tx>
          <c:spPr>
            <a:ln w="19050" cap="rnd">
              <a:solidFill>
                <a:schemeClr val="accent2"/>
              </a:solidFill>
              <a:prstDash val="sysDash"/>
              <a:round/>
            </a:ln>
            <a:effectLst/>
          </c:spPr>
          <c:marker>
            <c:symbol val="circle"/>
            <c:size val="5"/>
            <c:spPr>
              <a:solidFill>
                <a:schemeClr val="accent2"/>
              </a:solidFill>
              <a:ln w="9525">
                <a:solidFill>
                  <a:schemeClr val="accent2"/>
                </a:solidFill>
              </a:ln>
              <a:effectLst/>
            </c:spPr>
          </c:marker>
          <c:xVal>
            <c:numRef>
              <c:f>'dP Luvata 8133'!$C$49:$C$50</c:f>
              <c:numCache>
                <c:formatCode>0.0</c:formatCode>
                <c:ptCount val="2"/>
                <c:pt idx="0">
                  <c:v>0.5</c:v>
                </c:pt>
                <c:pt idx="1">
                  <c:v>1.5</c:v>
                </c:pt>
              </c:numCache>
            </c:numRef>
          </c:xVal>
          <c:yVal>
            <c:numRef>
              <c:f>'dP Luvata 8133'!$D$49:$D$50</c:f>
              <c:numCache>
                <c:formatCode>0.0</c:formatCode>
                <c:ptCount val="2"/>
                <c:pt idx="0">
                  <c:v>180</c:v>
                </c:pt>
                <c:pt idx="1">
                  <c:v>180</c:v>
                </c:pt>
              </c:numCache>
            </c:numRef>
          </c:yVal>
          <c:smooth val="1"/>
          <c:extLst>
            <c:ext xmlns:c16="http://schemas.microsoft.com/office/drawing/2014/chart" uri="{C3380CC4-5D6E-409C-BE32-E72D297353CC}">
              <c16:uniqueId val="{00000001-80D9-4123-9A09-54B5AC7CBCF8}"/>
            </c:ext>
          </c:extLst>
        </c:ser>
        <c:dLbls>
          <c:showLegendKey val="0"/>
          <c:showVal val="0"/>
          <c:showCatName val="0"/>
          <c:showSerName val="0"/>
          <c:showPercent val="0"/>
          <c:showBubbleSize val="0"/>
        </c:dLbls>
        <c:axId val="329123256"/>
        <c:axId val="329123584"/>
      </c:scatterChart>
      <c:scatterChart>
        <c:scatterStyle val="smoothMarker"/>
        <c:varyColors val="0"/>
        <c:ser>
          <c:idx val="1"/>
          <c:order val="2"/>
          <c:tx>
            <c:v>Temp C</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'dP Luvata 8133'!$C$43:$C$46</c:f>
              <c:numCache>
                <c:formatCode>0.00</c:formatCode>
                <c:ptCount val="4"/>
                <c:pt idx="0">
                  <c:v>0.5</c:v>
                </c:pt>
                <c:pt idx="1">
                  <c:v>1</c:v>
                </c:pt>
                <c:pt idx="2">
                  <c:v>1.25</c:v>
                </c:pt>
                <c:pt idx="3">
                  <c:v>1.5</c:v>
                </c:pt>
              </c:numCache>
            </c:numRef>
          </c:xVal>
          <c:yVal>
            <c:numRef>
              <c:f>'dP Luvata 8133'!$F$43:$F$46</c:f>
              <c:numCache>
                <c:formatCode>0.0</c:formatCode>
                <c:ptCount val="4"/>
                <c:pt idx="0">
                  <c:v>127</c:v>
                </c:pt>
                <c:pt idx="1">
                  <c:v>63.5</c:v>
                </c:pt>
                <c:pt idx="2">
                  <c:v>50.8</c:v>
                </c:pt>
                <c:pt idx="3">
                  <c:v>42.3</c:v>
                </c:pt>
              </c:numCache>
            </c:numRef>
          </c:yVal>
          <c:smooth val="1"/>
          <c:extLst>
            <c:ext xmlns:c16="http://schemas.microsoft.com/office/drawing/2014/chart" uri="{C3380CC4-5D6E-409C-BE32-E72D297353CC}">
              <c16:uniqueId val="{00000002-80D9-4123-9A09-54B5AC7CBCF8}"/>
            </c:ext>
          </c:extLst>
        </c:ser>
        <c:ser>
          <c:idx val="2"/>
          <c:order val="3"/>
          <c:tx>
            <c:v>Temp Max</c:v>
          </c:tx>
          <c:spPr>
            <a:ln w="19050" cap="rnd">
              <a:solidFill>
                <a:schemeClr val="accent1"/>
              </a:solidFill>
              <a:prstDash val="sysDash"/>
              <a:round/>
            </a:ln>
            <a:effectLst/>
          </c:spPr>
          <c:marker>
            <c:symbol val="circle"/>
            <c:size val="5"/>
            <c:spPr>
              <a:solidFill>
                <a:schemeClr val="accent2"/>
              </a:solidFill>
              <a:ln w="9525">
                <a:solidFill>
                  <a:schemeClr val="accent2"/>
                </a:solidFill>
              </a:ln>
              <a:effectLst/>
            </c:spPr>
          </c:marker>
          <c:xVal>
            <c:numRef>
              <c:f>'dP Luvata 8133'!$C$49:$C$50</c:f>
              <c:numCache>
                <c:formatCode>0.0</c:formatCode>
                <c:ptCount val="2"/>
                <c:pt idx="0">
                  <c:v>0.5</c:v>
                </c:pt>
                <c:pt idx="1">
                  <c:v>1.5</c:v>
                </c:pt>
              </c:numCache>
            </c:numRef>
          </c:xVal>
          <c:yVal>
            <c:numRef>
              <c:f>'dP Luvata 8133'!$E$49:$E$50</c:f>
              <c:numCache>
                <c:formatCode>0.0</c:formatCode>
                <c:ptCount val="2"/>
                <c:pt idx="0">
                  <c:v>100</c:v>
                </c:pt>
                <c:pt idx="1">
                  <c:v>100</c:v>
                </c:pt>
              </c:numCache>
            </c:numRef>
          </c:yVal>
          <c:smooth val="1"/>
          <c:extLst>
            <c:ext xmlns:c16="http://schemas.microsoft.com/office/drawing/2014/chart" uri="{C3380CC4-5D6E-409C-BE32-E72D297353CC}">
              <c16:uniqueId val="{00000003-80D9-4123-9A09-54B5AC7CBCF8}"/>
            </c:ext>
          </c:extLst>
        </c:ser>
        <c:dLbls>
          <c:showLegendKey val="0"/>
          <c:showVal val="0"/>
          <c:showCatName val="0"/>
          <c:showSerName val="0"/>
          <c:showPercent val="0"/>
          <c:showBubbleSize val="0"/>
        </c:dLbls>
        <c:axId val="537219344"/>
        <c:axId val="537215408"/>
      </c:scatterChart>
      <c:valAx>
        <c:axId val="329123256"/>
        <c:scaling>
          <c:orientation val="minMax"/>
          <c:max val="1.5"/>
          <c:min val="0.5"/>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Flow [GPM]</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9123584"/>
        <c:crosses val="autoZero"/>
        <c:crossBetween val="midCat"/>
      </c:valAx>
      <c:valAx>
        <c:axId val="329123584"/>
        <c:scaling>
          <c:orientation val="minMax"/>
          <c:max val="2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dP [psi]</a:t>
                </a:r>
              </a:p>
            </c:rich>
          </c:tx>
          <c:layout/>
          <c:overlay val="0"/>
          <c:spPr>
            <a:solidFill>
              <a:schemeClr val="accent2"/>
            </a:solid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9123256"/>
        <c:crosses val="autoZero"/>
        <c:crossBetween val="midCat"/>
      </c:valAx>
      <c:valAx>
        <c:axId val="537215408"/>
        <c:scaling>
          <c:orientation val="minMax"/>
          <c:max val="120"/>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Temp [C]</a:t>
                </a:r>
              </a:p>
            </c:rich>
          </c:tx>
          <c:layout/>
          <c:overlay val="0"/>
          <c:spPr>
            <a:solidFill>
              <a:schemeClr val="accent1"/>
            </a:solid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w="9525" cap="flat" cmpd="sng" algn="ctr">
            <a:solidFill>
              <a:schemeClr val="tx1">
                <a:lumMod val="25000"/>
                <a:lumOff val="7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7219344"/>
        <c:crosses val="max"/>
        <c:crossBetween val="midCat"/>
      </c:valAx>
      <c:valAx>
        <c:axId val="537219344"/>
        <c:scaling>
          <c:orientation val="minMax"/>
        </c:scaling>
        <c:delete val="1"/>
        <c:axPos val="b"/>
        <c:numFmt formatCode="0.00" sourceLinked="1"/>
        <c:majorTickMark val="out"/>
        <c:minorTickMark val="none"/>
        <c:tickLblPos val="nextTo"/>
        <c:crossAx val="537215408"/>
        <c:crosses val="autoZero"/>
        <c:crossBetween val="midCat"/>
      </c:valAx>
      <c:spPr>
        <a:noFill/>
        <a:ln>
          <a:noFill/>
        </a:ln>
        <a:effectLst/>
      </c:spPr>
    </c:plotArea>
    <c:plotVisOnly val="1"/>
    <c:dispBlanksAs val="gap"/>
    <c:showDLblsOverMax val="0"/>
  </c:chart>
  <c:spPr>
    <a:solidFill>
      <a:schemeClr val="bg1"/>
    </a:solidFill>
    <a:ln w="9525" cap="flat" cmpd="sng" algn="ctr">
      <a:solidFill>
        <a:schemeClr val="accent1"/>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image" Target="../media/image5.emf"/><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003664-4AB9-4C62-8415-67EF31431077}"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7958C2-2F4A-4356-B76D-F0FF58397ACB}" type="slidenum">
              <a:rPr lang="en-US" smtClean="0"/>
              <a:t>‹#›</a:t>
            </a:fld>
            <a:endParaRPr lang="en-US"/>
          </a:p>
        </p:txBody>
      </p:sp>
    </p:spTree>
    <p:extLst>
      <p:ext uri="{BB962C8B-B14F-4D97-AF65-F5344CB8AC3E}">
        <p14:creationId xmlns:p14="http://schemas.microsoft.com/office/powerpoint/2010/main" val="4221579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003664-4AB9-4C62-8415-67EF31431077}"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7958C2-2F4A-4356-B76D-F0FF58397ACB}" type="slidenum">
              <a:rPr lang="en-US" smtClean="0"/>
              <a:t>‹#›</a:t>
            </a:fld>
            <a:endParaRPr lang="en-US"/>
          </a:p>
        </p:txBody>
      </p:sp>
    </p:spTree>
    <p:extLst>
      <p:ext uri="{BB962C8B-B14F-4D97-AF65-F5344CB8AC3E}">
        <p14:creationId xmlns:p14="http://schemas.microsoft.com/office/powerpoint/2010/main" val="645130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003664-4AB9-4C62-8415-67EF31431077}"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7958C2-2F4A-4356-B76D-F0FF58397ACB}" type="slidenum">
              <a:rPr lang="en-US" smtClean="0"/>
              <a:t>‹#›</a:t>
            </a:fld>
            <a:endParaRPr lang="en-US"/>
          </a:p>
        </p:txBody>
      </p:sp>
    </p:spTree>
    <p:extLst>
      <p:ext uri="{BB962C8B-B14F-4D97-AF65-F5344CB8AC3E}">
        <p14:creationId xmlns:p14="http://schemas.microsoft.com/office/powerpoint/2010/main" val="280322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003664-4AB9-4C62-8415-67EF31431077}"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7958C2-2F4A-4356-B76D-F0FF58397ACB}" type="slidenum">
              <a:rPr lang="en-US" smtClean="0"/>
              <a:t>‹#›</a:t>
            </a:fld>
            <a:endParaRPr lang="en-US"/>
          </a:p>
        </p:txBody>
      </p:sp>
    </p:spTree>
    <p:extLst>
      <p:ext uri="{BB962C8B-B14F-4D97-AF65-F5344CB8AC3E}">
        <p14:creationId xmlns:p14="http://schemas.microsoft.com/office/powerpoint/2010/main" val="675592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0003664-4AB9-4C62-8415-67EF31431077}"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7958C2-2F4A-4356-B76D-F0FF58397ACB}" type="slidenum">
              <a:rPr lang="en-US" smtClean="0"/>
              <a:t>‹#›</a:t>
            </a:fld>
            <a:endParaRPr lang="en-US"/>
          </a:p>
        </p:txBody>
      </p:sp>
    </p:spTree>
    <p:extLst>
      <p:ext uri="{BB962C8B-B14F-4D97-AF65-F5344CB8AC3E}">
        <p14:creationId xmlns:p14="http://schemas.microsoft.com/office/powerpoint/2010/main" val="3525839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003664-4AB9-4C62-8415-67EF31431077}" type="datetimeFigureOut">
              <a:rPr lang="en-US" smtClean="0"/>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7958C2-2F4A-4356-B76D-F0FF58397ACB}" type="slidenum">
              <a:rPr lang="en-US" smtClean="0"/>
              <a:t>‹#›</a:t>
            </a:fld>
            <a:endParaRPr lang="en-US"/>
          </a:p>
        </p:txBody>
      </p:sp>
    </p:spTree>
    <p:extLst>
      <p:ext uri="{BB962C8B-B14F-4D97-AF65-F5344CB8AC3E}">
        <p14:creationId xmlns:p14="http://schemas.microsoft.com/office/powerpoint/2010/main" val="2500225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003664-4AB9-4C62-8415-67EF31431077}" type="datetimeFigureOut">
              <a:rPr lang="en-US" smtClean="0"/>
              <a:t>1/14/2022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7958C2-2F4A-4356-B76D-F0FF58397ACB}" type="slidenum">
              <a:rPr lang="en-US" smtClean="0"/>
              <a:t>‹#›</a:t>
            </a:fld>
            <a:endParaRPr lang="en-US"/>
          </a:p>
        </p:txBody>
      </p:sp>
    </p:spTree>
    <p:extLst>
      <p:ext uri="{BB962C8B-B14F-4D97-AF65-F5344CB8AC3E}">
        <p14:creationId xmlns:p14="http://schemas.microsoft.com/office/powerpoint/2010/main" val="915667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003664-4AB9-4C62-8415-67EF31431077}" type="datetimeFigureOut">
              <a:rPr lang="en-US" smtClean="0"/>
              <a:t>1/14/2022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7958C2-2F4A-4356-B76D-F0FF58397ACB}" type="slidenum">
              <a:rPr lang="en-US" smtClean="0"/>
              <a:t>‹#›</a:t>
            </a:fld>
            <a:endParaRPr lang="en-US"/>
          </a:p>
        </p:txBody>
      </p:sp>
    </p:spTree>
    <p:extLst>
      <p:ext uri="{BB962C8B-B14F-4D97-AF65-F5344CB8AC3E}">
        <p14:creationId xmlns:p14="http://schemas.microsoft.com/office/powerpoint/2010/main" val="242029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003664-4AB9-4C62-8415-67EF31431077}" type="datetimeFigureOut">
              <a:rPr lang="en-US" smtClean="0"/>
              <a:t>1/14/2022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7958C2-2F4A-4356-B76D-F0FF58397ACB}" type="slidenum">
              <a:rPr lang="en-US" smtClean="0"/>
              <a:t>‹#›</a:t>
            </a:fld>
            <a:endParaRPr lang="en-US"/>
          </a:p>
        </p:txBody>
      </p:sp>
    </p:spTree>
    <p:extLst>
      <p:ext uri="{BB962C8B-B14F-4D97-AF65-F5344CB8AC3E}">
        <p14:creationId xmlns:p14="http://schemas.microsoft.com/office/powerpoint/2010/main" val="2262225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0003664-4AB9-4C62-8415-67EF31431077}" type="datetimeFigureOut">
              <a:rPr lang="en-US" smtClean="0"/>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7958C2-2F4A-4356-B76D-F0FF58397ACB}" type="slidenum">
              <a:rPr lang="en-US" smtClean="0"/>
              <a:t>‹#›</a:t>
            </a:fld>
            <a:endParaRPr lang="en-US"/>
          </a:p>
        </p:txBody>
      </p:sp>
    </p:spTree>
    <p:extLst>
      <p:ext uri="{BB962C8B-B14F-4D97-AF65-F5344CB8AC3E}">
        <p14:creationId xmlns:p14="http://schemas.microsoft.com/office/powerpoint/2010/main" val="1330615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0003664-4AB9-4C62-8415-67EF31431077}" type="datetimeFigureOut">
              <a:rPr lang="en-US" smtClean="0"/>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7958C2-2F4A-4356-B76D-F0FF58397ACB}" type="slidenum">
              <a:rPr lang="en-US" smtClean="0"/>
              <a:t>‹#›</a:t>
            </a:fld>
            <a:endParaRPr lang="en-US"/>
          </a:p>
        </p:txBody>
      </p:sp>
    </p:spTree>
    <p:extLst>
      <p:ext uri="{BB962C8B-B14F-4D97-AF65-F5344CB8AC3E}">
        <p14:creationId xmlns:p14="http://schemas.microsoft.com/office/powerpoint/2010/main" val="1104401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003664-4AB9-4C62-8415-67EF31431077}" type="datetimeFigureOut">
              <a:rPr lang="en-US" smtClean="0"/>
              <a:t>1/14/2022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7958C2-2F4A-4356-B76D-F0FF58397ACB}" type="slidenum">
              <a:rPr lang="en-US" smtClean="0"/>
              <a:t>‹#›</a:t>
            </a:fld>
            <a:endParaRPr lang="en-US"/>
          </a:p>
        </p:txBody>
      </p:sp>
    </p:spTree>
    <p:extLst>
      <p:ext uri="{BB962C8B-B14F-4D97-AF65-F5344CB8AC3E}">
        <p14:creationId xmlns:p14="http://schemas.microsoft.com/office/powerpoint/2010/main" val="3273679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9.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e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8.emf"/><Relationship Id="rId4" Type="http://schemas.openxmlformats.org/officeDocument/2006/relationships/image" Target="../media/image5.emf"/><Relationship Id="rId9" Type="http://schemas.openxmlformats.org/officeDocument/2006/relationships/oleObject" Target="../embeddings/oleObject4.bin"/><Relationship Id="rId14"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CPS Update</a:t>
            </a:r>
            <a:endParaRPr lang="en-US" dirty="0"/>
          </a:p>
        </p:txBody>
      </p:sp>
      <p:sp>
        <p:nvSpPr>
          <p:cNvPr id="3" name="Subtitle 2"/>
          <p:cNvSpPr>
            <a:spLocks noGrp="1"/>
          </p:cNvSpPr>
          <p:nvPr>
            <p:ph type="subTitle" idx="1"/>
          </p:nvPr>
        </p:nvSpPr>
        <p:spPr/>
        <p:txBody>
          <a:bodyPr/>
          <a:lstStyle/>
          <a:p>
            <a:r>
              <a:rPr lang="en-US" dirty="0" smtClean="0"/>
              <a:t>Jan 14, 2022</a:t>
            </a:r>
            <a:endParaRPr lang="en-US" dirty="0"/>
          </a:p>
        </p:txBody>
      </p:sp>
    </p:spTree>
    <p:extLst>
      <p:ext uri="{BB962C8B-B14F-4D97-AF65-F5344CB8AC3E}">
        <p14:creationId xmlns:p14="http://schemas.microsoft.com/office/powerpoint/2010/main" val="2611465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Activities</a:t>
            </a:r>
            <a:endParaRPr lang="en-US" dirty="0"/>
          </a:p>
        </p:txBody>
      </p:sp>
      <p:sp>
        <p:nvSpPr>
          <p:cNvPr id="3" name="Content Placeholder 2"/>
          <p:cNvSpPr>
            <a:spLocks noGrp="1"/>
          </p:cNvSpPr>
          <p:nvPr>
            <p:ph idx="1"/>
          </p:nvPr>
        </p:nvSpPr>
        <p:spPr/>
        <p:txBody>
          <a:bodyPr/>
          <a:lstStyle/>
          <a:p>
            <a:r>
              <a:rPr lang="en-US" dirty="0" smtClean="0"/>
              <a:t>Coil discussions with potential vendor NEC/Tokin. Preparing material for review by Robin and </a:t>
            </a:r>
            <a:r>
              <a:rPr lang="en-US" dirty="0" err="1" smtClean="0"/>
              <a:t>Probir’s</a:t>
            </a:r>
            <a:r>
              <a:rPr lang="en-US" dirty="0" smtClean="0"/>
              <a:t> magnet support group.</a:t>
            </a:r>
          </a:p>
          <a:p>
            <a:r>
              <a:rPr lang="en-US" dirty="0" smtClean="0"/>
              <a:t>Prototype drawings being checked/signed off for fabrication</a:t>
            </a:r>
          </a:p>
          <a:p>
            <a:r>
              <a:rPr lang="en-US" dirty="0" smtClean="0"/>
              <a:t>Design work starting on CPS/shielding platform</a:t>
            </a:r>
          </a:p>
          <a:p>
            <a:r>
              <a:rPr lang="en-US" dirty="0" smtClean="0"/>
              <a:t>44 80W20Cu blocks moved to Physics storage and one crate opened for inspection. </a:t>
            </a:r>
            <a:endParaRPr lang="en-US" dirty="0"/>
          </a:p>
        </p:txBody>
      </p:sp>
    </p:spTree>
    <p:extLst>
      <p:ext uri="{BB962C8B-B14F-4D97-AF65-F5344CB8AC3E}">
        <p14:creationId xmlns:p14="http://schemas.microsoft.com/office/powerpoint/2010/main" val="3196534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775" y="-55312"/>
            <a:ext cx="10515600" cy="761166"/>
          </a:xfrm>
        </p:spPr>
        <p:txBody>
          <a:bodyPr/>
          <a:lstStyle/>
          <a:p>
            <a:pPr algn="ctr"/>
            <a:r>
              <a:rPr lang="en-US" dirty="0" smtClean="0"/>
              <a:t>CPS </a:t>
            </a:r>
            <a:r>
              <a:rPr lang="en-US" dirty="0"/>
              <a:t>M</a:t>
            </a:r>
            <a:r>
              <a:rPr lang="en-US" dirty="0" smtClean="0"/>
              <a:t>agnet Coil</a:t>
            </a:r>
            <a:endParaRPr lang="en-US" dirty="0"/>
          </a:p>
        </p:txBody>
      </p:sp>
      <p:sp>
        <p:nvSpPr>
          <p:cNvPr id="6" name="Text Placeholder 5"/>
          <p:cNvSpPr>
            <a:spLocks noGrp="1"/>
          </p:cNvSpPr>
          <p:nvPr>
            <p:ph type="body" idx="1"/>
          </p:nvPr>
        </p:nvSpPr>
        <p:spPr>
          <a:xfrm>
            <a:off x="149978" y="548199"/>
            <a:ext cx="5157787" cy="823912"/>
          </a:xfrm>
        </p:spPr>
        <p:txBody>
          <a:bodyPr>
            <a:normAutofit fontScale="92500" lnSpcReduction="20000"/>
          </a:bodyPr>
          <a:lstStyle/>
          <a:p>
            <a:pPr algn="ctr"/>
            <a:r>
              <a:rPr lang="en-US" dirty="0" smtClean="0"/>
              <a:t>4 Pancake Option</a:t>
            </a:r>
            <a:br>
              <a:rPr lang="en-US" dirty="0" smtClean="0"/>
            </a:br>
            <a:r>
              <a:rPr lang="en-US" dirty="0" smtClean="0"/>
              <a:t>Lower LCW Pressure Drop and Temperature </a:t>
            </a:r>
            <a:endParaRPr lang="en-US" dirty="0"/>
          </a:p>
        </p:txBody>
      </p:sp>
      <p:sp>
        <p:nvSpPr>
          <p:cNvPr id="8" name="Text Placeholder 7"/>
          <p:cNvSpPr>
            <a:spLocks noGrp="1"/>
          </p:cNvSpPr>
          <p:nvPr>
            <p:ph type="body" sz="quarter" idx="3"/>
          </p:nvPr>
        </p:nvSpPr>
        <p:spPr>
          <a:xfrm>
            <a:off x="6072187" y="742843"/>
            <a:ext cx="5183188" cy="823912"/>
          </a:xfrm>
        </p:spPr>
        <p:txBody>
          <a:bodyPr>
            <a:normAutofit/>
          </a:bodyPr>
          <a:lstStyle/>
          <a:p>
            <a:pPr algn="ctr"/>
            <a:r>
              <a:rPr lang="en-US" dirty="0" smtClean="0"/>
              <a:t>Continuous Wound Option</a:t>
            </a:r>
            <a:br>
              <a:rPr lang="en-US" dirty="0" smtClean="0"/>
            </a:br>
            <a:r>
              <a:rPr lang="en-US" dirty="0" smtClean="0"/>
              <a:t>Less splices/joints</a:t>
            </a:r>
            <a:endParaRPr lang="en-US" dirty="0"/>
          </a:p>
        </p:txBody>
      </p:sp>
      <p:pic>
        <p:nvPicPr>
          <p:cNvPr id="10" name="Content Placeholder 9"/>
          <p:cNvPicPr>
            <a:picLocks noGrp="1" noChangeAspect="1"/>
          </p:cNvPicPr>
          <p:nvPr>
            <p:ph sz="half" idx="2"/>
          </p:nvPr>
        </p:nvPicPr>
        <p:blipFill>
          <a:blip r:embed="rId2"/>
          <a:stretch>
            <a:fillRect/>
          </a:stretch>
        </p:blipFill>
        <p:spPr>
          <a:xfrm>
            <a:off x="161717" y="1566755"/>
            <a:ext cx="5134308" cy="3614972"/>
          </a:xfrm>
          <a:prstGeom prst="rect">
            <a:avLst/>
          </a:prstGeom>
        </p:spPr>
      </p:pic>
      <p:pic>
        <p:nvPicPr>
          <p:cNvPr id="11" name="Content Placeholder 3"/>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931569" y="1643475"/>
            <a:ext cx="5183188" cy="3021311"/>
          </a:xfrm>
        </p:spPr>
      </p:pic>
      <p:pic>
        <p:nvPicPr>
          <p:cNvPr id="12" name="Picture 11"/>
          <p:cNvPicPr>
            <a:picLocks noChangeAspect="1"/>
          </p:cNvPicPr>
          <p:nvPr/>
        </p:nvPicPr>
        <p:blipFill>
          <a:blip r:embed="rId4"/>
          <a:stretch>
            <a:fillRect/>
          </a:stretch>
        </p:blipFill>
        <p:spPr>
          <a:xfrm>
            <a:off x="3978476" y="4803437"/>
            <a:ext cx="3549117" cy="1968983"/>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4439" y="5181727"/>
            <a:ext cx="2073809" cy="1469699"/>
          </a:xfrm>
          <a:prstGeom prst="rect">
            <a:avLst/>
          </a:prstGeom>
        </p:spPr>
      </p:pic>
      <p:cxnSp>
        <p:nvCxnSpPr>
          <p:cNvPr id="15" name="Straight Arrow Connector 14"/>
          <p:cNvCxnSpPr/>
          <p:nvPr/>
        </p:nvCxnSpPr>
        <p:spPr>
          <a:xfrm>
            <a:off x="1604211" y="3246891"/>
            <a:ext cx="657726" cy="22715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16" name="Table 15"/>
          <p:cNvGraphicFramePr>
            <a:graphicFrameLocks noGrp="1"/>
          </p:cNvGraphicFramePr>
          <p:nvPr>
            <p:extLst>
              <p:ext uri="{D42A27DB-BD31-4B8C-83A1-F6EECF244321}">
                <p14:modId xmlns:p14="http://schemas.microsoft.com/office/powerpoint/2010/main" val="1475561514"/>
              </p:ext>
            </p:extLst>
          </p:nvPr>
        </p:nvGraphicFramePr>
        <p:xfrm>
          <a:off x="8141368" y="4886087"/>
          <a:ext cx="3665622" cy="1615440"/>
        </p:xfrm>
        <a:graphic>
          <a:graphicData uri="http://schemas.openxmlformats.org/drawingml/2006/table">
            <a:tbl>
              <a:tblPr firstRow="1" bandRow="1">
                <a:tableStyleId>{5C22544A-7EE6-4342-B048-85BDC9FD1C3A}</a:tableStyleId>
              </a:tblPr>
              <a:tblGrid>
                <a:gridCol w="1221874">
                  <a:extLst>
                    <a:ext uri="{9D8B030D-6E8A-4147-A177-3AD203B41FA5}">
                      <a16:colId xmlns:a16="http://schemas.microsoft.com/office/drawing/2014/main" val="1935822520"/>
                    </a:ext>
                  </a:extLst>
                </a:gridCol>
                <a:gridCol w="1221874">
                  <a:extLst>
                    <a:ext uri="{9D8B030D-6E8A-4147-A177-3AD203B41FA5}">
                      <a16:colId xmlns:a16="http://schemas.microsoft.com/office/drawing/2014/main" val="2169176616"/>
                    </a:ext>
                  </a:extLst>
                </a:gridCol>
                <a:gridCol w="1221874">
                  <a:extLst>
                    <a:ext uri="{9D8B030D-6E8A-4147-A177-3AD203B41FA5}">
                      <a16:colId xmlns:a16="http://schemas.microsoft.com/office/drawing/2014/main" val="3675377260"/>
                    </a:ext>
                  </a:extLst>
                </a:gridCol>
              </a:tblGrid>
              <a:tr h="263144">
                <a:tc>
                  <a:txBody>
                    <a:bodyPr/>
                    <a:lstStyle/>
                    <a:p>
                      <a:endParaRPr lang="en-US" dirty="0"/>
                    </a:p>
                  </a:txBody>
                  <a:tcPr/>
                </a:tc>
                <a:tc>
                  <a:txBody>
                    <a:bodyPr/>
                    <a:lstStyle/>
                    <a:p>
                      <a:pPr algn="ctr"/>
                      <a:r>
                        <a:rPr lang="en-US" dirty="0" smtClean="0"/>
                        <a:t>#8372</a:t>
                      </a:r>
                      <a:endParaRPr lang="en-US" dirty="0"/>
                    </a:p>
                  </a:txBody>
                  <a:tcPr/>
                </a:tc>
                <a:tc>
                  <a:txBody>
                    <a:bodyPr/>
                    <a:lstStyle/>
                    <a:p>
                      <a:pPr algn="ctr"/>
                      <a:r>
                        <a:rPr lang="en-US" dirty="0" smtClean="0"/>
                        <a:t>#8133</a:t>
                      </a:r>
                      <a:endParaRPr lang="en-US" dirty="0"/>
                    </a:p>
                  </a:txBody>
                  <a:tcPr/>
                </a:tc>
                <a:extLst>
                  <a:ext uri="{0D108BD9-81ED-4DB2-BD59-A6C34878D82A}">
                    <a16:rowId xmlns:a16="http://schemas.microsoft.com/office/drawing/2014/main" val="3667239066"/>
                  </a:ext>
                </a:extLst>
              </a:tr>
              <a:tr h="307001">
                <a:tc>
                  <a:txBody>
                    <a:bodyPr/>
                    <a:lstStyle/>
                    <a:p>
                      <a:r>
                        <a:rPr lang="en-US" sz="1200" dirty="0" smtClean="0"/>
                        <a:t>Power (kW) </a:t>
                      </a:r>
                      <a:r>
                        <a:rPr lang="en-US" sz="1000" dirty="0" smtClean="0"/>
                        <a:t>Magnet</a:t>
                      </a:r>
                      <a:endParaRPr lang="en-US" sz="1000" dirty="0"/>
                    </a:p>
                  </a:txBody>
                  <a:tcPr/>
                </a:tc>
                <a:tc>
                  <a:txBody>
                    <a:bodyPr/>
                    <a:lstStyle/>
                    <a:p>
                      <a:pPr algn="ctr"/>
                      <a:r>
                        <a:rPr lang="en-US" dirty="0" smtClean="0"/>
                        <a:t>27.6</a:t>
                      </a:r>
                      <a:endParaRPr lang="en-US" dirty="0"/>
                    </a:p>
                  </a:txBody>
                  <a:tcPr/>
                </a:tc>
                <a:tc>
                  <a:txBody>
                    <a:bodyPr/>
                    <a:lstStyle/>
                    <a:p>
                      <a:pPr algn="ctr"/>
                      <a:r>
                        <a:rPr lang="en-US" dirty="0" smtClean="0"/>
                        <a:t>33.4</a:t>
                      </a:r>
                      <a:endParaRPr lang="en-US" dirty="0"/>
                    </a:p>
                  </a:txBody>
                  <a:tcPr/>
                </a:tc>
                <a:extLst>
                  <a:ext uri="{0D108BD9-81ED-4DB2-BD59-A6C34878D82A}">
                    <a16:rowId xmlns:a16="http://schemas.microsoft.com/office/drawing/2014/main" val="621332098"/>
                  </a:ext>
                </a:extLst>
              </a:tr>
              <a:tr h="263144">
                <a:tc>
                  <a:txBody>
                    <a:bodyPr/>
                    <a:lstStyle/>
                    <a:p>
                      <a:r>
                        <a:rPr lang="en-US" sz="1200" dirty="0" smtClean="0"/>
                        <a:t>Voltage</a:t>
                      </a:r>
                      <a:r>
                        <a:rPr lang="en-US" dirty="0" smtClean="0"/>
                        <a:t> </a:t>
                      </a:r>
                      <a:r>
                        <a:rPr lang="en-US" sz="1000" dirty="0" smtClean="0"/>
                        <a:t>Magnet</a:t>
                      </a:r>
                      <a:endParaRPr lang="en-US" sz="1000" dirty="0"/>
                    </a:p>
                  </a:txBody>
                  <a:tcPr/>
                </a:tc>
                <a:tc>
                  <a:txBody>
                    <a:bodyPr/>
                    <a:lstStyle/>
                    <a:p>
                      <a:pPr algn="ctr"/>
                      <a:r>
                        <a:rPr lang="en-US" dirty="0" smtClean="0"/>
                        <a:t>36.8</a:t>
                      </a:r>
                      <a:endParaRPr lang="en-US" dirty="0"/>
                    </a:p>
                  </a:txBody>
                  <a:tcPr/>
                </a:tc>
                <a:tc>
                  <a:txBody>
                    <a:bodyPr/>
                    <a:lstStyle/>
                    <a:p>
                      <a:pPr algn="ctr"/>
                      <a:r>
                        <a:rPr lang="en-US" dirty="0" smtClean="0"/>
                        <a:t>44.6</a:t>
                      </a:r>
                      <a:endParaRPr lang="en-US" dirty="0"/>
                    </a:p>
                  </a:txBody>
                  <a:tcPr/>
                </a:tc>
                <a:extLst>
                  <a:ext uri="{0D108BD9-81ED-4DB2-BD59-A6C34878D82A}">
                    <a16:rowId xmlns:a16="http://schemas.microsoft.com/office/drawing/2014/main" val="2646711418"/>
                  </a:ext>
                </a:extLst>
              </a:tr>
              <a:tr h="347640">
                <a:tc>
                  <a:txBody>
                    <a:bodyPr/>
                    <a:lstStyle/>
                    <a:p>
                      <a:r>
                        <a:rPr lang="en-US" sz="1200" dirty="0" smtClean="0"/>
                        <a:t>Cooling Diameter</a:t>
                      </a:r>
                      <a:r>
                        <a:rPr lang="en-US" sz="1200" baseline="0" dirty="0" smtClean="0"/>
                        <a:t> </a:t>
                      </a:r>
                      <a:r>
                        <a:rPr lang="en-US" sz="1000" baseline="0" dirty="0" smtClean="0"/>
                        <a:t>(mm)</a:t>
                      </a:r>
                      <a:endParaRPr lang="en-US" sz="1000" dirty="0"/>
                    </a:p>
                  </a:txBody>
                  <a:tcPr/>
                </a:tc>
                <a:tc>
                  <a:txBody>
                    <a:bodyPr/>
                    <a:lstStyle/>
                    <a:p>
                      <a:pPr algn="ctr"/>
                      <a:r>
                        <a:rPr lang="en-US" dirty="0" smtClean="0"/>
                        <a:t>4.25</a:t>
                      </a:r>
                      <a:endParaRPr lang="en-US" dirty="0"/>
                    </a:p>
                  </a:txBody>
                  <a:tcPr/>
                </a:tc>
                <a:tc>
                  <a:txBody>
                    <a:bodyPr/>
                    <a:lstStyle/>
                    <a:p>
                      <a:pPr algn="ctr"/>
                      <a:r>
                        <a:rPr lang="en-US" dirty="0" smtClean="0"/>
                        <a:t>8.00</a:t>
                      </a:r>
                      <a:endParaRPr lang="en-US" dirty="0"/>
                    </a:p>
                  </a:txBody>
                  <a:tcPr/>
                </a:tc>
                <a:extLst>
                  <a:ext uri="{0D108BD9-81ED-4DB2-BD59-A6C34878D82A}">
                    <a16:rowId xmlns:a16="http://schemas.microsoft.com/office/drawing/2014/main" val="3380102401"/>
                  </a:ext>
                </a:extLst>
              </a:tr>
            </a:tbl>
          </a:graphicData>
        </a:graphic>
      </p:graphicFrame>
    </p:spTree>
    <p:extLst>
      <p:ext uri="{BB962C8B-B14F-4D97-AF65-F5344CB8AC3E}">
        <p14:creationId xmlns:p14="http://schemas.microsoft.com/office/powerpoint/2010/main" val="1227522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ontent Placeholder 18"/>
          <p:cNvGraphicFramePr>
            <a:graphicFrameLocks noGrp="1"/>
          </p:cNvGraphicFramePr>
          <p:nvPr>
            <p:ph sz="half" idx="1"/>
            <p:extLst>
              <p:ext uri="{D42A27DB-BD31-4B8C-83A1-F6EECF244321}">
                <p14:modId xmlns:p14="http://schemas.microsoft.com/office/powerpoint/2010/main" val="2440686675"/>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Content Placeholder 19"/>
          <p:cNvGraphicFramePr>
            <a:graphicFrameLocks noGrp="1"/>
          </p:cNvGraphicFramePr>
          <p:nvPr>
            <p:ph sz="half" idx="2"/>
            <p:extLst>
              <p:ext uri="{D42A27DB-BD31-4B8C-83A1-F6EECF244321}">
                <p14:modId xmlns:p14="http://schemas.microsoft.com/office/powerpoint/2010/main" val="1222087910"/>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62200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053" y="92411"/>
            <a:ext cx="10515600" cy="910222"/>
          </a:xfrm>
        </p:spPr>
        <p:txBody>
          <a:bodyPr/>
          <a:lstStyle/>
          <a:p>
            <a:pPr algn="ctr"/>
            <a:r>
              <a:rPr lang="en-US" dirty="0" smtClean="0"/>
              <a:t>Prototype parts drawings</a:t>
            </a:r>
            <a:endParaRPr lang="en-US"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2149479101"/>
              </p:ext>
            </p:extLst>
          </p:nvPr>
        </p:nvGraphicFramePr>
        <p:xfrm>
          <a:off x="425266" y="1278456"/>
          <a:ext cx="3578893" cy="2315804"/>
        </p:xfrm>
        <a:graphic>
          <a:graphicData uri="http://schemas.openxmlformats.org/presentationml/2006/ole">
            <mc:AlternateContent xmlns:mc="http://schemas.openxmlformats.org/markup-compatibility/2006">
              <mc:Choice xmlns:v="urn:schemas-microsoft-com:vml" Requires="v">
                <p:oleObj spid="_x0000_s1146" name="Acrobat Document" r:id="rId3" imgW="23317024" imgH="15087600" progId="AcroExch.Document.2017">
                  <p:embed/>
                </p:oleObj>
              </mc:Choice>
              <mc:Fallback>
                <p:oleObj name="Acrobat Document" r:id="rId3" imgW="23317024" imgH="15087600" progId="AcroExch.Document.2017">
                  <p:embed/>
                  <p:pic>
                    <p:nvPicPr>
                      <p:cNvPr id="0" name=""/>
                      <p:cNvPicPr/>
                      <p:nvPr/>
                    </p:nvPicPr>
                    <p:blipFill>
                      <a:blip r:embed="rId4"/>
                      <a:stretch>
                        <a:fillRect/>
                      </a:stretch>
                    </p:blipFill>
                    <p:spPr>
                      <a:xfrm>
                        <a:off x="425266" y="1278456"/>
                        <a:ext cx="3578893" cy="2315804"/>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138173933"/>
              </p:ext>
            </p:extLst>
          </p:nvPr>
        </p:nvGraphicFramePr>
        <p:xfrm>
          <a:off x="4406396" y="1278456"/>
          <a:ext cx="3496681" cy="2262598"/>
        </p:xfrm>
        <a:graphic>
          <a:graphicData uri="http://schemas.openxmlformats.org/presentationml/2006/ole">
            <mc:AlternateContent xmlns:mc="http://schemas.openxmlformats.org/markup-compatibility/2006">
              <mc:Choice xmlns:v="urn:schemas-microsoft-com:vml" Requires="v">
                <p:oleObj spid="_x0000_s1147" name="Acrobat Document" r:id="rId5" imgW="23317024" imgH="15087600" progId="AcroExch.Document.2017">
                  <p:embed/>
                </p:oleObj>
              </mc:Choice>
              <mc:Fallback>
                <p:oleObj name="Acrobat Document" r:id="rId5" imgW="23317024" imgH="15087600" progId="AcroExch.Document.2017">
                  <p:embed/>
                  <p:pic>
                    <p:nvPicPr>
                      <p:cNvPr id="0" name=""/>
                      <p:cNvPicPr/>
                      <p:nvPr/>
                    </p:nvPicPr>
                    <p:blipFill>
                      <a:blip r:embed="rId6"/>
                      <a:stretch>
                        <a:fillRect/>
                      </a:stretch>
                    </p:blipFill>
                    <p:spPr>
                      <a:xfrm>
                        <a:off x="4406396" y="1278456"/>
                        <a:ext cx="3496681" cy="2262598"/>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934870411"/>
              </p:ext>
            </p:extLst>
          </p:nvPr>
        </p:nvGraphicFramePr>
        <p:xfrm>
          <a:off x="8836157" y="1331662"/>
          <a:ext cx="2928185" cy="2262598"/>
        </p:xfrm>
        <a:graphic>
          <a:graphicData uri="http://schemas.openxmlformats.org/presentationml/2006/ole">
            <mc:AlternateContent xmlns:mc="http://schemas.openxmlformats.org/markup-compatibility/2006">
              <mc:Choice xmlns:v="urn:schemas-microsoft-com:vml" Requires="v">
                <p:oleObj spid="_x0000_s1148" name="Acrobat Document" r:id="rId7" imgW="30175200" imgH="23317200" progId="AcroExch.Document.2017">
                  <p:embed/>
                </p:oleObj>
              </mc:Choice>
              <mc:Fallback>
                <p:oleObj name="Acrobat Document" r:id="rId7" imgW="30175200" imgH="23317200" progId="AcroExch.Document.2017">
                  <p:embed/>
                  <p:pic>
                    <p:nvPicPr>
                      <p:cNvPr id="0" name=""/>
                      <p:cNvPicPr/>
                      <p:nvPr/>
                    </p:nvPicPr>
                    <p:blipFill>
                      <a:blip r:embed="rId8"/>
                      <a:stretch>
                        <a:fillRect/>
                      </a:stretch>
                    </p:blipFill>
                    <p:spPr>
                      <a:xfrm>
                        <a:off x="8836157" y="1331662"/>
                        <a:ext cx="2928185" cy="2262598"/>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359466861"/>
              </p:ext>
            </p:extLst>
          </p:nvPr>
        </p:nvGraphicFramePr>
        <p:xfrm>
          <a:off x="8702842" y="4096188"/>
          <a:ext cx="3358148" cy="2172957"/>
        </p:xfrm>
        <a:graphic>
          <a:graphicData uri="http://schemas.openxmlformats.org/presentationml/2006/ole">
            <mc:AlternateContent xmlns:mc="http://schemas.openxmlformats.org/markup-compatibility/2006">
              <mc:Choice xmlns:v="urn:schemas-microsoft-com:vml" Requires="v">
                <p:oleObj spid="_x0000_s1149" name="Acrobat Document" r:id="rId9" imgW="23317024" imgH="15087600" progId="AcroExch.Document.2017">
                  <p:embed/>
                </p:oleObj>
              </mc:Choice>
              <mc:Fallback>
                <p:oleObj name="Acrobat Document" r:id="rId9" imgW="23317024" imgH="15087600" progId="AcroExch.Document.2017">
                  <p:embed/>
                  <p:pic>
                    <p:nvPicPr>
                      <p:cNvPr id="0" name=""/>
                      <p:cNvPicPr/>
                      <p:nvPr/>
                    </p:nvPicPr>
                    <p:blipFill>
                      <a:blip r:embed="rId10"/>
                      <a:stretch>
                        <a:fillRect/>
                      </a:stretch>
                    </p:blipFill>
                    <p:spPr>
                      <a:xfrm>
                        <a:off x="8702842" y="4096188"/>
                        <a:ext cx="3358148" cy="2172957"/>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930785318"/>
              </p:ext>
            </p:extLst>
          </p:nvPr>
        </p:nvGraphicFramePr>
        <p:xfrm>
          <a:off x="4524886" y="3816877"/>
          <a:ext cx="3259699" cy="2518758"/>
        </p:xfrm>
        <a:graphic>
          <a:graphicData uri="http://schemas.openxmlformats.org/presentationml/2006/ole">
            <mc:AlternateContent xmlns:mc="http://schemas.openxmlformats.org/markup-compatibility/2006">
              <mc:Choice xmlns:v="urn:schemas-microsoft-com:vml" Requires="v">
                <p:oleObj spid="_x0000_s1150" name="Acrobat Document" r:id="rId11" imgW="15087424" imgH="11658600" progId="AcroExch.Document.2017">
                  <p:embed/>
                </p:oleObj>
              </mc:Choice>
              <mc:Fallback>
                <p:oleObj name="Acrobat Document" r:id="rId11" imgW="15087424" imgH="11658600" progId="AcroExch.Document.2017">
                  <p:embed/>
                  <p:pic>
                    <p:nvPicPr>
                      <p:cNvPr id="0" name=""/>
                      <p:cNvPicPr/>
                      <p:nvPr/>
                    </p:nvPicPr>
                    <p:blipFill>
                      <a:blip r:embed="rId12"/>
                      <a:stretch>
                        <a:fillRect/>
                      </a:stretch>
                    </p:blipFill>
                    <p:spPr>
                      <a:xfrm>
                        <a:off x="4524886" y="3816877"/>
                        <a:ext cx="3259699" cy="2518758"/>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555351177"/>
              </p:ext>
            </p:extLst>
          </p:nvPr>
        </p:nvGraphicFramePr>
        <p:xfrm>
          <a:off x="282070" y="3870083"/>
          <a:ext cx="3722089" cy="2408453"/>
        </p:xfrm>
        <a:graphic>
          <a:graphicData uri="http://schemas.openxmlformats.org/presentationml/2006/ole">
            <mc:AlternateContent xmlns:mc="http://schemas.openxmlformats.org/markup-compatibility/2006">
              <mc:Choice xmlns:v="urn:schemas-microsoft-com:vml" Requires="v">
                <p:oleObj spid="_x0000_s1151" name="Acrobat Document" r:id="rId13" imgW="23317024" imgH="15087600" progId="AcroExch.Document.2017">
                  <p:embed/>
                </p:oleObj>
              </mc:Choice>
              <mc:Fallback>
                <p:oleObj name="Acrobat Document" r:id="rId13" imgW="23317024" imgH="15087600" progId="AcroExch.Document.2017">
                  <p:embed/>
                  <p:pic>
                    <p:nvPicPr>
                      <p:cNvPr id="0" name=""/>
                      <p:cNvPicPr/>
                      <p:nvPr/>
                    </p:nvPicPr>
                    <p:blipFill>
                      <a:blip r:embed="rId14"/>
                      <a:stretch>
                        <a:fillRect/>
                      </a:stretch>
                    </p:blipFill>
                    <p:spPr>
                      <a:xfrm>
                        <a:off x="282070" y="3870083"/>
                        <a:ext cx="3722089" cy="2408453"/>
                      </a:xfrm>
                      <a:prstGeom prst="rect">
                        <a:avLst/>
                      </a:prstGeom>
                    </p:spPr>
                  </p:pic>
                </p:oleObj>
              </mc:Fallback>
            </mc:AlternateContent>
          </a:graphicData>
        </a:graphic>
      </p:graphicFrame>
    </p:spTree>
    <p:extLst>
      <p:ext uri="{BB962C8B-B14F-4D97-AF65-F5344CB8AC3E}">
        <p14:creationId xmlns:p14="http://schemas.microsoft.com/office/powerpoint/2010/main" val="587994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969" y="65171"/>
            <a:ext cx="10515600" cy="1030538"/>
          </a:xfrm>
        </p:spPr>
        <p:txBody>
          <a:bodyPr>
            <a:normAutofit fontScale="90000"/>
          </a:bodyPr>
          <a:lstStyle/>
          <a:p>
            <a:pPr algn="ctr"/>
            <a:r>
              <a:rPr lang="en-US" dirty="0" smtClean="0"/>
              <a:t>80W20Cu Blocks</a:t>
            </a:r>
            <a:br>
              <a:rPr lang="en-US" dirty="0" smtClean="0"/>
            </a:br>
            <a:r>
              <a:rPr lang="en-US" dirty="0" smtClean="0"/>
              <a:t>44 blocks in Physics Storage Building</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511802" y="1974997"/>
            <a:ext cx="5128627" cy="384646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3702" y="1195135"/>
            <a:ext cx="2759242" cy="206943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274729" y="3833638"/>
            <a:ext cx="3428916" cy="257168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3625087" y="3833637"/>
            <a:ext cx="3428916" cy="2571687"/>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8924370" y="3833637"/>
            <a:ext cx="3428917" cy="2571688"/>
          </a:xfrm>
          <a:prstGeom prst="rect">
            <a:avLst/>
          </a:prstGeom>
        </p:spPr>
      </p:pic>
    </p:spTree>
    <p:extLst>
      <p:ext uri="{BB962C8B-B14F-4D97-AF65-F5344CB8AC3E}">
        <p14:creationId xmlns:p14="http://schemas.microsoft.com/office/powerpoint/2010/main" val="2905643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Topics to address</a:t>
            </a:r>
            <a:endParaRPr lang="en-US" dirty="0"/>
          </a:p>
        </p:txBody>
      </p:sp>
      <p:sp>
        <p:nvSpPr>
          <p:cNvPr id="3" name="Content Placeholder 2"/>
          <p:cNvSpPr>
            <a:spLocks noGrp="1"/>
          </p:cNvSpPr>
          <p:nvPr>
            <p:ph idx="1"/>
          </p:nvPr>
        </p:nvSpPr>
        <p:spPr/>
        <p:txBody>
          <a:bodyPr/>
          <a:lstStyle/>
          <a:p>
            <a:r>
              <a:rPr lang="en-US" dirty="0" smtClean="0"/>
              <a:t>LCW coolant method – check on activation of LCW – Is a closed loop circuit needed or activation be low enough for Hall C’s LCW coolant.</a:t>
            </a:r>
            <a:br>
              <a:rPr lang="en-US" dirty="0" smtClean="0"/>
            </a:br>
            <a:r>
              <a:rPr lang="en-US" dirty="0" smtClean="0"/>
              <a:t>Long term deadheaded LCW may lead to unacceptable trapped LCW activation. </a:t>
            </a:r>
          </a:p>
          <a:p>
            <a:r>
              <a:rPr lang="en-US" dirty="0" smtClean="0"/>
              <a:t>Increase current lead flags to extend connections outside of shielding. Longer leads more susceptible to damage during handling and installation but makes for cleaner shielding and access for PSU and LCW connections.</a:t>
            </a:r>
          </a:p>
          <a:p>
            <a:r>
              <a:rPr lang="en-US" dirty="0" smtClean="0"/>
              <a:t>Check proposed PSU voltage against continuous would coil voltages. Impacts conductor choices or different PSU choice.</a:t>
            </a:r>
          </a:p>
          <a:p>
            <a:endParaRPr lang="en-US" dirty="0"/>
          </a:p>
        </p:txBody>
      </p:sp>
    </p:spTree>
    <p:extLst>
      <p:ext uri="{BB962C8B-B14F-4D97-AF65-F5344CB8AC3E}">
        <p14:creationId xmlns:p14="http://schemas.microsoft.com/office/powerpoint/2010/main" val="27555419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TotalTime>
  <Words>243</Words>
  <Application>Microsoft Office PowerPoint</Application>
  <PresentationFormat>Widescreen</PresentationFormat>
  <Paragraphs>35</Paragraphs>
  <Slides>7</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12" baseType="lpstr">
      <vt:lpstr>Arial</vt:lpstr>
      <vt:lpstr>Calibri</vt:lpstr>
      <vt:lpstr>Calibri Light</vt:lpstr>
      <vt:lpstr>Office Theme</vt:lpstr>
      <vt:lpstr>Adobe Acrobat Document</vt:lpstr>
      <vt:lpstr>CPS Update</vt:lpstr>
      <vt:lpstr>Activities</vt:lpstr>
      <vt:lpstr>CPS Magnet Coil</vt:lpstr>
      <vt:lpstr>PowerPoint Presentation</vt:lpstr>
      <vt:lpstr>Prototype parts drawings</vt:lpstr>
      <vt:lpstr>80W20Cu Blocks 44 blocks in Physics Storage Building</vt:lpstr>
      <vt:lpstr>Topics to address</vt:lpstr>
    </vt:vector>
  </TitlesOfParts>
  <Company>JLAB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Lassiter</dc:creator>
  <cp:lastModifiedBy>Steve Lassiter</cp:lastModifiedBy>
  <cp:revision>18</cp:revision>
  <dcterms:created xsi:type="dcterms:W3CDTF">2022-01-14T12:57:15Z</dcterms:created>
  <dcterms:modified xsi:type="dcterms:W3CDTF">2022-01-14T16:14:38Z</dcterms:modified>
</cp:coreProperties>
</file>