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68" d="100"/>
          <a:sy n="68" d="100"/>
        </p:scale>
        <p:origin x="48" y="1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C9E8-5742-F7F2-3FB4-2AE20A5FE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14F823-4E12-4121-5D45-C9081A314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B884C1-C41E-8589-239F-5022976CAFB8}"/>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5" name="Footer Placeholder 4">
            <a:extLst>
              <a:ext uri="{FF2B5EF4-FFF2-40B4-BE49-F238E27FC236}">
                <a16:creationId xmlns:a16="http://schemas.microsoft.com/office/drawing/2014/main" id="{23CCB77B-46B0-CECB-2193-A702B5185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1A8B5-1445-DE1C-6E58-575A020D1A08}"/>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100448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8464-074A-A0AC-8D42-AFFAAAC109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4AE485-C1A2-97DF-3DE3-235378314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FEF7C-B34A-AC78-541F-B231E3616AE2}"/>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5" name="Footer Placeholder 4">
            <a:extLst>
              <a:ext uri="{FF2B5EF4-FFF2-40B4-BE49-F238E27FC236}">
                <a16:creationId xmlns:a16="http://schemas.microsoft.com/office/drawing/2014/main" id="{3F21627D-629D-26BF-02FE-62E0B9523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FE7EB-8DF5-5949-6AAB-CC2505C188CB}"/>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126807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3AFB5-FA32-1BA1-020D-BD3D201FC7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6A0B45-8996-0800-1F10-86A0C1CEDE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76F80-5DE7-FA97-B5D3-6468D38AD2E7}"/>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5" name="Footer Placeholder 4">
            <a:extLst>
              <a:ext uri="{FF2B5EF4-FFF2-40B4-BE49-F238E27FC236}">
                <a16:creationId xmlns:a16="http://schemas.microsoft.com/office/drawing/2014/main" id="{E63023D5-C0CD-ACC8-5982-3603AA045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45E7A-CC35-F221-8A63-3A82E97A3830}"/>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415250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05DA-B26C-C59C-EDCC-1F59A9F41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B53E9-5DD8-FE17-B729-836DC9AD2E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A9BBC-4511-406E-6369-231F6202E84A}"/>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5" name="Footer Placeholder 4">
            <a:extLst>
              <a:ext uri="{FF2B5EF4-FFF2-40B4-BE49-F238E27FC236}">
                <a16:creationId xmlns:a16="http://schemas.microsoft.com/office/drawing/2014/main" id="{567329AE-68F1-E1FE-B1C6-8BFAF0210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65765-321C-1DC7-6B7B-8F346FE846A7}"/>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103480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0A63-7D1A-AD99-99A4-F27734810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4A563D-068A-ED25-CF02-26BDFD6B8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7A530-9841-825F-33E5-7DC9CC68FBDE}"/>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5" name="Footer Placeholder 4">
            <a:extLst>
              <a:ext uri="{FF2B5EF4-FFF2-40B4-BE49-F238E27FC236}">
                <a16:creationId xmlns:a16="http://schemas.microsoft.com/office/drawing/2014/main" id="{CC2AC1D4-D646-0216-EC99-D3B7DC00C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D14DE-0909-05FA-CFA1-E231FF70AD95}"/>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340273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5DDB-18B7-7B0A-BDDD-5303E6818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6AC14-9BFD-E5C3-C5FA-9810A27CE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D5D1E5-C8D6-A726-ECED-A1F05EDAA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445A4A-608D-2EF8-0867-E3E680DD4914}"/>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6" name="Footer Placeholder 5">
            <a:extLst>
              <a:ext uri="{FF2B5EF4-FFF2-40B4-BE49-F238E27FC236}">
                <a16:creationId xmlns:a16="http://schemas.microsoft.com/office/drawing/2014/main" id="{DC14E663-F19D-18EA-74E0-155F8A526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9B6B1-9CE8-C9A0-784D-69A985DFD309}"/>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394318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CB5F-451F-380F-C95C-215A1472E9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789418-1EB7-BC68-CF91-FB898400F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CB6C9-444D-5716-B061-1CE9AD4A60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C663AF-0DD4-7532-87F4-692FB4D65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DAA9BA-1978-B131-6C6B-9CD27A882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750F8D-B166-6939-6C87-B6371F2FBD1E}"/>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8" name="Footer Placeholder 7">
            <a:extLst>
              <a:ext uri="{FF2B5EF4-FFF2-40B4-BE49-F238E27FC236}">
                <a16:creationId xmlns:a16="http://schemas.microsoft.com/office/drawing/2014/main" id="{0CF89ABB-6681-0AC6-9006-3FBBCC77E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D6746-C4B6-EEB2-C481-4CA2C0BC680B}"/>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361572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7173-A081-D938-C425-35C3F45AB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5008E5-AB69-5FCD-4419-38C05926AC76}"/>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4" name="Footer Placeholder 3">
            <a:extLst>
              <a:ext uri="{FF2B5EF4-FFF2-40B4-BE49-F238E27FC236}">
                <a16:creationId xmlns:a16="http://schemas.microsoft.com/office/drawing/2014/main" id="{77E62FDB-0116-75A4-2F8B-9FBE25C47C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DD6F73-6114-A82A-B52C-50A30633B43B}"/>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382263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C2DD8-B385-DD1B-2EEA-2F952A559AD5}"/>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3" name="Footer Placeholder 2">
            <a:extLst>
              <a:ext uri="{FF2B5EF4-FFF2-40B4-BE49-F238E27FC236}">
                <a16:creationId xmlns:a16="http://schemas.microsoft.com/office/drawing/2014/main" id="{C2B6778E-AA39-D6A5-C858-E2C9BB11E5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0D61D9-EACB-AE28-95CA-956DFF6F4330}"/>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177298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C1B0-6E98-75B8-6AB1-3C61ABC75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818925-2D6B-CB97-F9CC-1AF468AF7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2D1B8-BCFF-45DC-7C47-64C064BA0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1DFAA-05B7-440F-B1F9-9310E58C4A02}"/>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6" name="Footer Placeholder 5">
            <a:extLst>
              <a:ext uri="{FF2B5EF4-FFF2-40B4-BE49-F238E27FC236}">
                <a16:creationId xmlns:a16="http://schemas.microsoft.com/office/drawing/2014/main" id="{36C7C50B-6E25-7C5E-F94D-F41B72969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EE48EE-568C-22FC-94D6-70BA20D03226}"/>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6531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20C6-44C2-20EA-1200-83A588584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6476D5-CC89-E7F0-76D3-6AA430A60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ED2A2B-8EA7-8D10-F811-9CF1B502E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83C09-04C3-A7E5-E453-4D74AF725FF6}"/>
              </a:ext>
            </a:extLst>
          </p:cNvPr>
          <p:cNvSpPr>
            <a:spLocks noGrp="1"/>
          </p:cNvSpPr>
          <p:nvPr>
            <p:ph type="dt" sz="half" idx="10"/>
          </p:nvPr>
        </p:nvSpPr>
        <p:spPr/>
        <p:txBody>
          <a:bodyPr/>
          <a:lstStyle/>
          <a:p>
            <a:fld id="{B5A7A824-ECC9-4CE0-9072-14C66895F5B7}" type="datetimeFigureOut">
              <a:rPr lang="en-US" smtClean="0"/>
              <a:t>9/30/2022</a:t>
            </a:fld>
            <a:endParaRPr lang="en-US"/>
          </a:p>
        </p:txBody>
      </p:sp>
      <p:sp>
        <p:nvSpPr>
          <p:cNvPr id="6" name="Footer Placeholder 5">
            <a:extLst>
              <a:ext uri="{FF2B5EF4-FFF2-40B4-BE49-F238E27FC236}">
                <a16:creationId xmlns:a16="http://schemas.microsoft.com/office/drawing/2014/main" id="{3904EEB5-C0E6-5235-79D7-4F1D38693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5C670-F012-4CE5-60D9-AC22BD5440A3}"/>
              </a:ext>
            </a:extLst>
          </p:cNvPr>
          <p:cNvSpPr>
            <a:spLocks noGrp="1"/>
          </p:cNvSpPr>
          <p:nvPr>
            <p:ph type="sldNum" sz="quarter" idx="12"/>
          </p:nvPr>
        </p:nvSpPr>
        <p:spPr/>
        <p:txBody>
          <a:bodyPr/>
          <a:lstStyle/>
          <a:p>
            <a:fld id="{93088151-C44B-4F2B-B0EC-E063314AE6D5}" type="slidenum">
              <a:rPr lang="en-US" smtClean="0"/>
              <a:t>‹#›</a:t>
            </a:fld>
            <a:endParaRPr lang="en-US"/>
          </a:p>
        </p:txBody>
      </p:sp>
    </p:spTree>
    <p:extLst>
      <p:ext uri="{BB962C8B-B14F-4D97-AF65-F5344CB8AC3E}">
        <p14:creationId xmlns:p14="http://schemas.microsoft.com/office/powerpoint/2010/main" val="287821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694C-423E-D11D-2CA6-DBCD79544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236E3E-DB04-8038-06B8-6926F9A58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1DF95-1C9B-1D9D-E114-8EE136F5E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7A824-ECC9-4CE0-9072-14C66895F5B7}" type="datetimeFigureOut">
              <a:rPr lang="en-US" smtClean="0"/>
              <a:t>9/30/2022</a:t>
            </a:fld>
            <a:endParaRPr lang="en-US"/>
          </a:p>
        </p:txBody>
      </p:sp>
      <p:sp>
        <p:nvSpPr>
          <p:cNvPr id="5" name="Footer Placeholder 4">
            <a:extLst>
              <a:ext uri="{FF2B5EF4-FFF2-40B4-BE49-F238E27FC236}">
                <a16:creationId xmlns:a16="http://schemas.microsoft.com/office/drawing/2014/main" id="{61885B0A-ABB3-2785-335C-9B87F7692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072B4-5863-8F3F-9D75-D693905FB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88151-C44B-4F2B-B0EC-E063314AE6D5}" type="slidenum">
              <a:rPr lang="en-US" smtClean="0"/>
              <a:t>‹#›</a:t>
            </a:fld>
            <a:endParaRPr lang="en-US"/>
          </a:p>
        </p:txBody>
      </p:sp>
    </p:spTree>
    <p:extLst>
      <p:ext uri="{BB962C8B-B14F-4D97-AF65-F5344CB8AC3E}">
        <p14:creationId xmlns:p14="http://schemas.microsoft.com/office/powerpoint/2010/main" val="44619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8BEBF9-ED38-94B3-8089-B052D4EF3DC1}"/>
              </a:ext>
            </a:extLst>
          </p:cNvPr>
          <p:cNvSpPr txBox="1"/>
          <p:nvPr/>
        </p:nvSpPr>
        <p:spPr>
          <a:xfrm>
            <a:off x="558019" y="961293"/>
            <a:ext cx="11329181" cy="4985980"/>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n-US" sz="2400" b="1" dirty="0">
                <a:solidFill>
                  <a:srgbClr val="0000FF"/>
                </a:solidFill>
              </a:rPr>
              <a:t>Science Case: Inclusive saturation - access to gluon distribution and gluon helicity (by adding polarization. </a:t>
            </a:r>
          </a:p>
          <a:p>
            <a:pPr marL="742950" lvl="1" indent="-285750">
              <a:spcAft>
                <a:spcPts val="600"/>
              </a:spcAft>
              <a:buFont typeface="Wingdings" panose="05000000000000000000" pitchFamily="2" charset="2"/>
              <a:buChar char="Ø"/>
            </a:pPr>
            <a:r>
              <a:rPr lang="en-US" sz="2400" dirty="0"/>
              <a:t>With additional opportunities at low-x </a:t>
            </a:r>
          </a:p>
          <a:p>
            <a:pPr marL="742950" lvl="1" indent="-285750">
              <a:spcAft>
                <a:spcPts val="600"/>
              </a:spcAft>
              <a:buFont typeface="Wingdings" panose="05000000000000000000" pitchFamily="2" charset="2"/>
              <a:buChar char="Ø"/>
            </a:pPr>
            <a:r>
              <a:rPr lang="en-US" sz="2400" dirty="0"/>
              <a:t>All these are tied together by the </a:t>
            </a:r>
            <a:r>
              <a:rPr lang="en-US" sz="2400" b="1" i="1" dirty="0">
                <a:solidFill>
                  <a:srgbClr val="0000FF"/>
                </a:solidFill>
              </a:rPr>
              <a:t>measurement of the energy dependence of the cross section which requires access to a wide range of kinematic phase space</a:t>
            </a:r>
            <a:r>
              <a:rPr lang="en-US" sz="2400" dirty="0">
                <a:solidFill>
                  <a:srgbClr val="0000FF"/>
                </a:solidFill>
              </a:rPr>
              <a:t>. </a:t>
            </a:r>
          </a:p>
          <a:p>
            <a:pPr marL="742950" lvl="1" indent="-285750">
              <a:spcAft>
                <a:spcPts val="600"/>
              </a:spcAft>
              <a:buFont typeface="Wingdings" panose="05000000000000000000" pitchFamily="2" charset="2"/>
              <a:buChar char="Ø"/>
            </a:pPr>
            <a:r>
              <a:rPr lang="en-US" sz="2400" dirty="0"/>
              <a:t>The Rosenbluth separation is </a:t>
            </a:r>
            <a:r>
              <a:rPr lang="en-US" sz="2400" b="1" i="1" dirty="0">
                <a:solidFill>
                  <a:srgbClr val="0000FF"/>
                </a:solidFill>
              </a:rPr>
              <a:t>also needed for the exclusive meson production channels and DVCS</a:t>
            </a:r>
            <a:r>
              <a:rPr lang="en-US" sz="2400" dirty="0">
                <a:solidFill>
                  <a:srgbClr val="0000FF"/>
                </a:solidFill>
              </a:rPr>
              <a:t>.</a:t>
            </a:r>
          </a:p>
          <a:p>
            <a:pPr marL="285750" indent="-285750">
              <a:spcAft>
                <a:spcPts val="600"/>
              </a:spcAft>
              <a:buFont typeface="Wingdings" panose="05000000000000000000" pitchFamily="2" charset="2"/>
              <a:buChar char="q"/>
            </a:pPr>
            <a:r>
              <a:rPr lang="en-US" sz="2400" dirty="0"/>
              <a:t>Weakness (Achilles heel?): </a:t>
            </a:r>
            <a:r>
              <a:rPr lang="en-US" sz="2400" i="1" dirty="0">
                <a:solidFill>
                  <a:schemeClr val="accent2">
                    <a:lumMod val="75000"/>
                  </a:schemeClr>
                </a:solidFill>
              </a:rPr>
              <a:t>How to best balance the science case for EEEMCAL with the overall need for electron detection/identification at an EIC?</a:t>
            </a:r>
          </a:p>
          <a:p>
            <a:pPr marL="742950" lvl="1" indent="-285750">
              <a:spcAft>
                <a:spcPts val="600"/>
              </a:spcAft>
              <a:buFont typeface="Wingdings" panose="05000000000000000000" pitchFamily="2" charset="2"/>
              <a:buChar char="Ø"/>
            </a:pPr>
            <a:r>
              <a:rPr lang="en-US" sz="2400" dirty="0"/>
              <a:t>Note: in the discussion DOE-NSF-EICPM it was mentioned that DOE is counting on in-kind contributions and EEEMCAL could be an impactful one for the NSF. </a:t>
            </a:r>
          </a:p>
          <a:p>
            <a:pPr marL="742950" lvl="1" indent="-285750">
              <a:spcAft>
                <a:spcPts val="600"/>
              </a:spcAft>
              <a:buFont typeface="Wingdings" panose="05000000000000000000" pitchFamily="2" charset="2"/>
              <a:buChar char="Ø"/>
            </a:pPr>
            <a:r>
              <a:rPr lang="en-US" sz="2400" b="1" i="1" dirty="0"/>
              <a:t>Action item: </a:t>
            </a:r>
            <a:r>
              <a:rPr lang="en-US" sz="2400" dirty="0"/>
              <a:t>ask NSF for advice in anticipated strategy meeting in October.</a:t>
            </a:r>
            <a:endParaRPr lang="en-US" dirty="0"/>
          </a:p>
        </p:txBody>
      </p:sp>
      <p:sp>
        <p:nvSpPr>
          <p:cNvPr id="5" name="TextBox 4">
            <a:extLst>
              <a:ext uri="{FF2B5EF4-FFF2-40B4-BE49-F238E27FC236}">
                <a16:creationId xmlns:a16="http://schemas.microsoft.com/office/drawing/2014/main" id="{FC3542DA-37DE-5D01-12DC-3E0554F676E8}"/>
              </a:ext>
            </a:extLst>
          </p:cNvPr>
          <p:cNvSpPr txBox="1"/>
          <p:nvPr/>
        </p:nvSpPr>
        <p:spPr>
          <a:xfrm>
            <a:off x="248529" y="126609"/>
            <a:ext cx="7371471" cy="707886"/>
          </a:xfrm>
          <a:prstGeom prst="rect">
            <a:avLst/>
          </a:prstGeom>
          <a:noFill/>
        </p:spPr>
        <p:txBody>
          <a:bodyPr wrap="square" rtlCol="0">
            <a:spAutoFit/>
          </a:bodyPr>
          <a:lstStyle/>
          <a:p>
            <a:r>
              <a:rPr lang="en-US" sz="4000" dirty="0">
                <a:solidFill>
                  <a:srgbClr val="0070C0"/>
                </a:solidFill>
                <a:effectLst>
                  <a:outerShdw blurRad="38100" dist="38100" dir="2700000" algn="tl">
                    <a:srgbClr val="000000">
                      <a:alpha val="43137"/>
                    </a:srgbClr>
                  </a:outerShdw>
                </a:effectLst>
              </a:rPr>
              <a:t>NSF MSRI EEEMCAL Science Case</a:t>
            </a:r>
          </a:p>
        </p:txBody>
      </p:sp>
    </p:spTree>
    <p:extLst>
      <p:ext uri="{BB962C8B-B14F-4D97-AF65-F5344CB8AC3E}">
        <p14:creationId xmlns:p14="http://schemas.microsoft.com/office/powerpoint/2010/main" val="389012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8BEBF9-ED38-94B3-8089-B052D4EF3DC1}"/>
              </a:ext>
            </a:extLst>
          </p:cNvPr>
          <p:cNvSpPr txBox="1"/>
          <p:nvPr/>
        </p:nvSpPr>
        <p:spPr>
          <a:xfrm>
            <a:off x="581465" y="1575582"/>
            <a:ext cx="11329181" cy="3585597"/>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n-US" sz="2400" dirty="0"/>
              <a:t>Need to convince non-experts that have expertise for these physics channels. Examples:</a:t>
            </a:r>
          </a:p>
          <a:p>
            <a:pPr marL="742950" lvl="1" indent="-285750">
              <a:spcAft>
                <a:spcPts val="600"/>
              </a:spcAft>
              <a:buFont typeface="Wingdings" panose="05000000000000000000" pitchFamily="2" charset="2"/>
              <a:buChar char="Ø"/>
            </a:pPr>
            <a:r>
              <a:rPr lang="en-US" sz="2400" dirty="0"/>
              <a:t>(WG Convener Inclusive (Renee), EICUG Chair (Renee, Richard)</a:t>
            </a:r>
          </a:p>
          <a:p>
            <a:pPr marL="742950" lvl="1" indent="-285750">
              <a:spcAft>
                <a:spcPts val="600"/>
              </a:spcAft>
              <a:buFont typeface="Wingdings" panose="05000000000000000000" pitchFamily="2" charset="2"/>
              <a:buChar char="Ø"/>
            </a:pPr>
            <a:r>
              <a:rPr lang="en-US" sz="2400" dirty="0"/>
              <a:t>YR Physics Convener (Carlos)</a:t>
            </a:r>
          </a:p>
          <a:p>
            <a:pPr marL="742950" lvl="1" indent="-285750">
              <a:spcAft>
                <a:spcPts val="600"/>
              </a:spcAft>
              <a:buFont typeface="Wingdings" panose="05000000000000000000" pitchFamily="2" charset="2"/>
              <a:buChar char="Ø"/>
            </a:pPr>
            <a:r>
              <a:rPr lang="en-US" sz="2400" dirty="0"/>
              <a:t>ECCE Physics Convener (</a:t>
            </a:r>
            <a:r>
              <a:rPr lang="en-US" sz="2400" dirty="0" err="1"/>
              <a:t>Rosi</a:t>
            </a:r>
            <a:r>
              <a:rPr lang="en-US" sz="2400" dirty="0"/>
              <a:t>)</a:t>
            </a:r>
          </a:p>
          <a:p>
            <a:pPr marL="742950" lvl="1" indent="-285750">
              <a:spcAft>
                <a:spcPts val="600"/>
              </a:spcAft>
              <a:buFont typeface="Wingdings" panose="05000000000000000000" pitchFamily="2" charset="2"/>
              <a:buChar char="Ø"/>
            </a:pPr>
            <a:r>
              <a:rPr lang="en-US" sz="2400" dirty="0"/>
              <a:t>HERA inclusive, spokesperson HERMES? (Richard)</a:t>
            </a:r>
          </a:p>
          <a:p>
            <a:pPr marL="742950" lvl="1" indent="-285750">
              <a:spcAft>
                <a:spcPts val="600"/>
              </a:spcAft>
              <a:buFont typeface="Wingdings" panose="05000000000000000000" pitchFamily="2" charset="2"/>
              <a:buChar char="Ø"/>
            </a:pPr>
            <a:r>
              <a:rPr lang="en-US" sz="2400" dirty="0"/>
              <a:t>exclusive mesons (Tanja, Gabriel, Hamlet)</a:t>
            </a:r>
          </a:p>
          <a:p>
            <a:pPr marL="742950" lvl="1" indent="-285750">
              <a:spcAft>
                <a:spcPts val="600"/>
              </a:spcAft>
              <a:buFont typeface="Wingdings" panose="05000000000000000000" pitchFamily="2" charset="2"/>
              <a:buChar char="Ø"/>
            </a:pPr>
            <a:r>
              <a:rPr lang="en-US" sz="2400" dirty="0"/>
              <a:t>Detector WG Convener (Tanja), exclusive DVCS/pi0 spokespeople (Julie, Carlos))</a:t>
            </a:r>
          </a:p>
          <a:p>
            <a:pPr marL="742950" lvl="1" indent="-285750">
              <a:spcAft>
                <a:spcPts val="600"/>
              </a:spcAft>
              <a:buFont typeface="Wingdings" panose="05000000000000000000" pitchFamily="2" charset="2"/>
              <a:buChar char="Ø"/>
            </a:pPr>
            <a:r>
              <a:rPr lang="en-US" sz="2400" dirty="0"/>
              <a:t>…</a:t>
            </a:r>
          </a:p>
        </p:txBody>
      </p:sp>
      <p:sp>
        <p:nvSpPr>
          <p:cNvPr id="5" name="TextBox 4">
            <a:extLst>
              <a:ext uri="{FF2B5EF4-FFF2-40B4-BE49-F238E27FC236}">
                <a16:creationId xmlns:a16="http://schemas.microsoft.com/office/drawing/2014/main" id="{FC3542DA-37DE-5D01-12DC-3E0554F676E8}"/>
              </a:ext>
            </a:extLst>
          </p:cNvPr>
          <p:cNvSpPr txBox="1"/>
          <p:nvPr/>
        </p:nvSpPr>
        <p:spPr>
          <a:xfrm>
            <a:off x="248529" y="126609"/>
            <a:ext cx="10686757" cy="707886"/>
          </a:xfrm>
          <a:prstGeom prst="rect">
            <a:avLst/>
          </a:prstGeom>
          <a:noFill/>
        </p:spPr>
        <p:txBody>
          <a:bodyPr wrap="square" rtlCol="0">
            <a:spAutoFit/>
          </a:bodyPr>
          <a:lstStyle/>
          <a:p>
            <a:r>
              <a:rPr lang="en-US" sz="4000" dirty="0">
                <a:solidFill>
                  <a:srgbClr val="0070C0"/>
                </a:solidFill>
                <a:effectLst>
                  <a:outerShdw blurRad="38100" dist="38100" dir="2700000" algn="tl">
                    <a:srgbClr val="000000">
                      <a:alpha val="43137"/>
                    </a:srgbClr>
                  </a:outerShdw>
                </a:effectLst>
              </a:rPr>
              <a:t>NSF MSRI EEEMCAL Science Case and Team</a:t>
            </a:r>
          </a:p>
        </p:txBody>
      </p:sp>
    </p:spTree>
    <p:extLst>
      <p:ext uri="{BB962C8B-B14F-4D97-AF65-F5344CB8AC3E}">
        <p14:creationId xmlns:p14="http://schemas.microsoft.com/office/powerpoint/2010/main" val="111129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8BEBF9-ED38-94B3-8089-B052D4EF3DC1}"/>
              </a:ext>
            </a:extLst>
          </p:cNvPr>
          <p:cNvSpPr txBox="1"/>
          <p:nvPr/>
        </p:nvSpPr>
        <p:spPr>
          <a:xfrm>
            <a:off x="1439694" y="1266684"/>
            <a:ext cx="10311319" cy="4847481"/>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n-US" sz="2400" b="1" dirty="0"/>
              <a:t>Science Case </a:t>
            </a:r>
          </a:p>
          <a:p>
            <a:pPr marL="742950" lvl="1" indent="-285750">
              <a:spcAft>
                <a:spcPts val="600"/>
              </a:spcAft>
              <a:buFont typeface="Wingdings" panose="05000000000000000000" pitchFamily="2" charset="2"/>
              <a:buChar char="Ø"/>
            </a:pPr>
            <a:r>
              <a:rPr lang="en-US" sz="2400" dirty="0"/>
              <a:t>Updated plots (FL, DVCS,…)</a:t>
            </a:r>
          </a:p>
          <a:p>
            <a:pPr marL="742950" lvl="1" indent="-285750">
              <a:spcAft>
                <a:spcPts val="600"/>
              </a:spcAft>
              <a:buFont typeface="Wingdings" panose="05000000000000000000" pitchFamily="2" charset="2"/>
              <a:buChar char="Ø"/>
            </a:pPr>
            <a:r>
              <a:rPr lang="en-US" sz="2400" dirty="0"/>
              <a:t>Generate 1-2 paragraphs for motivation/science case</a:t>
            </a:r>
          </a:p>
          <a:p>
            <a:pPr marL="1200150" lvl="2" indent="-285750">
              <a:spcAft>
                <a:spcPts val="600"/>
              </a:spcAft>
              <a:buFont typeface="Courier New" panose="02070309020205020404" pitchFamily="49" charset="0"/>
              <a:buChar char="o"/>
            </a:pPr>
            <a:r>
              <a:rPr lang="en-US" sz="2400" dirty="0"/>
              <a:t>Gluon case (Renee)</a:t>
            </a:r>
          </a:p>
          <a:p>
            <a:pPr marL="1200150" lvl="2" indent="-285750">
              <a:spcAft>
                <a:spcPts val="600"/>
              </a:spcAft>
              <a:buFont typeface="Courier New" panose="02070309020205020404" pitchFamily="49" charset="0"/>
              <a:buChar char="o"/>
            </a:pPr>
            <a:r>
              <a:rPr lang="en-US" sz="2400" dirty="0"/>
              <a:t>DVCS/exclusive mesons (Richard) </a:t>
            </a:r>
          </a:p>
          <a:p>
            <a:pPr marL="285750" indent="-285750">
              <a:spcAft>
                <a:spcPts val="600"/>
              </a:spcAft>
              <a:buFont typeface="Wingdings" panose="05000000000000000000" pitchFamily="2" charset="2"/>
              <a:buChar char="q"/>
            </a:pPr>
            <a:r>
              <a:rPr lang="en-US" sz="2400" b="1" dirty="0"/>
              <a:t>Broader Impact</a:t>
            </a:r>
            <a:r>
              <a:rPr lang="en-US" sz="2400" dirty="0"/>
              <a:t>s (</a:t>
            </a:r>
            <a:r>
              <a:rPr lang="en-US" sz="2400" dirty="0" err="1"/>
              <a:t>Rosi</a:t>
            </a:r>
            <a:r>
              <a:rPr lang="en-US" sz="2400" dirty="0"/>
              <a:t> et al.)</a:t>
            </a:r>
          </a:p>
          <a:p>
            <a:pPr marL="800100" lvl="1" indent="-342900">
              <a:spcAft>
                <a:spcPts val="600"/>
              </a:spcAft>
              <a:buFont typeface="Wingdings" panose="05000000000000000000" pitchFamily="2" charset="2"/>
              <a:buChar char="Ø"/>
            </a:pPr>
            <a:r>
              <a:rPr lang="en-US" sz="2400" dirty="0"/>
              <a:t>Take into account training of people for Project management – this is different from regular research proposal</a:t>
            </a:r>
          </a:p>
          <a:p>
            <a:pPr marL="285750" indent="-285750">
              <a:spcAft>
                <a:spcPts val="600"/>
              </a:spcAft>
              <a:buFont typeface="Wingdings" panose="05000000000000000000" pitchFamily="2" charset="2"/>
              <a:buChar char="q"/>
            </a:pPr>
            <a:r>
              <a:rPr lang="en-US" sz="2400" dirty="0"/>
              <a:t>Budget (Tanja) – technology readiness level vs. contingency etc.</a:t>
            </a:r>
          </a:p>
          <a:p>
            <a:pPr marL="285750" indent="-285750">
              <a:spcAft>
                <a:spcPts val="600"/>
              </a:spcAft>
              <a:buFont typeface="Wingdings" panose="05000000000000000000" pitchFamily="2" charset="2"/>
              <a:buChar char="q"/>
            </a:pPr>
            <a:r>
              <a:rPr lang="en-US" sz="2400" dirty="0"/>
              <a:t>Detector (Tanja….)</a:t>
            </a:r>
          </a:p>
          <a:p>
            <a:pPr marL="285750" indent="-285750">
              <a:spcAft>
                <a:spcPts val="600"/>
              </a:spcAft>
              <a:buFont typeface="Wingdings" panose="05000000000000000000" pitchFamily="2" charset="2"/>
              <a:buChar char="q"/>
            </a:pPr>
            <a:r>
              <a:rPr lang="en-US" sz="2400" dirty="0"/>
              <a:t>Team – responsibilities etc. (Tanja)</a:t>
            </a:r>
            <a:endParaRPr lang="en-US" dirty="0"/>
          </a:p>
        </p:txBody>
      </p:sp>
      <p:sp>
        <p:nvSpPr>
          <p:cNvPr id="5" name="TextBox 4">
            <a:extLst>
              <a:ext uri="{FF2B5EF4-FFF2-40B4-BE49-F238E27FC236}">
                <a16:creationId xmlns:a16="http://schemas.microsoft.com/office/drawing/2014/main" id="{FC3542DA-37DE-5D01-12DC-3E0554F676E8}"/>
              </a:ext>
            </a:extLst>
          </p:cNvPr>
          <p:cNvSpPr txBox="1"/>
          <p:nvPr/>
        </p:nvSpPr>
        <p:spPr>
          <a:xfrm>
            <a:off x="248529" y="126609"/>
            <a:ext cx="11188505" cy="707886"/>
          </a:xfrm>
          <a:prstGeom prst="rect">
            <a:avLst/>
          </a:prstGeom>
          <a:noFill/>
        </p:spPr>
        <p:txBody>
          <a:bodyPr wrap="square" rtlCol="0">
            <a:spAutoFit/>
          </a:bodyPr>
          <a:lstStyle/>
          <a:p>
            <a:r>
              <a:rPr lang="en-US" sz="4000" dirty="0">
                <a:solidFill>
                  <a:srgbClr val="0070C0"/>
                </a:solidFill>
                <a:effectLst>
                  <a:outerShdw blurRad="38100" dist="38100" dir="2700000" algn="tl">
                    <a:srgbClr val="000000">
                      <a:alpha val="43137"/>
                    </a:srgbClr>
                  </a:outerShdw>
                </a:effectLst>
              </a:rPr>
              <a:t>NSF MSRI EEEMCAL – preparations for Preproposal</a:t>
            </a:r>
          </a:p>
        </p:txBody>
      </p:sp>
      <p:sp>
        <p:nvSpPr>
          <p:cNvPr id="6" name="TextBox 5">
            <a:extLst>
              <a:ext uri="{FF2B5EF4-FFF2-40B4-BE49-F238E27FC236}">
                <a16:creationId xmlns:a16="http://schemas.microsoft.com/office/drawing/2014/main" id="{583DA9CD-2223-720E-3D0B-575949DA48F0}"/>
              </a:ext>
            </a:extLst>
          </p:cNvPr>
          <p:cNvSpPr txBox="1"/>
          <p:nvPr/>
        </p:nvSpPr>
        <p:spPr>
          <a:xfrm>
            <a:off x="609202" y="6269726"/>
            <a:ext cx="11329181" cy="461665"/>
          </a:xfrm>
          <a:prstGeom prst="rect">
            <a:avLst/>
          </a:prstGeom>
          <a:noFill/>
        </p:spPr>
        <p:txBody>
          <a:bodyPr wrap="square" rtlCol="0">
            <a:spAutoFit/>
          </a:bodyPr>
          <a:lstStyle/>
          <a:p>
            <a:pPr marL="742950" lvl="1" indent="-285750">
              <a:spcAft>
                <a:spcPts val="600"/>
              </a:spcAft>
              <a:buFont typeface="Wingdings" panose="05000000000000000000" pitchFamily="2" charset="2"/>
              <a:buChar char="Ø"/>
            </a:pPr>
            <a:r>
              <a:rPr lang="en-US" sz="2400" b="1" i="1" dirty="0"/>
              <a:t>Action item: </a:t>
            </a:r>
            <a:r>
              <a:rPr lang="en-US" sz="2400" dirty="0"/>
              <a:t>prepare slides for meeting with NSF (science case, broader impacts)</a:t>
            </a:r>
            <a:endParaRPr lang="en-US" dirty="0"/>
          </a:p>
        </p:txBody>
      </p:sp>
      <p:sp>
        <p:nvSpPr>
          <p:cNvPr id="7" name="Arrow: Right 6">
            <a:extLst>
              <a:ext uri="{FF2B5EF4-FFF2-40B4-BE49-F238E27FC236}">
                <a16:creationId xmlns:a16="http://schemas.microsoft.com/office/drawing/2014/main" id="{A268F43C-C853-3F5F-27C3-CC80E0ADBA61}"/>
              </a:ext>
            </a:extLst>
          </p:cNvPr>
          <p:cNvSpPr/>
          <p:nvPr/>
        </p:nvSpPr>
        <p:spPr>
          <a:xfrm>
            <a:off x="609202" y="1266684"/>
            <a:ext cx="698696" cy="461665"/>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1908C26-1F3F-6785-4299-53B198F3EC2C}"/>
              </a:ext>
            </a:extLst>
          </p:cNvPr>
          <p:cNvSpPr/>
          <p:nvPr/>
        </p:nvSpPr>
        <p:spPr>
          <a:xfrm>
            <a:off x="675100" y="3429000"/>
            <a:ext cx="698696" cy="461665"/>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89C8E8E-9E33-FDF9-77C0-142B64F78550}"/>
              </a:ext>
            </a:extLst>
          </p:cNvPr>
          <p:cNvSpPr/>
          <p:nvPr/>
        </p:nvSpPr>
        <p:spPr>
          <a:xfrm>
            <a:off x="675100" y="4716294"/>
            <a:ext cx="698696" cy="461665"/>
          </a:xfrm>
          <a:prstGeom prst="rightArrow">
            <a:avLst/>
          </a:prstGeom>
          <a:pattFill prst="dkUpDiag">
            <a:fgClr>
              <a:srgbClr val="FFD9FF"/>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07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3F2672-D0F3-C060-7864-973B5380ACA0}"/>
              </a:ext>
            </a:extLst>
          </p:cNvPr>
          <p:cNvSpPr txBox="1"/>
          <p:nvPr/>
        </p:nvSpPr>
        <p:spPr>
          <a:xfrm>
            <a:off x="248530" y="126608"/>
            <a:ext cx="3038622" cy="2554545"/>
          </a:xfrm>
          <a:prstGeom prst="rect">
            <a:avLst/>
          </a:prstGeom>
          <a:noFill/>
        </p:spPr>
        <p:txBody>
          <a:bodyPr wrap="square" rtlCol="0">
            <a:spAutoFit/>
          </a:bodyPr>
          <a:lstStyle/>
          <a:p>
            <a:r>
              <a:rPr lang="en-US" sz="4000" dirty="0">
                <a:solidFill>
                  <a:srgbClr val="0070C0"/>
                </a:solidFill>
                <a:effectLst>
                  <a:outerShdw blurRad="38100" dist="38100" dir="2700000" algn="tl">
                    <a:srgbClr val="000000">
                      <a:alpha val="43137"/>
                    </a:srgbClr>
                  </a:outerShdw>
                </a:effectLst>
              </a:rPr>
              <a:t>NSF MSRI EEEMCAL Science Case: Intro</a:t>
            </a:r>
          </a:p>
        </p:txBody>
      </p:sp>
      <p:sp>
        <p:nvSpPr>
          <p:cNvPr id="8" name="TextBox 7">
            <a:extLst>
              <a:ext uri="{FF2B5EF4-FFF2-40B4-BE49-F238E27FC236}">
                <a16:creationId xmlns:a16="http://schemas.microsoft.com/office/drawing/2014/main" id="{A4FC9E69-A3A7-2D7C-8DC9-FEF566C6EE8F}"/>
              </a:ext>
            </a:extLst>
          </p:cNvPr>
          <p:cNvSpPr txBox="1"/>
          <p:nvPr/>
        </p:nvSpPr>
        <p:spPr>
          <a:xfrm>
            <a:off x="11160580" y="126609"/>
            <a:ext cx="910318" cy="369332"/>
          </a:xfrm>
          <a:prstGeom prst="rect">
            <a:avLst/>
          </a:prstGeom>
          <a:noFill/>
        </p:spPr>
        <p:txBody>
          <a:bodyPr wrap="square" rtlCol="0">
            <a:spAutoFit/>
          </a:bodyPr>
          <a:lstStyle/>
          <a:p>
            <a:r>
              <a:rPr lang="en-US" dirty="0"/>
              <a:t>Renee</a:t>
            </a:r>
          </a:p>
        </p:txBody>
      </p:sp>
      <p:pic>
        <p:nvPicPr>
          <p:cNvPr id="6" name="Picture 5">
            <a:extLst>
              <a:ext uri="{FF2B5EF4-FFF2-40B4-BE49-F238E27FC236}">
                <a16:creationId xmlns:a16="http://schemas.microsoft.com/office/drawing/2014/main" id="{D2B8377E-519C-A4B0-9122-783A5BFAF58A}"/>
              </a:ext>
            </a:extLst>
          </p:cNvPr>
          <p:cNvPicPr>
            <a:picLocks noChangeAspect="1"/>
          </p:cNvPicPr>
          <p:nvPr/>
        </p:nvPicPr>
        <p:blipFill>
          <a:blip r:embed="rId2"/>
          <a:stretch>
            <a:fillRect/>
          </a:stretch>
        </p:blipFill>
        <p:spPr>
          <a:xfrm>
            <a:off x="3999914" y="47756"/>
            <a:ext cx="6630572" cy="6729155"/>
          </a:xfrm>
          <a:prstGeom prst="rect">
            <a:avLst/>
          </a:prstGeom>
        </p:spPr>
      </p:pic>
    </p:spTree>
    <p:extLst>
      <p:ext uri="{BB962C8B-B14F-4D97-AF65-F5344CB8AC3E}">
        <p14:creationId xmlns:p14="http://schemas.microsoft.com/office/powerpoint/2010/main" val="115832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3F2672-D0F3-C060-7864-973B5380ACA0}"/>
              </a:ext>
            </a:extLst>
          </p:cNvPr>
          <p:cNvSpPr txBox="1"/>
          <p:nvPr/>
        </p:nvSpPr>
        <p:spPr>
          <a:xfrm>
            <a:off x="248529" y="126609"/>
            <a:ext cx="9322191" cy="707886"/>
          </a:xfrm>
          <a:prstGeom prst="rect">
            <a:avLst/>
          </a:prstGeom>
          <a:noFill/>
        </p:spPr>
        <p:txBody>
          <a:bodyPr wrap="square" rtlCol="0">
            <a:spAutoFit/>
          </a:bodyPr>
          <a:lstStyle/>
          <a:p>
            <a:r>
              <a:rPr lang="en-US" sz="4000" dirty="0">
                <a:solidFill>
                  <a:srgbClr val="0070C0"/>
                </a:solidFill>
                <a:effectLst>
                  <a:outerShdw blurRad="38100" dist="38100" dir="2700000" algn="tl">
                    <a:srgbClr val="000000">
                      <a:alpha val="43137"/>
                    </a:srgbClr>
                  </a:outerShdw>
                </a:effectLst>
              </a:rPr>
              <a:t>NSF MSRI EEEMCAL Science Case: DVCS</a:t>
            </a:r>
          </a:p>
        </p:txBody>
      </p:sp>
      <p:sp>
        <p:nvSpPr>
          <p:cNvPr id="3" name="TextBox 2">
            <a:extLst>
              <a:ext uri="{FF2B5EF4-FFF2-40B4-BE49-F238E27FC236}">
                <a16:creationId xmlns:a16="http://schemas.microsoft.com/office/drawing/2014/main" id="{E22FE2EB-8E11-FA6E-A218-8B5A878F02D7}"/>
              </a:ext>
            </a:extLst>
          </p:cNvPr>
          <p:cNvSpPr txBox="1"/>
          <p:nvPr/>
        </p:nvSpPr>
        <p:spPr>
          <a:xfrm>
            <a:off x="497058" y="743536"/>
            <a:ext cx="11055406" cy="3416320"/>
          </a:xfrm>
          <a:prstGeom prst="rect">
            <a:avLst/>
          </a:prstGeom>
          <a:noFill/>
        </p:spPr>
        <p:txBody>
          <a:bodyPr wrap="square" rtlCol="0">
            <a:spAutoFit/>
          </a:bodyPr>
          <a:lstStyle/>
          <a:p>
            <a:r>
              <a:rPr lang="en-US" dirty="0"/>
              <a:t>Determination of new, more general </a:t>
            </a:r>
            <a:r>
              <a:rPr lang="en-US" dirty="0" err="1"/>
              <a:t>parton</a:t>
            </a:r>
            <a:r>
              <a:rPr lang="en-US" dirty="0"/>
              <a:t> distributions in the nucleon and nuclei, particularly for sea quarks and gluons, is a major scientific goal of EIC.  It is widely recognized that the Deeply Virtual Compton Scattering (DVCS) process is one of the most important and effective measurements to reach this goal.  For example, the DVCS data can be directly used to make a determination of the gravitational form factors and to show that the mechanical pressure inside a proton exceeds that in a neutron star.</a:t>
            </a:r>
          </a:p>
          <a:p>
            <a:endParaRPr lang="en-US" dirty="0"/>
          </a:p>
          <a:p>
            <a:r>
              <a:rPr lang="en-US" dirty="0"/>
              <a:t>In the measurement of DVCS, the electron scatters from the nucleon (or nucleus) and the final-state consists of the scattered electron, the intact target and a real photon, which must all be detected simultaneously.  The real photon is detected in an electromagnetic calorimeter over a wide angular range.  In addition, the major source of background is 0 production followed by decay to two photons where one of the photons goes undetected.    Thus, the electromagnetic calorimeter must cover the complete angular range, be hermetic and operate with high efficiency and good resolution.</a:t>
            </a:r>
          </a:p>
        </p:txBody>
      </p:sp>
      <p:pic>
        <p:nvPicPr>
          <p:cNvPr id="5" name="Picture 4">
            <a:extLst>
              <a:ext uri="{FF2B5EF4-FFF2-40B4-BE49-F238E27FC236}">
                <a16:creationId xmlns:a16="http://schemas.microsoft.com/office/drawing/2014/main" id="{D76CFF34-3230-B809-9185-D60FAB403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29" y="4072980"/>
            <a:ext cx="7920087" cy="2699390"/>
          </a:xfrm>
          <a:prstGeom prst="rect">
            <a:avLst/>
          </a:prstGeom>
        </p:spPr>
      </p:pic>
      <p:pic>
        <p:nvPicPr>
          <p:cNvPr id="7" name="Picture 6">
            <a:extLst>
              <a:ext uri="{FF2B5EF4-FFF2-40B4-BE49-F238E27FC236}">
                <a16:creationId xmlns:a16="http://schemas.microsoft.com/office/drawing/2014/main" id="{BA6780A3-FD87-455A-A1CC-38D99BDE9904}"/>
              </a:ext>
            </a:extLst>
          </p:cNvPr>
          <p:cNvPicPr>
            <a:picLocks noChangeAspect="1"/>
          </p:cNvPicPr>
          <p:nvPr/>
        </p:nvPicPr>
        <p:blipFill rotWithShape="1">
          <a:blip r:embed="rId3">
            <a:extLst>
              <a:ext uri="{28A0092B-C50C-407E-A947-70E740481C1C}">
                <a14:useLocalDpi xmlns:a14="http://schemas.microsoft.com/office/drawing/2010/main" val="0"/>
              </a:ext>
            </a:extLst>
          </a:blip>
          <a:srcRect t="5351" r="7213"/>
          <a:stretch/>
        </p:blipFill>
        <p:spPr>
          <a:xfrm>
            <a:off x="7955208" y="3947317"/>
            <a:ext cx="4062621" cy="2662766"/>
          </a:xfrm>
          <a:prstGeom prst="rect">
            <a:avLst/>
          </a:prstGeom>
        </p:spPr>
      </p:pic>
      <p:sp>
        <p:nvSpPr>
          <p:cNvPr id="8" name="TextBox 7">
            <a:extLst>
              <a:ext uri="{FF2B5EF4-FFF2-40B4-BE49-F238E27FC236}">
                <a16:creationId xmlns:a16="http://schemas.microsoft.com/office/drawing/2014/main" id="{A4FC9E69-A3A7-2D7C-8DC9-FEF566C6EE8F}"/>
              </a:ext>
            </a:extLst>
          </p:cNvPr>
          <p:cNvSpPr txBox="1"/>
          <p:nvPr/>
        </p:nvSpPr>
        <p:spPr>
          <a:xfrm>
            <a:off x="11160580" y="126609"/>
            <a:ext cx="910318" cy="369332"/>
          </a:xfrm>
          <a:prstGeom prst="rect">
            <a:avLst/>
          </a:prstGeom>
          <a:noFill/>
        </p:spPr>
        <p:txBody>
          <a:bodyPr wrap="square" rtlCol="0">
            <a:spAutoFit/>
          </a:bodyPr>
          <a:lstStyle/>
          <a:p>
            <a:r>
              <a:rPr lang="en-US" dirty="0"/>
              <a:t>Richard</a:t>
            </a:r>
          </a:p>
        </p:txBody>
      </p:sp>
    </p:spTree>
    <p:extLst>
      <p:ext uri="{BB962C8B-B14F-4D97-AF65-F5344CB8AC3E}">
        <p14:creationId xmlns:p14="http://schemas.microsoft.com/office/powerpoint/2010/main" val="293028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6EA81-D81D-6852-1EB7-EC2C99E4B047}"/>
              </a:ext>
            </a:extLst>
          </p:cNvPr>
          <p:cNvPicPr>
            <a:picLocks noChangeAspect="1"/>
          </p:cNvPicPr>
          <p:nvPr/>
        </p:nvPicPr>
        <p:blipFill rotWithShape="1">
          <a:blip r:embed="rId2"/>
          <a:srcRect t="3761"/>
          <a:stretch/>
        </p:blipFill>
        <p:spPr>
          <a:xfrm>
            <a:off x="1127444" y="83735"/>
            <a:ext cx="7782095" cy="6690529"/>
          </a:xfrm>
          <a:prstGeom prst="rect">
            <a:avLst/>
          </a:prstGeom>
        </p:spPr>
      </p:pic>
      <p:sp>
        <p:nvSpPr>
          <p:cNvPr id="5" name="Arrow: Right 4">
            <a:extLst>
              <a:ext uri="{FF2B5EF4-FFF2-40B4-BE49-F238E27FC236}">
                <a16:creationId xmlns:a16="http://schemas.microsoft.com/office/drawing/2014/main" id="{0F1A0079-F98B-43ED-17C8-CD99E40E036F}"/>
              </a:ext>
            </a:extLst>
          </p:cNvPr>
          <p:cNvSpPr/>
          <p:nvPr/>
        </p:nvSpPr>
        <p:spPr>
          <a:xfrm>
            <a:off x="377167" y="4697537"/>
            <a:ext cx="698696" cy="461665"/>
          </a:xfrm>
          <a:prstGeom prst="rightArrow">
            <a:avLst/>
          </a:prstGeom>
          <a:pattFill prst="dkUpDiag">
            <a:fgClr>
              <a:srgbClr val="0000FF"/>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71B8A2-0140-200D-95EC-BD19E80157BC}"/>
              </a:ext>
            </a:extLst>
          </p:cNvPr>
          <p:cNvPicPr>
            <a:picLocks noChangeAspect="1"/>
          </p:cNvPicPr>
          <p:nvPr/>
        </p:nvPicPr>
        <p:blipFill rotWithShape="1">
          <a:blip r:embed="rId3"/>
          <a:srcRect l="36237" t="-1" b="-307"/>
          <a:stretch/>
        </p:blipFill>
        <p:spPr>
          <a:xfrm>
            <a:off x="9265920" y="2330548"/>
            <a:ext cx="2585256" cy="764344"/>
          </a:xfrm>
          <a:prstGeom prst="rect">
            <a:avLst/>
          </a:prstGeom>
        </p:spPr>
      </p:pic>
    </p:spTree>
    <p:extLst>
      <p:ext uri="{BB962C8B-B14F-4D97-AF65-F5344CB8AC3E}">
        <p14:creationId xmlns:p14="http://schemas.microsoft.com/office/powerpoint/2010/main" val="3218283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535</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 Horn</dc:creator>
  <cp:lastModifiedBy>Tanja Horn</cp:lastModifiedBy>
  <cp:revision>7</cp:revision>
  <dcterms:created xsi:type="dcterms:W3CDTF">2022-09-28T17:02:56Z</dcterms:created>
  <dcterms:modified xsi:type="dcterms:W3CDTF">2022-09-30T11:59:12Z</dcterms:modified>
</cp:coreProperties>
</file>