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39" r:id="rId2"/>
    <p:sldId id="388" r:id="rId3"/>
    <p:sldId id="389" r:id="rId4"/>
    <p:sldId id="390" r:id="rId5"/>
    <p:sldId id="391" r:id="rId6"/>
    <p:sldId id="366" r:id="rId7"/>
    <p:sldId id="367" r:id="rId8"/>
    <p:sldId id="305" r:id="rId9"/>
    <p:sldId id="261" r:id="rId10"/>
    <p:sldId id="262" r:id="rId11"/>
    <p:sldId id="315" r:id="rId12"/>
    <p:sldId id="394" r:id="rId13"/>
    <p:sldId id="348" r:id="rId14"/>
    <p:sldId id="395" r:id="rId15"/>
    <p:sldId id="383" r:id="rId16"/>
    <p:sldId id="352" r:id="rId17"/>
    <p:sldId id="272" r:id="rId18"/>
    <p:sldId id="324" r:id="rId19"/>
    <p:sldId id="334" r:id="rId20"/>
    <p:sldId id="364" r:id="rId21"/>
    <p:sldId id="392" r:id="rId22"/>
    <p:sldId id="353" r:id="rId23"/>
    <p:sldId id="393" r:id="rId24"/>
    <p:sldId id="360" r:id="rId25"/>
    <p:sldId id="387" r:id="rId26"/>
    <p:sldId id="369" r:id="rId27"/>
    <p:sldId id="370" r:id="rId28"/>
    <p:sldId id="378" r:id="rId29"/>
    <p:sldId id="379" r:id="rId30"/>
    <p:sldId id="306" r:id="rId31"/>
    <p:sldId id="307" r:id="rId32"/>
    <p:sldId id="308" r:id="rId33"/>
    <p:sldId id="309" r:id="rId34"/>
    <p:sldId id="310" r:id="rId35"/>
    <p:sldId id="263" r:id="rId36"/>
    <p:sldId id="264" r:id="rId37"/>
  </p:sldIdLst>
  <p:sldSz cx="9144000" cy="6858000" type="screen4x3"/>
  <p:notesSz cx="6858000" cy="9144000"/>
  <p:custShowLst>
    <p:custShow name="HV_FormFactor" id="0">
      <p:sldLst>
        <p:sld r:id="rId2"/>
        <p:sld r:id="rId9"/>
        <p:sld r:id="rId17"/>
        <p:sld r:id="rId18"/>
        <p:sld r:id="rId19"/>
        <p:sld r:id="rId20"/>
        <p:sld r:id="rId21"/>
        <p:sld r:id="rId23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EB500"/>
    <a:srgbClr val="348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5" autoAdjust="0"/>
    <p:restoredTop sz="94671" autoAdjust="0"/>
  </p:normalViewPr>
  <p:slideViewPr>
    <p:cSldViewPr>
      <p:cViewPr>
        <p:scale>
          <a:sx n="66" d="100"/>
          <a:sy n="66" d="100"/>
        </p:scale>
        <p:origin x="-1512" y="-48"/>
      </p:cViewPr>
      <p:guideLst>
        <p:guide orient="horz" pos="3158"/>
        <p:guide orient="horz" pos="890"/>
        <p:guide pos="3470"/>
        <p:guide pos="56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FF80D-4E79-46C0-895F-59EF6E65AF0D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2B22C-3F8A-4F9E-B6A1-BA3C67F0B5B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3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20000"/>
              </a:spcBef>
              <a:spcAft>
                <a:spcPct val="20000"/>
              </a:spcAft>
            </a:pPr>
            <a:fld id="{F01352AA-D9C4-2843-B2E4-2CE6C058E9E8}" type="slidenum">
              <a:rPr lang="it-IT" sz="1200" b="1">
                <a:solidFill>
                  <a:prstClr val="black"/>
                </a:solidFill>
              </a:rPr>
              <a:pPr algn="r" eaLnBrk="1" fontAlgn="base" hangingPunct="1">
                <a:spcBef>
                  <a:spcPct val="20000"/>
                </a:spcBef>
                <a:spcAft>
                  <a:spcPct val="20000"/>
                </a:spcAft>
              </a:pPr>
              <a:t>1</a:t>
            </a:fld>
            <a:endParaRPr lang="it-IT" sz="1200" b="1" dirty="0">
              <a:solidFill>
                <a:prstClr val="black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17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18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19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22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23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01352AA-D9C4-2843-B2E4-2CE6C058E9E8}" type="slidenum">
              <a:rPr lang="it-IT" sz="1200"/>
              <a:pPr algn="r" eaLnBrk="1" hangingPunct="1"/>
              <a:t>30</a:t>
            </a:fld>
            <a:endParaRPr lang="it-IT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9C37D6D-3BDE-E04B-A61C-836111BF3FDC}" type="slidenum">
              <a:rPr lang="it-IT" sz="1200"/>
              <a:pPr algn="r" eaLnBrk="1" hangingPunct="1"/>
              <a:t>31</a:t>
            </a:fld>
            <a:endParaRPr lang="it-IT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7" indent="-285722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8" indent="-228578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3" indent="-228578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9" indent="-228578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75F502-ABC9-A048-A1B6-9F213CB30A0A}" type="slidenum">
              <a:rPr lang="it-IT" sz="1200"/>
              <a:pPr eaLnBrk="1" hangingPunct="1"/>
              <a:t>33</a:t>
            </a:fld>
            <a:endParaRPr lang="it-IT" sz="1200"/>
          </a:p>
        </p:txBody>
      </p:sp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fld id="{E1EFC52C-9A58-1449-8032-85FFD07143C9}" type="slidenum">
              <a:rPr lang="it-IT" sz="1200"/>
              <a:pPr algn="r" eaLnBrk="1" hangingPunct="1">
                <a:lnSpc>
                  <a:spcPct val="80000"/>
                </a:lnSpc>
                <a:spcBef>
                  <a:spcPct val="20000"/>
                </a:spcBef>
              </a:pPr>
              <a:t>33</a:t>
            </a:fld>
            <a:endParaRPr lang="it-IT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CF33995-5A80-5B46-9D79-49649D1FEFBC}" type="slidenum">
              <a:rPr lang="it-IT" sz="1200"/>
              <a:pPr algn="r" eaLnBrk="1" hangingPunct="1"/>
              <a:t>34</a:t>
            </a:fld>
            <a:endParaRPr lang="it-IT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35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F47E19-AEB2-4139-8334-240EA0E43161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10D6500C-7800-49BA-94E6-7002ED84B0B0}" type="slidenum">
              <a:rPr lang="it-IT" altLang="it-IT" sz="1200">
                <a:latin typeface="Arial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it-IT" altLang="it-IT" sz="1200">
              <a:latin typeface="Arial" charset="0"/>
            </a:endParaRPr>
          </a:p>
        </p:txBody>
      </p:sp>
      <p:sp>
        <p:nvSpPr>
          <p:cNvPr id="2355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</a:pPr>
            <a:endParaRPr lang="en-GB" altLang="it-IT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2B22C-3F8A-4F9E-B6A1-BA3C67F0B5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20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>
              <a:spcBef>
                <a:spcPct val="0"/>
              </a:spcBef>
              <a:spcAft>
                <a:spcPct val="0"/>
              </a:spcAft>
            </a:pPr>
            <a:fld id="{82BB8376-126A-468F-B175-D693013D9DF3}" type="slidenum">
              <a:rPr lang="it-IT" sz="1200">
                <a:latin typeface="Arial" charset="0"/>
              </a:rPr>
              <a:pPr algn="r" defTabSz="914423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 sz="120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4400" tIns="42200" rIns="84400" bIns="4220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324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33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750" indent="-263750" defTabSz="914333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000" indent="-211000" defTabSz="914333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000" indent="-211000" defTabSz="914333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8999" indent="-211000" defTabSz="914333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0999" indent="-211000" defTabSz="9143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000" indent="-211000" defTabSz="9143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000" indent="-211000" defTabSz="9143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000" indent="-211000" defTabSz="9143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6DBE2D-C7D7-45E4-96DC-E290D89CD1C5}" type="slidenum">
              <a:rPr lang="it-IT" altLang="it-IT" sz="1200"/>
              <a:pPr eaLnBrk="1" hangingPunct="1">
                <a:spcBef>
                  <a:spcPct val="0"/>
                </a:spcBef>
              </a:pPr>
              <a:t>4</a:t>
            </a:fld>
            <a:endParaRPr lang="it-IT" altLang="it-IT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5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9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13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14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526DBF-F407-3C4D-82C6-1B7D37550E29}" type="slidenum">
              <a:rPr lang="it-IT" sz="1200"/>
              <a:pPr algn="r" eaLnBrk="1" hangingPunct="1"/>
              <a:t>16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 i="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557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15815"/>
      </p:ext>
    </p:extLst>
  </p:cSld>
  <p:clrMapOvr>
    <a:masterClrMapping/>
  </p:clrMapOvr>
  <p:transition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88138" y="333375"/>
            <a:ext cx="2071687" cy="50403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6067425" cy="50403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84760"/>
      </p:ext>
    </p:extLst>
  </p:cSld>
  <p:clrMapOvr>
    <a:masterClrMapping/>
  </p:clrMapOvr>
  <p:transition>
    <p:spli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91512" cy="8683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68313" y="1773238"/>
            <a:ext cx="4038600" cy="36004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59313" y="1773238"/>
            <a:ext cx="4038600" cy="360045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54324"/>
      </p:ext>
    </p:extLst>
  </p:cSld>
  <p:clrMapOvr>
    <a:masterClrMapping/>
  </p:clrMapOvr>
  <p:transition>
    <p:spli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524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it-IT" sz="1400" b="1">
                <a:solidFill>
                  <a:srgbClr val="000000"/>
                </a:solidFill>
              </a:rPr>
              <a:t>Giugno 2005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286000" y="6248400"/>
            <a:ext cx="4800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990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fld id="{A9B21D05-A23B-49C4-B724-6668E1E56943}" type="slidenum">
              <a:rPr lang="it-IT" sz="1400" b="1">
                <a:solidFill>
                  <a:srgbClr val="000000"/>
                </a:solidFill>
              </a:rPr>
              <a:pPr algn="ctr" fontAlgn="base">
                <a:spcBef>
                  <a:spcPct val="20000"/>
                </a:spcBef>
                <a:spcAft>
                  <a:spcPct val="20000"/>
                </a:spcAft>
              </a:pPr>
              <a:t>‹N›</a:t>
            </a:fld>
            <a:endParaRPr lang="it-IT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31334"/>
      </p:ext>
    </p:extLst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4576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2505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8313" y="1773238"/>
            <a:ext cx="4038600" cy="360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9313" y="1773238"/>
            <a:ext cx="4038600" cy="360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077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4191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4974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8407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23459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6361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</a:blip>
          <a:srcRect/>
          <a:stretch>
            <a:fillRect t="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291512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773238"/>
            <a:ext cx="8229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defRPr sz="800" b="0" i="1">
                <a:latin typeface="Arial" charset="0"/>
              </a:defRPr>
            </a:lvl1pPr>
          </a:lstStyle>
          <a:p>
            <a:pPr fontAlgn="base"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 fontAlgn="base">
              <a:defRPr/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6" name="Picture 2" descr="C:\Users\Giuliano\Downloads\exa_CAEN_Tools_320px (1).jp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643"/>
            <a:ext cx="1523998" cy="4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06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split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87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3.png"/><Relationship Id="rId12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jpeg"/><Relationship Id="rId11" Type="http://schemas.openxmlformats.org/officeDocument/2006/relationships/image" Target="../media/image85.jpeg"/><Relationship Id="rId5" Type="http://schemas.openxmlformats.org/officeDocument/2006/relationships/image" Target="../media/image81.png"/><Relationship Id="rId10" Type="http://schemas.openxmlformats.org/officeDocument/2006/relationships/image" Target="../media/image84.jpeg"/><Relationship Id="rId4" Type="http://schemas.openxmlformats.org/officeDocument/2006/relationships/image" Target="../media/image1.jpeg"/><Relationship Id="rId9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5.pn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" y="4238475"/>
            <a:ext cx="8839200" cy="20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/>
              <a:t>Gianni Di Maio</a:t>
            </a:r>
            <a:endParaRPr lang="en-GB" sz="2400" dirty="0" smtClean="0"/>
          </a:p>
          <a:p>
            <a:pPr algn="ct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700" dirty="0" smtClean="0"/>
          </a:p>
          <a:p>
            <a:pPr algn="ct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/>
              <a:t>g.dimaio@caen.it</a:t>
            </a:r>
            <a:endParaRPr lang="en-GB" sz="2400" dirty="0"/>
          </a:p>
          <a:p>
            <a:pPr algn="ct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/>
              <a:t>www.caen.it</a:t>
            </a:r>
            <a:endParaRPr lang="en-GB" sz="2400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2060848"/>
            <a:ext cx="9144000" cy="13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400" dirty="0" err="1" smtClean="0"/>
              <a:t>Overview</a:t>
            </a:r>
            <a:r>
              <a:rPr lang="it-IT" sz="4400" dirty="0" smtClean="0"/>
              <a:t> of CAEN HV </a:t>
            </a:r>
            <a:r>
              <a:rPr lang="it-IT" sz="4400" dirty="0" err="1" smtClean="0"/>
              <a:t>Power</a:t>
            </a:r>
            <a:r>
              <a:rPr lang="it-IT" sz="4400" dirty="0" smtClean="0"/>
              <a:t> Supply</a:t>
            </a:r>
          </a:p>
          <a:p>
            <a:pPr algn="ct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/>
              <a:t>NPS/CPS Collaboration Meeting (</a:t>
            </a:r>
            <a:r>
              <a:rPr lang="en-US" sz="2800" dirty="0" err="1"/>
              <a:t>JLab</a:t>
            </a:r>
            <a:r>
              <a:rPr lang="en-US" sz="2800" dirty="0"/>
              <a:t>, 2/1/19)</a:t>
            </a:r>
            <a:endParaRPr lang="en-GB" sz="28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260648"/>
            <a:ext cx="8839200" cy="161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 fontAlgn="base">
              <a:lnSpc>
                <a:spcPts val="408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6000" dirty="0" smtClean="0"/>
              <a:t>CAEN </a:t>
            </a:r>
            <a:endParaRPr lang="en-GB" sz="4000" i="1" dirty="0" smtClean="0"/>
          </a:p>
          <a:p>
            <a:pPr algn="ctr" defTabSz="449263" fontAlgn="base">
              <a:lnSpc>
                <a:spcPts val="208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i="1" dirty="0" smtClean="0"/>
              <a:t>Tools for </a:t>
            </a:r>
            <a:r>
              <a:rPr lang="en-US" sz="3200" i="1" dirty="0" smtClean="0"/>
              <a:t>Discovery</a:t>
            </a:r>
            <a:endParaRPr lang="en-US" sz="3200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825" y="1648"/>
            <a:ext cx="1239175" cy="138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46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egnaposto piè di pagina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/>
              <a:t>Reproduction, transfer, distribution of part or all of the contents in this document in any form without prior written permission of  CAEN S.p.A. is prohibited </a:t>
            </a:r>
          </a:p>
          <a:p>
            <a:pPr eaLnBrk="1" hangingPunct="1"/>
            <a:endParaRPr lang="it-IT" sz="800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8600" y="762000"/>
            <a:ext cx="86106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it-IT" sz="1800" dirty="0">
                <a:solidFill>
                  <a:srgbClr val="C00000"/>
                </a:solidFill>
                <a:latin typeface="+mn-lt"/>
              </a:rPr>
              <a:t>Small scale </a:t>
            </a:r>
            <a:r>
              <a:rPr lang="it-IT" sz="1800" dirty="0" err="1">
                <a:solidFill>
                  <a:srgbClr val="C00000"/>
                </a:solidFill>
                <a:latin typeface="+mn-lt"/>
              </a:rPr>
              <a:t>experiment</a:t>
            </a:r>
            <a:r>
              <a:rPr lang="it-IT" sz="1800" dirty="0">
                <a:solidFill>
                  <a:srgbClr val="C00000"/>
                </a:solidFill>
                <a:latin typeface="+mn-lt"/>
              </a:rPr>
              <a:t> and </a:t>
            </a:r>
            <a:r>
              <a:rPr lang="it-IT" sz="1800" dirty="0" err="1">
                <a:solidFill>
                  <a:srgbClr val="C00000"/>
                </a:solidFill>
                <a:latin typeface="+mn-lt"/>
              </a:rPr>
              <a:t>laboratory</a:t>
            </a:r>
            <a:r>
              <a:rPr lang="it-IT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C00000"/>
                </a:solidFill>
                <a:latin typeface="+mn-lt"/>
              </a:rPr>
              <a:t>version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19" wide, 4U-high Euro-mechanics rack; depth: 700 mm</a:t>
            </a:r>
            <a:endParaRPr lang="it-IT" sz="1800" dirty="0">
              <a:latin typeface="+mn-lt"/>
            </a:endParaRP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6 slots </a:t>
            </a:r>
            <a:r>
              <a:rPr lang="en-US" sz="1800" dirty="0">
                <a:latin typeface="+mn-lt"/>
              </a:rPr>
              <a:t>to house boards, distributors and branch controller</a:t>
            </a:r>
            <a:endParaRPr lang="it-IT" sz="1800" dirty="0">
              <a:latin typeface="+mn-lt"/>
            </a:endParaRP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it-IT" sz="1800" dirty="0">
                <a:latin typeface="+mn-lt"/>
              </a:rPr>
              <a:t>Communications via </a:t>
            </a:r>
            <a:r>
              <a:rPr lang="it-IT" sz="1800" dirty="0">
                <a:solidFill>
                  <a:srgbClr val="C00000"/>
                </a:solidFill>
                <a:latin typeface="+mn-lt"/>
              </a:rPr>
              <a:t>Gigabit Ethernet </a:t>
            </a:r>
            <a:r>
              <a:rPr lang="it-IT" sz="1800" dirty="0">
                <a:latin typeface="+mn-lt"/>
              </a:rPr>
              <a:t>and via </a:t>
            </a:r>
            <a:r>
              <a:rPr lang="it-IT" sz="1800" dirty="0">
                <a:solidFill>
                  <a:srgbClr val="C00000"/>
                </a:solidFill>
                <a:latin typeface="+mn-lt"/>
              </a:rPr>
              <a:t>Wi-Fi</a:t>
            </a:r>
            <a:r>
              <a:rPr lang="it-IT" sz="1800" dirty="0">
                <a:latin typeface="+mn-lt"/>
              </a:rPr>
              <a:t> (optional) </a:t>
            </a: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it-IT" sz="1800" dirty="0">
                <a:latin typeface="+mn-lt"/>
              </a:rPr>
              <a:t>Local control via 5.7" </a:t>
            </a:r>
            <a:r>
              <a:rPr lang="it-IT" sz="1800" dirty="0" err="1">
                <a:solidFill>
                  <a:srgbClr val="C00000"/>
                </a:solidFill>
                <a:latin typeface="+mn-lt"/>
              </a:rPr>
              <a:t>colour</a:t>
            </a:r>
            <a:r>
              <a:rPr lang="it-IT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C00000"/>
                </a:solidFill>
                <a:latin typeface="+mn-lt"/>
              </a:rPr>
              <a:t>touchscreen</a:t>
            </a:r>
            <a:r>
              <a:rPr lang="it-IT" sz="1800" dirty="0">
                <a:solidFill>
                  <a:srgbClr val="C00000"/>
                </a:solidFill>
                <a:latin typeface="+mn-lt"/>
              </a:rPr>
              <a:t> LCD </a:t>
            </a:r>
            <a:r>
              <a:rPr lang="it-IT" sz="1800" dirty="0">
                <a:latin typeface="+mn-lt"/>
              </a:rPr>
              <a:t>(optional) </a:t>
            </a: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it-IT" sz="1800" dirty="0">
                <a:latin typeface="+mn-lt"/>
              </a:rPr>
              <a:t>Fast, accurate </a:t>
            </a:r>
            <a:r>
              <a:rPr lang="it-IT" sz="1800" dirty="0" err="1">
                <a:latin typeface="+mn-lt"/>
              </a:rPr>
              <a:t>setting</a:t>
            </a:r>
            <a:r>
              <a:rPr lang="it-IT" sz="1800" dirty="0">
                <a:latin typeface="+mn-lt"/>
              </a:rPr>
              <a:t> and </a:t>
            </a:r>
            <a:r>
              <a:rPr lang="it-IT" sz="1800" dirty="0" err="1">
                <a:latin typeface="+mn-lt"/>
              </a:rPr>
              <a:t>monitoring</a:t>
            </a:r>
            <a:r>
              <a:rPr lang="it-IT" sz="1800" dirty="0">
                <a:latin typeface="+mn-lt"/>
              </a:rPr>
              <a:t> of </a:t>
            </a:r>
            <a:r>
              <a:rPr lang="it-IT" sz="1800" dirty="0" err="1">
                <a:latin typeface="+mn-lt"/>
              </a:rPr>
              <a:t>channel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parameters</a:t>
            </a:r>
            <a:endParaRPr lang="it-IT" sz="1800" dirty="0">
              <a:latin typeface="+mn-lt"/>
            </a:endParaRP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it-IT" sz="1800" dirty="0">
                <a:latin typeface="+mn-lt"/>
              </a:rPr>
              <a:t>Modular and </a:t>
            </a:r>
            <a:r>
              <a:rPr lang="it-IT" sz="1800" dirty="0" err="1">
                <a:latin typeface="+mn-lt"/>
              </a:rPr>
              <a:t>expandable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power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supply</a:t>
            </a:r>
            <a:r>
              <a:rPr lang="it-IT" sz="1800" dirty="0">
                <a:latin typeface="+mn-lt"/>
              </a:rPr>
              <a:t> (up to 1800 W)</a:t>
            </a: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it-IT" sz="1800" dirty="0" err="1">
                <a:latin typeface="+mn-lt"/>
              </a:rPr>
              <a:t>Forced</a:t>
            </a:r>
            <a:r>
              <a:rPr lang="it-IT" sz="1800" dirty="0">
                <a:latin typeface="+mn-lt"/>
              </a:rPr>
              <a:t> air </a:t>
            </a:r>
            <a:r>
              <a:rPr lang="it-IT" sz="1800" dirty="0" err="1">
                <a:latin typeface="+mn-lt"/>
              </a:rPr>
              <a:t>cooling</a:t>
            </a:r>
            <a:endParaRPr lang="en-US" sz="1800" dirty="0">
              <a:latin typeface="+mn-lt"/>
            </a:endParaRPr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SY5527 Highlights</a:t>
            </a:r>
          </a:p>
        </p:txBody>
      </p:sp>
      <p:pic>
        <p:nvPicPr>
          <p:cNvPr id="24580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25820"/>
            <a:ext cx="3482777" cy="15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Marco\Desktop\SY5527_ba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38086"/>
            <a:ext cx="3714824" cy="164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04" y="5670003"/>
            <a:ext cx="2699792" cy="58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825" y="1648"/>
            <a:ext cx="1239175" cy="138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8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chemeClr val="tx2"/>
                </a:solidFill>
              </a:rPr>
              <a:t>Universal Multichannel Systems - </a:t>
            </a:r>
            <a:r>
              <a:rPr lang="en-GB" sz="2000" dirty="0" smtClean="0">
                <a:solidFill>
                  <a:schemeClr val="tx2"/>
                </a:solidFill>
                <a:latin typeface="+mj-lt"/>
              </a:rPr>
              <a:t>New Multichannel Boards</a:t>
            </a:r>
            <a:endParaRPr lang="en-GB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1520" y="548680"/>
            <a:ext cx="87400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</a:t>
            </a:r>
            <a:r>
              <a:rPr lang="en-US" sz="2000" dirty="0" smtClean="0">
                <a:solidFill>
                  <a:srgbClr val="C00000"/>
                </a:solidFill>
              </a:rPr>
              <a:t>new categorization</a:t>
            </a:r>
            <a:r>
              <a:rPr lang="en-US" sz="2000" dirty="0" smtClean="0"/>
              <a:t> of CAEN </a:t>
            </a:r>
            <a:r>
              <a:rPr lang="en-US" sz="2000" dirty="0"/>
              <a:t>Multichannel Power Supply Boards </a:t>
            </a:r>
            <a:r>
              <a:rPr lang="en-US" sz="2000" dirty="0" smtClean="0"/>
              <a:t>introduced to guide the users in finding the best solution for their applications</a:t>
            </a:r>
          </a:p>
          <a:p>
            <a:endParaRPr lang="en-US" sz="2000" dirty="0"/>
          </a:p>
          <a:p>
            <a:r>
              <a:rPr lang="en-US" sz="2000" dirty="0" smtClean="0"/>
              <a:t>The Boards have been divided by:</a:t>
            </a:r>
          </a:p>
          <a:p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C00000"/>
                </a:solidFill>
              </a:rPr>
              <a:t>Maximum Output Voltage</a:t>
            </a:r>
            <a:endParaRPr lang="en-US" sz="2000" dirty="0">
              <a:solidFill>
                <a:srgbClr val="C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Low Voltage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Up to 100 V  Family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Up to 500 V  Family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Up to </a:t>
            </a:r>
            <a:r>
              <a:rPr lang="en-US" sz="2000" dirty="0" smtClean="0"/>
              <a:t>1.5 KV Family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Up to 3.5 kV Family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Up to 8 kV    Family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Up to 15 kV  Family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C00000"/>
                </a:solidFill>
              </a:rPr>
              <a:t>Channel Grounding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Common Ground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Common Floating Return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Individual Floating Channel</a:t>
            </a:r>
            <a:endParaRPr lang="en-US" sz="2000" dirty="0"/>
          </a:p>
        </p:txBody>
      </p:sp>
      <p:sp>
        <p:nvSpPr>
          <p:cNvPr id="5" name="Rettangolo 4"/>
          <p:cNvSpPr/>
          <p:nvPr/>
        </p:nvSpPr>
        <p:spPr>
          <a:xfrm>
            <a:off x="4331093" y="3933056"/>
            <a:ext cx="4397358" cy="395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ts val="2600"/>
              </a:lnSpc>
              <a:spcBef>
                <a:spcPts val="600"/>
              </a:spcBef>
            </a:pPr>
            <a:r>
              <a:rPr lang="it-IT" sz="2000" b="1" dirty="0" smtClean="0">
                <a:solidFill>
                  <a:srgbClr val="C00000"/>
                </a:solidFill>
              </a:rPr>
              <a:t>NO DISTRIBUTORS ANYMORE !!!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067944" y="2087562"/>
            <a:ext cx="4923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</a:rPr>
              <a:t>Channel Architecture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EB500"/>
                </a:solidFill>
              </a:rPr>
              <a:t>Independent Channel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8C3C"/>
                </a:solidFill>
              </a:rPr>
              <a:t>Independent Dual Range Channel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Board for Specific Application</a:t>
            </a:r>
          </a:p>
        </p:txBody>
      </p:sp>
    </p:spTree>
    <p:extLst>
      <p:ext uri="{BB962C8B-B14F-4D97-AF65-F5344CB8AC3E}">
        <p14:creationId xmlns:p14="http://schemas.microsoft.com/office/powerpoint/2010/main" val="32489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2400" y="620688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/>
              <a:t>NPS/CPS </a:t>
            </a:r>
            <a:r>
              <a:rPr lang="en-US" sz="2800" b="1" dirty="0" smtClean="0"/>
              <a:t>HV PMT requirements</a:t>
            </a:r>
            <a:endParaRPr lang="en-GB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8834" y="1154088"/>
            <a:ext cx="874008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 HV  up to -1.1 kV per channel</a:t>
            </a:r>
            <a:endParaRPr lang="en-US" sz="2000" dirty="0"/>
          </a:p>
          <a:p>
            <a:r>
              <a:rPr lang="en-US" sz="2000" dirty="0" smtClean="0"/>
              <a:t>2. Current &lt; </a:t>
            </a:r>
            <a:r>
              <a:rPr lang="en-US" sz="2000" dirty="0"/>
              <a:t>430 </a:t>
            </a:r>
            <a:r>
              <a:rPr lang="en-US" sz="2000" dirty="0" err="1" smtClean="0"/>
              <a:t>uA</a:t>
            </a:r>
            <a:r>
              <a:rPr lang="en-US" sz="2000" dirty="0" smtClean="0"/>
              <a:t> per channel</a:t>
            </a:r>
          </a:p>
          <a:p>
            <a:r>
              <a:rPr lang="en-US" sz="2000" dirty="0" smtClean="0"/>
              <a:t>3. Number of channels required  up to 1248 ( include spares)</a:t>
            </a:r>
          </a:p>
          <a:p>
            <a:endParaRPr lang="en-US" sz="2000" dirty="0"/>
          </a:p>
          <a:p>
            <a:r>
              <a:rPr lang="en-US" sz="2000" dirty="0" smtClean="0"/>
              <a:t>Proposed Boards for this application.</a:t>
            </a:r>
          </a:p>
          <a:p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smtClean="0"/>
              <a:t>A7030 </a:t>
            </a:r>
            <a:r>
              <a:rPr lang="en-US" sz="2000" dirty="0"/>
              <a:t>family </a:t>
            </a:r>
            <a:r>
              <a:rPr lang="en-US" dirty="0"/>
              <a:t>12/24/36/48 Channel 3 kV/1 mA (1.5W) Common Floating </a:t>
            </a:r>
            <a:endParaRPr lang="en-US" sz="2000" dirty="0" smtClean="0"/>
          </a:p>
          <a:p>
            <a:pPr marL="457200" indent="-457200">
              <a:buAutoNum type="arabicPeriod"/>
            </a:pPr>
            <a:r>
              <a:rPr lang="en-US" sz="2000" dirty="0"/>
              <a:t>A7236 family </a:t>
            </a:r>
            <a:r>
              <a:rPr lang="en-US" dirty="0"/>
              <a:t>12/24/32 Channel 3.5 kV, 1.5/0.15 mA (4W) Common Floating Return Dual Range </a:t>
            </a:r>
            <a:r>
              <a:rPr lang="en-US" dirty="0" smtClean="0"/>
              <a:t>Boards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r>
              <a:rPr lang="en-US" sz="2000" dirty="0" smtClean="0"/>
              <a:t>The basic Low Voltage power supply provides 600W.</a:t>
            </a:r>
            <a:endParaRPr lang="en-US" sz="2000" dirty="0"/>
          </a:p>
          <a:p>
            <a:r>
              <a:rPr lang="en-US" sz="2000" dirty="0" smtClean="0"/>
              <a:t>Power requirements for Main Low Voltages for each Main Frame with 13 boards is 600W</a:t>
            </a:r>
          </a:p>
          <a:p>
            <a:r>
              <a:rPr lang="en-US" sz="2000" dirty="0" smtClean="0"/>
              <a:t>To work in safe and maximize life cycle need add a 600W booster ( A4532) for each Main Frame. 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35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33442" y="1412776"/>
            <a:ext cx="76648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Main</a:t>
            </a:r>
            <a:r>
              <a:rPr lang="it-IT" sz="1600" b="1" dirty="0"/>
              <a:t> </a:t>
            </a:r>
            <a:r>
              <a:rPr lang="it-IT" sz="1600" b="1" dirty="0" err="1" smtClean="0"/>
              <a:t>Features</a:t>
            </a:r>
            <a:endParaRPr lang="it-IT" sz="1600" b="1" dirty="0"/>
          </a:p>
          <a:p>
            <a:r>
              <a:rPr lang="en-US" sz="1600" dirty="0"/>
              <a:t>• From 12 to 48 independently controllable High Voltage channels</a:t>
            </a:r>
          </a:p>
          <a:p>
            <a:r>
              <a:rPr lang="it-IT" sz="1600" dirty="0"/>
              <a:t>• 0 ÷ 3.5 </a:t>
            </a:r>
            <a:r>
              <a:rPr lang="it-IT" sz="1600" dirty="0" err="1"/>
              <a:t>kV</a:t>
            </a:r>
            <a:r>
              <a:rPr lang="it-IT" sz="1600" dirty="0"/>
              <a:t> output </a:t>
            </a:r>
            <a:r>
              <a:rPr lang="it-IT" sz="1600" dirty="0" err="1"/>
              <a:t>voltage</a:t>
            </a:r>
            <a:endParaRPr lang="it-IT" sz="1600" dirty="0"/>
          </a:p>
          <a:p>
            <a:r>
              <a:rPr lang="it-IT" sz="1600" dirty="0"/>
              <a:t>• Maximum </a:t>
            </a:r>
            <a:r>
              <a:rPr lang="it-IT" sz="1600" dirty="0" err="1"/>
              <a:t>Current</a:t>
            </a:r>
            <a:r>
              <a:rPr lang="it-IT" sz="1600" dirty="0"/>
              <a:t> 3.5 </a:t>
            </a:r>
            <a:r>
              <a:rPr lang="it-IT" sz="1600" dirty="0" err="1"/>
              <a:t>mA</a:t>
            </a:r>
            <a:endParaRPr lang="it-IT" sz="1600" dirty="0"/>
          </a:p>
          <a:p>
            <a:r>
              <a:rPr lang="en-US" sz="1600" dirty="0" smtClean="0"/>
              <a:t>• </a:t>
            </a:r>
            <a:r>
              <a:rPr lang="en-US" sz="1600" dirty="0"/>
              <a:t>Up to 10 </a:t>
            </a:r>
            <a:r>
              <a:rPr lang="en-US" sz="1600" dirty="0" err="1"/>
              <a:t>nA</a:t>
            </a:r>
            <a:r>
              <a:rPr lang="en-US" sz="1600" dirty="0"/>
              <a:t> / 500 </a:t>
            </a:r>
            <a:r>
              <a:rPr lang="en-US" sz="1600" dirty="0" err="1"/>
              <a:t>pA</a:t>
            </a:r>
            <a:r>
              <a:rPr lang="en-US" sz="1600" dirty="0"/>
              <a:t> current set / monitor resolution</a:t>
            </a:r>
          </a:p>
          <a:p>
            <a:r>
              <a:rPr lang="en-US" sz="1600" dirty="0"/>
              <a:t>• Up to 5 mV voltage set / monitor resolution</a:t>
            </a:r>
          </a:p>
          <a:p>
            <a:r>
              <a:rPr lang="en-US" sz="1600" dirty="0"/>
              <a:t>• Very Low ripple, down to &lt; 5 </a:t>
            </a:r>
            <a:r>
              <a:rPr lang="en-US" sz="1600" dirty="0" err="1" smtClean="0"/>
              <a:t>mVpp</a:t>
            </a:r>
            <a:endParaRPr lang="en-US" sz="1600" dirty="0"/>
          </a:p>
        </p:txBody>
      </p:sp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411760" y="-27384"/>
            <a:ext cx="66607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Universal Multichannel </a:t>
            </a:r>
            <a:r>
              <a:rPr lang="en-US" sz="2000" dirty="0" smtClean="0">
                <a:solidFill>
                  <a:srgbClr val="000000"/>
                </a:solidFill>
              </a:rPr>
              <a:t>Systems - Multichannel Boards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AutoShape 4" descr="mailbox://C:/Users/gmini/AppData/Roaming/Thunderbird/Profiles/b3ov6vdc.default/Mail/pop3.caen.it/Archives.sbd/2014?number=1859007186&amp;part=1.2.21&amp;filename=A1535_02.jpg"/>
          <p:cNvSpPr>
            <a:spLocks noChangeAspect="1" noChangeArrowheads="1"/>
          </p:cNvSpPr>
          <p:nvPr/>
        </p:nvSpPr>
        <p:spPr bwMode="auto">
          <a:xfrm>
            <a:off x="155575" y="-4678363"/>
            <a:ext cx="43434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8" descr="mailbox://C:/Users/gmini/AppData/Roaming/Thunderbird/Profiles/b3ov6vdc.default/Mail/pop3.caen.it/Archives.sbd/2014?number=1859007186&amp;part=1.2.20&amp;filename=A1535D_02.jpg"/>
          <p:cNvSpPr>
            <a:spLocks noChangeAspect="1" noChangeArrowheads="1"/>
          </p:cNvSpPr>
          <p:nvPr/>
        </p:nvSpPr>
        <p:spPr bwMode="auto">
          <a:xfrm>
            <a:off x="155575" y="-4670425"/>
            <a:ext cx="3667125" cy="97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43483" y="609600"/>
            <a:ext cx="885703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2600"/>
              </a:lnSpc>
              <a:spcBef>
                <a:spcPts val="600"/>
              </a:spcBef>
            </a:pPr>
            <a:r>
              <a:rPr lang="it-IT" b="1" dirty="0" smtClean="0">
                <a:solidFill>
                  <a:srgbClr val="C00000"/>
                </a:solidFill>
              </a:rPr>
              <a:t>Solutions for </a:t>
            </a:r>
            <a:r>
              <a:rPr lang="it-IT" b="1" dirty="0" err="1">
                <a:solidFill>
                  <a:srgbClr val="C00000"/>
                </a:solidFill>
              </a:rPr>
              <a:t>photomultiplier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smtClean="0">
                <a:solidFill>
                  <a:srgbClr val="C00000"/>
                </a:solidFill>
              </a:rPr>
              <a:t>array: A7030/A7236 /A7435</a:t>
            </a:r>
          </a:p>
          <a:p>
            <a:pPr fontAlgn="base">
              <a:lnSpc>
                <a:spcPts val="2600"/>
              </a:lnSpc>
              <a:spcBef>
                <a:spcPts val="600"/>
              </a:spcBef>
            </a:pPr>
            <a:r>
              <a:rPr lang="it-IT" dirty="0"/>
              <a:t>12/24/32</a:t>
            </a:r>
            <a:r>
              <a:rPr lang="en-US" dirty="0"/>
              <a:t> </a:t>
            </a:r>
            <a:r>
              <a:rPr lang="en-US" dirty="0" smtClean="0"/>
              <a:t>/36/48 </a:t>
            </a:r>
            <a:r>
              <a:rPr lang="en-US" dirty="0"/>
              <a:t>channels, </a:t>
            </a:r>
            <a:r>
              <a:rPr lang="it-IT" dirty="0"/>
              <a:t>up to </a:t>
            </a:r>
            <a:r>
              <a:rPr lang="it-IT" dirty="0" smtClean="0"/>
              <a:t>3.5 KV</a:t>
            </a:r>
            <a:r>
              <a:rPr lang="it-IT" dirty="0"/>
              <a:t>, </a:t>
            </a:r>
            <a:r>
              <a:rPr lang="it-IT" dirty="0" smtClean="0"/>
              <a:t>3.5 </a:t>
            </a:r>
            <a:r>
              <a:rPr lang="it-IT" dirty="0" err="1"/>
              <a:t>mA</a:t>
            </a:r>
            <a:r>
              <a:rPr lang="it-IT" dirty="0"/>
              <a:t> HV </a:t>
            </a:r>
            <a:r>
              <a:rPr lang="it-IT" dirty="0" err="1"/>
              <a:t>power</a:t>
            </a:r>
            <a:r>
              <a:rPr lang="it-IT" dirty="0"/>
              <a:t> </a:t>
            </a:r>
            <a:r>
              <a:rPr lang="it-IT" dirty="0" err="1"/>
              <a:t>supply</a:t>
            </a:r>
            <a:endParaRPr lang="en-US" b="1" dirty="0">
              <a:solidFill>
                <a:srgbClr val="C00000"/>
              </a:solidFill>
            </a:endParaRPr>
          </a:p>
          <a:p>
            <a:pPr fontAlgn="base">
              <a:lnSpc>
                <a:spcPts val="2600"/>
              </a:lnSpc>
              <a:spcBef>
                <a:spcPts val="600"/>
              </a:spcBef>
            </a:pP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81" y="2038265"/>
            <a:ext cx="3251237" cy="380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" y="3358596"/>
            <a:ext cx="5742120" cy="47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9" y="3845693"/>
            <a:ext cx="5725352" cy="100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9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23529" y="908720"/>
            <a:ext cx="842518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Universal Multichannel </a:t>
            </a:r>
            <a:r>
              <a:rPr lang="en-US" sz="2000" dirty="0" smtClean="0">
                <a:solidFill>
                  <a:srgbClr val="000000"/>
                </a:solidFill>
              </a:rPr>
              <a:t>Systems </a:t>
            </a:r>
            <a:r>
              <a:rPr lang="en-US" sz="2000" dirty="0" smtClean="0">
                <a:solidFill>
                  <a:srgbClr val="000000"/>
                </a:solidFill>
              </a:rPr>
              <a:t>– RADIALL to SHV adapters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AutoShape 4" descr="mailbox://C:/Users/gmini/AppData/Roaming/Thunderbird/Profiles/b3ov6vdc.default/Mail/pop3.caen.it/Archives.sbd/2014?number=1859007186&amp;part=1.2.21&amp;filename=A1535_02.jpg"/>
          <p:cNvSpPr>
            <a:spLocks noChangeAspect="1" noChangeArrowheads="1"/>
          </p:cNvSpPr>
          <p:nvPr/>
        </p:nvSpPr>
        <p:spPr bwMode="auto">
          <a:xfrm>
            <a:off x="155575" y="-4678363"/>
            <a:ext cx="43434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8" descr="mailbox://C:/Users/gmini/AppData/Roaming/Thunderbird/Profiles/b3ov6vdc.default/Mail/pop3.caen.it/Archives.sbd/2014?number=1859007186&amp;part=1.2.20&amp;filename=A1535D_02.jpg"/>
          <p:cNvSpPr>
            <a:spLocks noChangeAspect="1" noChangeArrowheads="1"/>
          </p:cNvSpPr>
          <p:nvPr/>
        </p:nvSpPr>
        <p:spPr bwMode="auto">
          <a:xfrm>
            <a:off x="155575" y="-4670425"/>
            <a:ext cx="3667125" cy="97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07604" y="1772816"/>
            <a:ext cx="885703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6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C00000"/>
                </a:solidFill>
              </a:rPr>
              <a:t>R648 48 Channel </a:t>
            </a:r>
            <a:r>
              <a:rPr lang="en-US" b="1" dirty="0" err="1" smtClean="0">
                <a:solidFill>
                  <a:srgbClr val="C00000"/>
                </a:solidFill>
              </a:rPr>
              <a:t>Radiall</a:t>
            </a:r>
            <a:r>
              <a:rPr lang="en-US" b="1" dirty="0" smtClean="0">
                <a:solidFill>
                  <a:srgbClr val="C00000"/>
                </a:solidFill>
              </a:rPr>
              <a:t> to SHV connector Adapter (Max: 3kV - 19' Rack)</a:t>
            </a:r>
            <a:endParaRPr lang="en-US" b="1" dirty="0" smtClean="0">
              <a:solidFill>
                <a:srgbClr val="C00000"/>
              </a:solidFill>
            </a:endParaRPr>
          </a:p>
          <a:p>
            <a:pPr fontAlgn="base">
              <a:lnSpc>
                <a:spcPts val="2600"/>
              </a:lnSpc>
              <a:spcBef>
                <a:spcPts val="600"/>
              </a:spcBef>
            </a:pP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1233"/>
            <a:ext cx="3006171" cy="171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4023254" cy="132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55575" y="3573016"/>
            <a:ext cx="8593138" cy="389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6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C00000"/>
                </a:solidFill>
              </a:rPr>
              <a:t>            A648 </a:t>
            </a:r>
            <a:r>
              <a:rPr lang="en-US" b="1" dirty="0" err="1" smtClean="0">
                <a:solidFill>
                  <a:srgbClr val="C00000"/>
                </a:solidFill>
              </a:rPr>
              <a:t>Radiall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to SHV Adapter for </a:t>
            </a:r>
            <a:r>
              <a:rPr lang="en-US" b="1" dirty="0" smtClean="0">
                <a:solidFill>
                  <a:srgbClr val="C00000"/>
                </a:solidFill>
              </a:rPr>
              <a:t>A7030 family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2060848"/>
            <a:ext cx="9144000" cy="13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400" dirty="0" smtClean="0"/>
              <a:t>VME, NIM and </a:t>
            </a:r>
            <a:r>
              <a:rPr lang="it-IT" sz="4400" dirty="0" err="1" smtClean="0"/>
              <a:t>Standalone</a:t>
            </a:r>
            <a:r>
              <a:rPr lang="it-IT" sz="4400" dirty="0" smtClean="0"/>
              <a:t> </a:t>
            </a:r>
            <a:r>
              <a:rPr lang="it-IT" sz="4400" dirty="0" err="1" smtClean="0"/>
              <a:t>solution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78522690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411760" y="-27384"/>
            <a:ext cx="66607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Modular VME power supplies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3850" y="548680"/>
            <a:ext cx="77786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VME HV Boards Family</a:t>
            </a:r>
          </a:p>
          <a:p>
            <a:r>
              <a:rPr lang="en-US" dirty="0" smtClean="0"/>
              <a:t>V6519, V6533, V6534, V6521, V6521H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801057"/>
            <a:ext cx="1080120" cy="32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782" y="807676"/>
            <a:ext cx="1080121" cy="32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07676"/>
            <a:ext cx="1080120" cy="32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9" y="3738672"/>
            <a:ext cx="3514173" cy="285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4053922" y="4260865"/>
            <a:ext cx="493767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US" sz="1600" dirty="0" smtClean="0"/>
              <a:t>Thanks to the GECO2020 control software and the </a:t>
            </a:r>
            <a:r>
              <a:rPr lang="en-US" sz="1600" dirty="0" err="1" smtClean="0"/>
              <a:t>multimaster</a:t>
            </a:r>
            <a:r>
              <a:rPr lang="en-US" sz="1600" dirty="0" smtClean="0"/>
              <a:t> </a:t>
            </a:r>
            <a:r>
              <a:rPr lang="en-US" sz="1600" dirty="0" err="1" smtClean="0"/>
              <a:t>capabiity</a:t>
            </a:r>
            <a:r>
              <a:rPr lang="en-US" sz="1600" dirty="0" smtClean="0"/>
              <a:t> of CAEN VME Bridges, CAEN VME HV power supplies become a System:</a:t>
            </a:r>
          </a:p>
          <a:p>
            <a:pPr fontAlgn="base">
              <a:spcBef>
                <a:spcPts val="600"/>
              </a:spcBef>
            </a:pPr>
            <a:r>
              <a:rPr lang="en-US" sz="1600" dirty="0" smtClean="0"/>
              <a:t>DAQ and HV in the same VME crate independently controlled!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23850" y="1124744"/>
            <a:ext cx="511224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it-IT" sz="2000" dirty="0" err="1" smtClean="0">
                <a:solidFill>
                  <a:srgbClr val="222222"/>
                </a:solidFill>
              </a:rPr>
              <a:t>Overview</a:t>
            </a:r>
            <a:r>
              <a:rPr lang="it-IT" sz="1400" dirty="0" smtClean="0">
                <a:solidFill>
                  <a:srgbClr val="222222"/>
                </a:solidFill>
              </a:rPr>
              <a:t>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6 </a:t>
            </a:r>
            <a:r>
              <a:rPr lang="it-IT" sz="1600" dirty="0" err="1" smtClean="0">
                <a:solidFill>
                  <a:srgbClr val="222222"/>
                </a:solidFill>
              </a:rPr>
              <a:t>channels</a:t>
            </a:r>
            <a:r>
              <a:rPr lang="it-IT" sz="1600" dirty="0" smtClean="0">
                <a:solidFill>
                  <a:srgbClr val="222222"/>
                </a:solidFill>
              </a:rPr>
              <a:t> in 1 VME Unit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From 500 to 6 </a:t>
            </a:r>
            <a:r>
              <a:rPr lang="it-IT" sz="1600" dirty="0" err="1" smtClean="0">
                <a:solidFill>
                  <a:srgbClr val="222222"/>
                </a:solidFill>
              </a:rPr>
              <a:t>kV</a:t>
            </a:r>
            <a:r>
              <a:rPr lang="it-IT" sz="1600" dirty="0" smtClean="0">
                <a:solidFill>
                  <a:srgbClr val="222222"/>
                </a:solidFill>
              </a:rPr>
              <a:t>, from 20 µA to 3 </a:t>
            </a:r>
            <a:r>
              <a:rPr lang="it-IT" sz="1600" dirty="0" err="1" smtClean="0">
                <a:solidFill>
                  <a:srgbClr val="222222"/>
                </a:solidFill>
              </a:rPr>
              <a:t>mA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Common </a:t>
            </a:r>
            <a:r>
              <a:rPr lang="it-IT" sz="1600" dirty="0" err="1" smtClean="0">
                <a:solidFill>
                  <a:srgbClr val="222222"/>
                </a:solidFill>
              </a:rPr>
              <a:t>Floating</a:t>
            </a:r>
            <a:r>
              <a:rPr lang="it-IT" sz="1600" dirty="0" smtClean="0">
                <a:solidFill>
                  <a:srgbClr val="222222"/>
                </a:solidFill>
              </a:rPr>
              <a:t> Return</a:t>
            </a:r>
            <a:endParaRPr lang="it-IT" sz="1600" dirty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SHV </a:t>
            </a:r>
            <a:r>
              <a:rPr lang="it-IT" sz="1600" dirty="0" err="1">
                <a:solidFill>
                  <a:srgbClr val="222222"/>
                </a:solidFill>
              </a:rPr>
              <a:t>connectors</a:t>
            </a:r>
            <a:endParaRPr lang="it-IT" sz="1600" dirty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Voltage </a:t>
            </a:r>
            <a:r>
              <a:rPr lang="it-IT" sz="1600" dirty="0" err="1">
                <a:solidFill>
                  <a:srgbClr val="222222"/>
                </a:solidFill>
              </a:rPr>
              <a:t>ripple</a:t>
            </a:r>
            <a:r>
              <a:rPr lang="it-IT" sz="1600" dirty="0">
                <a:solidFill>
                  <a:srgbClr val="222222"/>
                </a:solidFill>
              </a:rPr>
              <a:t> 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>
                <a:solidFill>
                  <a:srgbClr val="222222"/>
                </a:solidFill>
              </a:rPr>
              <a:t>&lt; 3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>
                <a:solidFill>
                  <a:srgbClr val="222222"/>
                </a:solidFill>
              </a:rPr>
              <a:t>mVpp</a:t>
            </a:r>
            <a:endParaRPr lang="it-IT" sz="1600" dirty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222222"/>
                </a:solidFill>
              </a:rPr>
              <a:t>Internal</a:t>
            </a:r>
            <a:r>
              <a:rPr lang="it-IT" sz="1600" dirty="0" smtClean="0">
                <a:solidFill>
                  <a:srgbClr val="222222"/>
                </a:solidFill>
              </a:rPr>
              <a:t> Hardware </a:t>
            </a:r>
            <a:r>
              <a:rPr lang="it-IT" sz="1600" dirty="0" err="1" smtClean="0">
                <a:solidFill>
                  <a:srgbClr val="222222"/>
                </a:solidFill>
              </a:rPr>
              <a:t>protections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222222"/>
                </a:solidFill>
              </a:rPr>
              <a:t>Available</a:t>
            </a:r>
            <a:r>
              <a:rPr lang="it-IT" sz="1600" dirty="0" smtClean="0">
                <a:solidFill>
                  <a:srgbClr val="222222"/>
                </a:solidFill>
              </a:rPr>
              <a:t> with positive, negative or </a:t>
            </a:r>
            <a:r>
              <a:rPr lang="it-IT" sz="1600" dirty="0" err="1" smtClean="0">
                <a:solidFill>
                  <a:srgbClr val="222222"/>
                </a:solidFill>
              </a:rPr>
              <a:t>mixed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 smtClean="0">
                <a:solidFill>
                  <a:srgbClr val="222222"/>
                </a:solidFill>
              </a:rPr>
              <a:t>polarity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5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411760" y="76200"/>
            <a:ext cx="66607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NIM-NDT High Voltage Power Supplies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3850" y="735668"/>
            <a:ext cx="79662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NIM and NDT HV Boards Family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N14xx, NDT14xx and </a:t>
            </a:r>
            <a:r>
              <a:rPr lang="en-US" b="1" dirty="0" smtClean="0">
                <a:solidFill>
                  <a:srgbClr val="C00000"/>
                </a:solidFill>
              </a:rPr>
              <a:t>N14xxET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23850" y="1691511"/>
            <a:ext cx="52562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it-IT" sz="2000" dirty="0" err="1" smtClean="0">
                <a:solidFill>
                  <a:srgbClr val="222222"/>
                </a:solidFill>
              </a:rPr>
              <a:t>Overview</a:t>
            </a:r>
            <a:r>
              <a:rPr lang="it-IT" sz="2000" dirty="0" smtClean="0">
                <a:solidFill>
                  <a:srgbClr val="222222"/>
                </a:solidFill>
              </a:rPr>
              <a:t>:</a:t>
            </a:r>
            <a:r>
              <a:rPr lang="it-IT" sz="1400" dirty="0" smtClean="0">
                <a:solidFill>
                  <a:srgbClr val="222222"/>
                </a:solidFill>
              </a:rPr>
              <a:t>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8/4/2/1 </a:t>
            </a:r>
            <a:r>
              <a:rPr lang="it-IT" sz="1600" dirty="0" err="1" smtClean="0">
                <a:solidFill>
                  <a:srgbClr val="222222"/>
                </a:solidFill>
              </a:rPr>
              <a:t>channles</a:t>
            </a:r>
            <a:r>
              <a:rPr lang="it-IT" sz="1600" dirty="0" smtClean="0">
                <a:solidFill>
                  <a:srgbClr val="222222"/>
                </a:solidFill>
              </a:rPr>
              <a:t> in </a:t>
            </a:r>
            <a:r>
              <a:rPr lang="it-IT" sz="1600" dirty="0" smtClean="0">
                <a:solidFill>
                  <a:srgbClr val="222222"/>
                </a:solidFill>
              </a:rPr>
              <a:t>1 or 2 </a:t>
            </a:r>
            <a:r>
              <a:rPr lang="it-IT" sz="1600" dirty="0" smtClean="0">
                <a:solidFill>
                  <a:srgbClr val="222222"/>
                </a:solidFill>
              </a:rPr>
              <a:t>NIM Unit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From 500 to </a:t>
            </a:r>
            <a:r>
              <a:rPr lang="it-IT" sz="1600" dirty="0" smtClean="0">
                <a:solidFill>
                  <a:srgbClr val="222222"/>
                </a:solidFill>
              </a:rPr>
              <a:t>15 </a:t>
            </a:r>
            <a:r>
              <a:rPr lang="it-IT" sz="1600" dirty="0" err="1" smtClean="0">
                <a:solidFill>
                  <a:srgbClr val="222222"/>
                </a:solidFill>
              </a:rPr>
              <a:t>kV</a:t>
            </a:r>
            <a:r>
              <a:rPr lang="it-IT" sz="1600" dirty="0" smtClean="0">
                <a:solidFill>
                  <a:srgbClr val="222222"/>
                </a:solidFill>
              </a:rPr>
              <a:t>, from 20 µA to 3 </a:t>
            </a:r>
            <a:r>
              <a:rPr lang="it-IT" sz="1600" dirty="0" err="1" smtClean="0">
                <a:solidFill>
                  <a:srgbClr val="222222"/>
                </a:solidFill>
              </a:rPr>
              <a:t>mA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Common </a:t>
            </a:r>
            <a:r>
              <a:rPr lang="it-IT" sz="1600" dirty="0" err="1" smtClean="0">
                <a:solidFill>
                  <a:srgbClr val="222222"/>
                </a:solidFill>
              </a:rPr>
              <a:t>Floating</a:t>
            </a:r>
            <a:r>
              <a:rPr lang="it-IT" sz="1600" dirty="0" smtClean="0">
                <a:solidFill>
                  <a:srgbClr val="222222"/>
                </a:solidFill>
              </a:rPr>
              <a:t> Return</a:t>
            </a:r>
            <a:endParaRPr lang="it-IT" sz="1600" dirty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SHV </a:t>
            </a:r>
            <a:r>
              <a:rPr lang="it-IT" sz="1600" dirty="0" err="1">
                <a:solidFill>
                  <a:srgbClr val="222222"/>
                </a:solidFill>
              </a:rPr>
              <a:t>connectors</a:t>
            </a:r>
            <a:endParaRPr lang="it-IT" sz="1600" dirty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222222"/>
                </a:solidFill>
              </a:rPr>
              <a:t>Voltage </a:t>
            </a:r>
            <a:r>
              <a:rPr lang="it-IT" sz="1600" b="1" dirty="0" err="1">
                <a:solidFill>
                  <a:srgbClr val="222222"/>
                </a:solidFill>
              </a:rPr>
              <a:t>ripple</a:t>
            </a:r>
            <a:r>
              <a:rPr lang="it-IT" sz="1600" b="1" dirty="0">
                <a:solidFill>
                  <a:srgbClr val="222222"/>
                </a:solidFill>
              </a:rPr>
              <a:t> </a:t>
            </a:r>
            <a:r>
              <a:rPr lang="it-IT" sz="1600" b="1" dirty="0" smtClean="0">
                <a:solidFill>
                  <a:srgbClr val="222222"/>
                </a:solidFill>
              </a:rPr>
              <a:t> </a:t>
            </a:r>
            <a:r>
              <a:rPr lang="it-IT" sz="1600" b="1" dirty="0">
                <a:solidFill>
                  <a:srgbClr val="222222"/>
                </a:solidFill>
              </a:rPr>
              <a:t>&lt; </a:t>
            </a:r>
            <a:r>
              <a:rPr lang="it-IT" sz="1600" b="1" dirty="0" smtClean="0">
                <a:solidFill>
                  <a:srgbClr val="222222"/>
                </a:solidFill>
              </a:rPr>
              <a:t>5 </a:t>
            </a:r>
            <a:r>
              <a:rPr lang="it-IT" sz="1600" b="1" dirty="0" err="1">
                <a:solidFill>
                  <a:srgbClr val="222222"/>
                </a:solidFill>
              </a:rPr>
              <a:t>mVpp</a:t>
            </a:r>
            <a:endParaRPr lang="it-IT" sz="1600" b="1" dirty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222222"/>
                </a:solidFill>
              </a:rPr>
              <a:t>Internal</a:t>
            </a:r>
            <a:r>
              <a:rPr lang="it-IT" sz="1600" dirty="0" smtClean="0">
                <a:solidFill>
                  <a:srgbClr val="222222"/>
                </a:solidFill>
              </a:rPr>
              <a:t> Hardware </a:t>
            </a:r>
            <a:r>
              <a:rPr lang="it-IT" sz="1600" dirty="0" err="1" smtClean="0">
                <a:solidFill>
                  <a:srgbClr val="222222"/>
                </a:solidFill>
              </a:rPr>
              <a:t>protections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222222"/>
                </a:solidFill>
              </a:rPr>
              <a:t>Independently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>
                <a:solidFill>
                  <a:srgbClr val="222222"/>
                </a:solidFill>
              </a:rPr>
              <a:t>s</a:t>
            </a:r>
            <a:r>
              <a:rPr lang="it-IT" sz="1600" dirty="0" err="1" smtClean="0">
                <a:solidFill>
                  <a:srgbClr val="222222"/>
                </a:solidFill>
              </a:rPr>
              <a:t>electable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 smtClean="0">
                <a:solidFill>
                  <a:srgbClr val="222222"/>
                </a:solidFill>
              </a:rPr>
              <a:t>channel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 smtClean="0">
                <a:solidFill>
                  <a:srgbClr val="222222"/>
                </a:solidFill>
              </a:rPr>
              <a:t>polarity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Local and Remote control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b="1" dirty="0" err="1" smtClean="0">
                <a:solidFill>
                  <a:srgbClr val="222222"/>
                </a:solidFill>
              </a:rPr>
              <a:t>Now</a:t>
            </a:r>
            <a:r>
              <a:rPr lang="it-IT" sz="1600" b="1" dirty="0" smtClean="0">
                <a:solidFill>
                  <a:srgbClr val="222222"/>
                </a:solidFill>
              </a:rPr>
              <a:t> </a:t>
            </a:r>
            <a:r>
              <a:rPr lang="it-IT" sz="1600" b="1" dirty="0" err="1" smtClean="0">
                <a:solidFill>
                  <a:srgbClr val="222222"/>
                </a:solidFill>
              </a:rPr>
              <a:t>also</a:t>
            </a:r>
            <a:r>
              <a:rPr lang="it-IT" sz="1600" b="1" dirty="0" smtClean="0">
                <a:solidFill>
                  <a:srgbClr val="222222"/>
                </a:solidFill>
              </a:rPr>
              <a:t> with Ethernet connection!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2.8’’ color touch screen </a:t>
            </a:r>
            <a:r>
              <a:rPr lang="en-US" sz="1600" dirty="0" smtClean="0"/>
              <a:t>display (only NDT)</a:t>
            </a:r>
            <a:endParaRPr lang="en-US" sz="1600" dirty="0"/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110-220 </a:t>
            </a:r>
            <a:r>
              <a:rPr lang="en-US" sz="1600" dirty="0" err="1"/>
              <a:t>Vac</a:t>
            </a:r>
            <a:r>
              <a:rPr lang="en-US" sz="1600" dirty="0"/>
              <a:t> plug for desktop </a:t>
            </a:r>
            <a:r>
              <a:rPr lang="en-US" sz="1600" dirty="0" smtClean="0"/>
              <a:t>operation (Only NDT)</a:t>
            </a:r>
            <a:endParaRPr lang="en-US" sz="1600" dirty="0"/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51" y="692696"/>
            <a:ext cx="2699791" cy="252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88" y="5647640"/>
            <a:ext cx="2349882" cy="64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18" y="3568659"/>
            <a:ext cx="1167116" cy="25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89" y="3651267"/>
            <a:ext cx="1088801" cy="9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53" y="5089998"/>
            <a:ext cx="1073269" cy="9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01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411760" y="76200"/>
            <a:ext cx="66607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Rack-mountable High Voltage Power Supplies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3850" y="735668"/>
            <a:ext cx="79662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Rack-mountable HV Boards Family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dirty="0" smtClean="0"/>
              <a:t>R1419ET, R1470ET, R1471ET, R1471HET</a:t>
            </a:r>
            <a:endParaRPr lang="en-US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23279" y="1431484"/>
            <a:ext cx="468076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it-IT" sz="2000" dirty="0" err="1" smtClean="0">
                <a:solidFill>
                  <a:srgbClr val="222222"/>
                </a:solidFill>
              </a:rPr>
              <a:t>Overview</a:t>
            </a:r>
            <a:r>
              <a:rPr lang="it-IT" sz="2000" dirty="0" smtClean="0">
                <a:solidFill>
                  <a:srgbClr val="222222"/>
                </a:solidFill>
              </a:rPr>
              <a:t>:</a:t>
            </a:r>
            <a:r>
              <a:rPr lang="it-IT" sz="1400" dirty="0" smtClean="0">
                <a:solidFill>
                  <a:srgbClr val="222222"/>
                </a:solidFill>
              </a:rPr>
              <a:t>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222222"/>
                </a:solidFill>
              </a:rPr>
              <a:t>1/4/8/16 </a:t>
            </a:r>
            <a:r>
              <a:rPr lang="it-IT" sz="1600" b="1" dirty="0" err="1" smtClean="0">
                <a:solidFill>
                  <a:srgbClr val="222222"/>
                </a:solidFill>
              </a:rPr>
              <a:t>channles</a:t>
            </a:r>
            <a:r>
              <a:rPr lang="it-IT" sz="1600" b="1" dirty="0" smtClean="0">
                <a:solidFill>
                  <a:srgbClr val="222222"/>
                </a:solidFill>
              </a:rPr>
              <a:t> in 2U, 19’’ </a:t>
            </a:r>
            <a:r>
              <a:rPr lang="it-IT" sz="1600" b="1" dirty="0" err="1" smtClean="0">
                <a:solidFill>
                  <a:srgbClr val="222222"/>
                </a:solidFill>
              </a:rPr>
              <a:t>rack</a:t>
            </a:r>
            <a:r>
              <a:rPr lang="it-IT" sz="1600" b="1" dirty="0" smtClean="0">
                <a:solidFill>
                  <a:srgbClr val="222222"/>
                </a:solidFill>
              </a:rPr>
              <a:t> </a:t>
            </a:r>
            <a:r>
              <a:rPr lang="it-IT" sz="1600" b="1" dirty="0" err="1" smtClean="0">
                <a:solidFill>
                  <a:srgbClr val="222222"/>
                </a:solidFill>
              </a:rPr>
              <a:t>unit</a:t>
            </a:r>
            <a:endParaRPr lang="it-IT" sz="1600" b="1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2.8’’ color </a:t>
            </a:r>
            <a:r>
              <a:rPr lang="it-IT" sz="1600" dirty="0" err="1" smtClean="0">
                <a:solidFill>
                  <a:srgbClr val="222222"/>
                </a:solidFill>
              </a:rPr>
              <a:t>touch</a:t>
            </a:r>
            <a:r>
              <a:rPr lang="it-IT" sz="1600" dirty="0" smtClean="0">
                <a:solidFill>
                  <a:srgbClr val="222222"/>
                </a:solidFill>
              </a:rPr>
              <a:t> screen display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110-220 </a:t>
            </a:r>
            <a:r>
              <a:rPr lang="it-IT" sz="1600" dirty="0" err="1" smtClean="0">
                <a:solidFill>
                  <a:srgbClr val="222222"/>
                </a:solidFill>
              </a:rPr>
              <a:t>Vac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 smtClean="0">
                <a:solidFill>
                  <a:srgbClr val="222222"/>
                </a:solidFill>
              </a:rPr>
              <a:t>plug</a:t>
            </a:r>
            <a:r>
              <a:rPr lang="it-IT" sz="1600" dirty="0" smtClean="0">
                <a:solidFill>
                  <a:srgbClr val="222222"/>
                </a:solidFill>
              </a:rPr>
              <a:t> for desktop </a:t>
            </a:r>
            <a:r>
              <a:rPr lang="it-IT" sz="1600" dirty="0" err="1" smtClean="0">
                <a:solidFill>
                  <a:srgbClr val="222222"/>
                </a:solidFill>
              </a:rPr>
              <a:t>operation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from 500 to 8 </a:t>
            </a:r>
            <a:r>
              <a:rPr lang="it-IT" sz="1600" dirty="0" err="1" smtClean="0">
                <a:solidFill>
                  <a:srgbClr val="222222"/>
                </a:solidFill>
              </a:rPr>
              <a:t>kV</a:t>
            </a:r>
            <a:r>
              <a:rPr lang="it-IT" sz="1600" dirty="0" smtClean="0">
                <a:solidFill>
                  <a:srgbClr val="222222"/>
                </a:solidFill>
              </a:rPr>
              <a:t>, from 20 µA to 3 </a:t>
            </a:r>
            <a:r>
              <a:rPr lang="it-IT" sz="1600" dirty="0" err="1" smtClean="0">
                <a:solidFill>
                  <a:srgbClr val="222222"/>
                </a:solidFill>
              </a:rPr>
              <a:t>mA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Common </a:t>
            </a:r>
            <a:r>
              <a:rPr lang="it-IT" sz="1600" dirty="0" err="1" smtClean="0">
                <a:solidFill>
                  <a:srgbClr val="222222"/>
                </a:solidFill>
              </a:rPr>
              <a:t>Floating</a:t>
            </a:r>
            <a:r>
              <a:rPr lang="it-IT" sz="1600" dirty="0" smtClean="0">
                <a:solidFill>
                  <a:srgbClr val="222222"/>
                </a:solidFill>
              </a:rPr>
              <a:t> Return</a:t>
            </a:r>
            <a:endParaRPr lang="it-IT" sz="1600" dirty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SHV </a:t>
            </a:r>
            <a:r>
              <a:rPr lang="it-IT" sz="1600" dirty="0" err="1">
                <a:solidFill>
                  <a:srgbClr val="222222"/>
                </a:solidFill>
              </a:rPr>
              <a:t>connectors</a:t>
            </a:r>
            <a:endParaRPr lang="it-IT" sz="1600" dirty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222222"/>
                </a:solidFill>
              </a:rPr>
              <a:t>Internal</a:t>
            </a:r>
            <a:r>
              <a:rPr lang="it-IT" sz="1600" dirty="0" smtClean="0">
                <a:solidFill>
                  <a:srgbClr val="222222"/>
                </a:solidFill>
              </a:rPr>
              <a:t> Hardware </a:t>
            </a:r>
            <a:r>
              <a:rPr lang="it-IT" sz="1600" dirty="0" err="1" smtClean="0">
                <a:solidFill>
                  <a:srgbClr val="222222"/>
                </a:solidFill>
              </a:rPr>
              <a:t>protections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222222"/>
                </a:solidFill>
              </a:rPr>
              <a:t>Independently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>
                <a:solidFill>
                  <a:srgbClr val="222222"/>
                </a:solidFill>
              </a:rPr>
              <a:t>s</a:t>
            </a:r>
            <a:r>
              <a:rPr lang="it-IT" sz="1600" dirty="0" err="1" smtClean="0">
                <a:solidFill>
                  <a:srgbClr val="222222"/>
                </a:solidFill>
              </a:rPr>
              <a:t>electable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 smtClean="0">
                <a:solidFill>
                  <a:srgbClr val="222222"/>
                </a:solidFill>
              </a:rPr>
              <a:t>channel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 smtClean="0">
                <a:solidFill>
                  <a:srgbClr val="222222"/>
                </a:solidFill>
              </a:rPr>
              <a:t>polarity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Local and Remote control (USB/Ethernet) </a:t>
            </a:r>
            <a:endParaRPr lang="en-US" sz="14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9203"/>
            <a:ext cx="2080444" cy="57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www.caen.it/documents/work_EcommerceProduct/931/R14xxlat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049" y="1844824"/>
            <a:ext cx="4689673" cy="20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caen.it/documents/WebPage/attach/epics_ca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670" y="4419118"/>
            <a:ext cx="563514" cy="4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arco\Desktop\n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84784"/>
            <a:ext cx="648072" cy="6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2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411760" y="76200"/>
            <a:ext cx="66607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Desktop High Voltage Power Supplies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3850" y="692696"/>
            <a:ext cx="8136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Solution for small setups: Desktop HV Boards Families</a:t>
            </a:r>
          </a:p>
          <a:p>
            <a:r>
              <a:rPr lang="en-US" dirty="0"/>
              <a:t>DT55xxE, </a:t>
            </a:r>
            <a:r>
              <a:rPr lang="en-US" dirty="0" smtClean="0"/>
              <a:t>DT14xxET, </a:t>
            </a:r>
            <a:r>
              <a:rPr lang="en-US" dirty="0"/>
              <a:t>DT547x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23849" y="1419498"/>
            <a:ext cx="58177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it-IT" b="1" dirty="0" err="1" smtClean="0">
                <a:solidFill>
                  <a:srgbClr val="222222"/>
                </a:solidFill>
              </a:rPr>
              <a:t>Overview</a:t>
            </a:r>
            <a:r>
              <a:rPr lang="it-IT" sz="2000" dirty="0" smtClean="0">
                <a:solidFill>
                  <a:srgbClr val="222222"/>
                </a:solidFill>
              </a:rPr>
              <a:t>:</a:t>
            </a:r>
            <a:r>
              <a:rPr lang="it-IT" sz="1400" dirty="0" smtClean="0">
                <a:solidFill>
                  <a:srgbClr val="222222"/>
                </a:solidFill>
              </a:rPr>
              <a:t>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4/8 </a:t>
            </a:r>
            <a:r>
              <a:rPr lang="it-IT" sz="1600" dirty="0" err="1" smtClean="0">
                <a:solidFill>
                  <a:srgbClr val="222222"/>
                </a:solidFill>
              </a:rPr>
              <a:t>channels</a:t>
            </a:r>
            <a:r>
              <a:rPr lang="it-IT" sz="1600" dirty="0" smtClean="0">
                <a:solidFill>
                  <a:srgbClr val="222222"/>
                </a:solidFill>
              </a:rPr>
              <a:t> in desktop </a:t>
            </a:r>
            <a:r>
              <a:rPr lang="it-IT" sz="1600" dirty="0" err="1" smtClean="0">
                <a:solidFill>
                  <a:srgbClr val="222222"/>
                </a:solidFill>
              </a:rPr>
              <a:t>module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222222"/>
                </a:solidFill>
              </a:rPr>
              <a:t>from 500 to 6 </a:t>
            </a:r>
            <a:r>
              <a:rPr lang="it-IT" sz="1600" b="1" dirty="0" err="1" smtClean="0">
                <a:solidFill>
                  <a:srgbClr val="222222"/>
                </a:solidFill>
              </a:rPr>
              <a:t>kV</a:t>
            </a:r>
            <a:r>
              <a:rPr lang="it-IT" sz="1600" b="1" dirty="0" smtClean="0">
                <a:solidFill>
                  <a:srgbClr val="222222"/>
                </a:solidFill>
              </a:rPr>
              <a:t>, from 20 µA to 3 </a:t>
            </a:r>
            <a:r>
              <a:rPr lang="it-IT" sz="1600" b="1" dirty="0" err="1" smtClean="0">
                <a:solidFill>
                  <a:srgbClr val="222222"/>
                </a:solidFill>
              </a:rPr>
              <a:t>mA</a:t>
            </a:r>
            <a:r>
              <a:rPr lang="it-IT" sz="1600" b="1" dirty="0" smtClean="0">
                <a:solidFill>
                  <a:srgbClr val="222222"/>
                </a:solidFill>
              </a:rPr>
              <a:t> (DT55xxE)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222222"/>
                </a:solidFill>
              </a:rPr>
              <a:t>from 500 to 8 </a:t>
            </a:r>
            <a:r>
              <a:rPr lang="it-IT" sz="1600" b="1" dirty="0" err="1">
                <a:solidFill>
                  <a:srgbClr val="222222"/>
                </a:solidFill>
              </a:rPr>
              <a:t>kV</a:t>
            </a:r>
            <a:r>
              <a:rPr lang="it-IT" sz="1600" b="1" dirty="0">
                <a:solidFill>
                  <a:srgbClr val="222222"/>
                </a:solidFill>
              </a:rPr>
              <a:t>, from 20 µA to 3 </a:t>
            </a:r>
            <a:r>
              <a:rPr lang="it-IT" sz="1600" b="1" dirty="0" err="1">
                <a:solidFill>
                  <a:srgbClr val="222222"/>
                </a:solidFill>
              </a:rPr>
              <a:t>mA</a:t>
            </a:r>
            <a:r>
              <a:rPr lang="it-IT" sz="1600" b="1" dirty="0">
                <a:solidFill>
                  <a:srgbClr val="222222"/>
                </a:solidFill>
              </a:rPr>
              <a:t> (</a:t>
            </a:r>
            <a:r>
              <a:rPr lang="it-IT" sz="1600" b="1" dirty="0" smtClean="0">
                <a:solidFill>
                  <a:srgbClr val="222222"/>
                </a:solidFill>
              </a:rPr>
              <a:t>DT14xxET)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Common </a:t>
            </a:r>
            <a:r>
              <a:rPr lang="it-IT" sz="1600" dirty="0" err="1" smtClean="0">
                <a:solidFill>
                  <a:srgbClr val="222222"/>
                </a:solidFill>
              </a:rPr>
              <a:t>Floating</a:t>
            </a:r>
            <a:r>
              <a:rPr lang="it-IT" sz="1600" dirty="0">
                <a:solidFill>
                  <a:srgbClr val="222222"/>
                </a:solidFill>
              </a:rPr>
              <a:t> or </a:t>
            </a:r>
            <a:r>
              <a:rPr lang="it-IT" sz="1600" dirty="0" err="1" smtClean="0">
                <a:solidFill>
                  <a:srgbClr val="222222"/>
                </a:solidFill>
              </a:rPr>
              <a:t>independent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 smtClean="0">
                <a:solidFill>
                  <a:srgbClr val="222222"/>
                </a:solidFill>
              </a:rPr>
              <a:t>Floating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>
                <a:solidFill>
                  <a:srgbClr val="222222"/>
                </a:solidFill>
              </a:rPr>
              <a:t>return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SHV </a:t>
            </a:r>
            <a:r>
              <a:rPr lang="it-IT" sz="1600" dirty="0" err="1" smtClean="0">
                <a:solidFill>
                  <a:srgbClr val="222222"/>
                </a:solidFill>
              </a:rPr>
              <a:t>connectors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222222"/>
                </a:solidFill>
              </a:rPr>
              <a:t>Available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>
                <a:solidFill>
                  <a:srgbClr val="222222"/>
                </a:solidFill>
              </a:rPr>
              <a:t>with positive, negative or </a:t>
            </a:r>
            <a:r>
              <a:rPr lang="it-IT" sz="1600" dirty="0" err="1">
                <a:solidFill>
                  <a:srgbClr val="222222"/>
                </a:solidFill>
              </a:rPr>
              <a:t>mixed</a:t>
            </a:r>
            <a:r>
              <a:rPr lang="it-IT" sz="1600" dirty="0">
                <a:solidFill>
                  <a:srgbClr val="222222"/>
                </a:solidFill>
              </a:rPr>
              <a:t> </a:t>
            </a:r>
            <a:r>
              <a:rPr lang="it-IT" sz="1600" dirty="0" err="1">
                <a:solidFill>
                  <a:srgbClr val="222222"/>
                </a:solidFill>
              </a:rPr>
              <a:t>polarity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222222"/>
                </a:solidFill>
              </a:rPr>
              <a:t>Local and Remote control (USB/Ethernet)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222222"/>
                </a:solidFill>
              </a:rPr>
              <a:t>Individual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 smtClean="0">
                <a:solidFill>
                  <a:srgbClr val="222222"/>
                </a:solidFill>
              </a:rPr>
              <a:t>channel</a:t>
            </a:r>
            <a:r>
              <a:rPr lang="it-IT" sz="1600" dirty="0" smtClean="0">
                <a:solidFill>
                  <a:srgbClr val="222222"/>
                </a:solidFill>
              </a:rPr>
              <a:t> </a:t>
            </a:r>
            <a:r>
              <a:rPr lang="it-IT" sz="1600" dirty="0" err="1" smtClean="0">
                <a:solidFill>
                  <a:srgbClr val="222222"/>
                </a:solidFill>
              </a:rPr>
              <a:t>enable</a:t>
            </a:r>
            <a:endParaRPr lang="it-IT" sz="1600" dirty="0" smtClean="0">
              <a:solidFill>
                <a:srgbClr val="222222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22222"/>
                </a:solidFill>
              </a:rPr>
              <a:t>2.8’’ color </a:t>
            </a:r>
            <a:r>
              <a:rPr lang="it-IT" sz="1600" dirty="0" err="1">
                <a:solidFill>
                  <a:srgbClr val="222222"/>
                </a:solidFill>
              </a:rPr>
              <a:t>touch</a:t>
            </a:r>
            <a:r>
              <a:rPr lang="it-IT" sz="1600" dirty="0">
                <a:solidFill>
                  <a:srgbClr val="222222"/>
                </a:solidFill>
              </a:rPr>
              <a:t> screen display (DT14xxET)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22222"/>
                </a:solidFill>
              </a:rPr>
              <a:t>110-220 </a:t>
            </a:r>
            <a:r>
              <a:rPr lang="it-IT" sz="1600" dirty="0" err="1">
                <a:solidFill>
                  <a:srgbClr val="222222"/>
                </a:solidFill>
              </a:rPr>
              <a:t>Vac</a:t>
            </a:r>
            <a:r>
              <a:rPr lang="it-IT" sz="1600" dirty="0">
                <a:solidFill>
                  <a:srgbClr val="222222"/>
                </a:solidFill>
              </a:rPr>
              <a:t> </a:t>
            </a:r>
            <a:r>
              <a:rPr lang="it-IT" sz="1600" dirty="0" err="1">
                <a:solidFill>
                  <a:srgbClr val="222222"/>
                </a:solidFill>
              </a:rPr>
              <a:t>plug</a:t>
            </a:r>
            <a:r>
              <a:rPr lang="it-IT" sz="1600" dirty="0">
                <a:solidFill>
                  <a:srgbClr val="222222"/>
                </a:solidFill>
              </a:rPr>
              <a:t> for desktop </a:t>
            </a:r>
            <a:r>
              <a:rPr lang="it-IT" sz="1600" dirty="0" err="1" smtClean="0">
                <a:solidFill>
                  <a:srgbClr val="222222"/>
                </a:solidFill>
              </a:rPr>
              <a:t>operation</a:t>
            </a:r>
            <a:r>
              <a:rPr lang="it-IT" sz="1600" dirty="0">
                <a:solidFill>
                  <a:srgbClr val="222222"/>
                </a:solidFill>
              </a:rPr>
              <a:t> (DT14xxET)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222222"/>
                </a:solidFill>
              </a:rPr>
              <a:t>Independently</a:t>
            </a:r>
            <a:r>
              <a:rPr lang="it-IT" sz="1600" dirty="0">
                <a:solidFill>
                  <a:srgbClr val="222222"/>
                </a:solidFill>
              </a:rPr>
              <a:t> </a:t>
            </a:r>
            <a:r>
              <a:rPr lang="it-IT" sz="1600" dirty="0" err="1">
                <a:solidFill>
                  <a:srgbClr val="222222"/>
                </a:solidFill>
              </a:rPr>
              <a:t>selectable</a:t>
            </a:r>
            <a:r>
              <a:rPr lang="it-IT" sz="1600" dirty="0">
                <a:solidFill>
                  <a:srgbClr val="222222"/>
                </a:solidFill>
              </a:rPr>
              <a:t> </a:t>
            </a:r>
            <a:r>
              <a:rPr lang="it-IT" sz="1600" dirty="0" err="1">
                <a:solidFill>
                  <a:srgbClr val="222222"/>
                </a:solidFill>
              </a:rPr>
              <a:t>channel</a:t>
            </a:r>
            <a:r>
              <a:rPr lang="it-IT" sz="1600" dirty="0">
                <a:solidFill>
                  <a:srgbClr val="222222"/>
                </a:solidFill>
              </a:rPr>
              <a:t> </a:t>
            </a:r>
            <a:r>
              <a:rPr lang="it-IT" sz="1600" dirty="0" err="1" smtClean="0">
                <a:solidFill>
                  <a:srgbClr val="222222"/>
                </a:solidFill>
              </a:rPr>
              <a:t>polarity</a:t>
            </a:r>
            <a:r>
              <a:rPr lang="it-IT" sz="1600" dirty="0" smtClean="0">
                <a:solidFill>
                  <a:srgbClr val="222222"/>
                </a:solidFill>
              </a:rPr>
              <a:t> (</a:t>
            </a:r>
            <a:r>
              <a:rPr lang="it-IT" sz="1600" dirty="0">
                <a:solidFill>
                  <a:srgbClr val="222222"/>
                </a:solidFill>
              </a:rPr>
              <a:t>DT14xxET)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706" y="5805264"/>
            <a:ext cx="2080444" cy="57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www.caen.it/documents/WebPage/attach/epics_ca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18" y="5855179"/>
            <a:ext cx="563514" cy="4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9468544" y="1459881"/>
            <a:ext cx="468076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it-IT" sz="2000" dirty="0" err="1" smtClean="0">
                <a:solidFill>
                  <a:srgbClr val="222222"/>
                </a:solidFill>
              </a:rPr>
              <a:t>Overview</a:t>
            </a:r>
            <a:r>
              <a:rPr lang="it-IT" sz="2000" dirty="0" smtClean="0">
                <a:solidFill>
                  <a:srgbClr val="222222"/>
                </a:solidFill>
              </a:rPr>
              <a:t>:</a:t>
            </a:r>
            <a:r>
              <a:rPr lang="it-IT" sz="1400" dirty="0" smtClean="0">
                <a:solidFill>
                  <a:srgbClr val="222222"/>
                </a:solidFill>
              </a:rPr>
              <a:t>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222222"/>
                </a:solidFill>
              </a:rPr>
              <a:t>Local and Remote control (USB/Ethernet) </a:t>
            </a:r>
            <a:endParaRPr lang="en-US" sz="1400" dirty="0"/>
          </a:p>
        </p:txBody>
      </p:sp>
      <p:pic>
        <p:nvPicPr>
          <p:cNvPr id="17" name="Picture 2" descr="http://www.caen.it/documents/work_EcommerceProduct/919/DT1470ET_g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94" y="3509152"/>
            <a:ext cx="2767809" cy="19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93" y="1266272"/>
            <a:ext cx="1925016" cy="9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91" y="2253464"/>
            <a:ext cx="1997025" cy="85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67091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2484438" y="6524625"/>
            <a:ext cx="66595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it-IT" sz="800" i="1" dirty="0">
                <a:latin typeface="Arial" charset="0"/>
              </a:rPr>
              <a:t>Reproduction, transfer, distribution of part or all of the contents in this document in any form without prior written permission of  CAEN </a:t>
            </a:r>
            <a:r>
              <a:rPr lang="en-US" altLang="it-IT" sz="800" i="1" dirty="0" err="1">
                <a:latin typeface="Arial" charset="0"/>
              </a:rPr>
              <a:t>S.p.A</a:t>
            </a:r>
            <a:r>
              <a:rPr lang="en-US" altLang="it-IT" sz="800" i="1">
                <a:latin typeface="Arial" charset="0"/>
              </a:rPr>
              <a:t>. is prohibited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it-IT" sz="800" i="1"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397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411761" y="620688"/>
            <a:ext cx="6552727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1pPr>
            <a:lvl2pPr marL="739775" indent="-28257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  <a:buFont typeface="Tahoma" pitchFamily="32" charset="0"/>
              <a:buChar char="•"/>
            </a:pPr>
            <a:r>
              <a:rPr lang="en-US" altLang="it-IT" sz="2000" dirty="0"/>
              <a:t>Founded in 1979, for almost 40 years CAEN has been providing Scientists and Engineers with the most advanced electronic instrumentation designed for  radiation &amp; low light detectors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Tahoma" pitchFamily="32" charset="0"/>
              <a:buChar char="•"/>
            </a:pPr>
            <a:r>
              <a:rPr lang="en-US" altLang="it-IT" sz="2000" dirty="0"/>
              <a:t>Strong of an extremely close collaboration with the world major research laboratories CAEN is proud to produce the best tools for:</a:t>
            </a:r>
          </a:p>
          <a:p>
            <a:pPr lvl="1" eaLnBrk="1" hangingPunct="1">
              <a:spcAft>
                <a:spcPts val="450"/>
              </a:spcAft>
              <a:buFont typeface="Tahoma" pitchFamily="32" charset="0"/>
              <a:buChar char="–"/>
            </a:pPr>
            <a:r>
              <a:rPr lang="en-US" altLang="it-IT" dirty="0"/>
              <a:t>High Energy Physics</a:t>
            </a:r>
          </a:p>
          <a:p>
            <a:pPr lvl="1" eaLnBrk="1" hangingPunct="1">
              <a:spcAft>
                <a:spcPts val="450"/>
              </a:spcAft>
              <a:buFont typeface="Tahoma" pitchFamily="32" charset="0"/>
              <a:buChar char="–"/>
            </a:pPr>
            <a:r>
              <a:rPr lang="en-US" altLang="it-IT" dirty="0"/>
              <a:t>Nuclear Physics</a:t>
            </a:r>
          </a:p>
          <a:p>
            <a:pPr lvl="1" eaLnBrk="1" hangingPunct="1">
              <a:spcAft>
                <a:spcPts val="450"/>
              </a:spcAft>
              <a:buFont typeface="Tahoma" pitchFamily="32" charset="0"/>
              <a:buChar char="–"/>
            </a:pPr>
            <a:r>
              <a:rPr lang="en-US" altLang="it-IT" dirty="0"/>
              <a:t>Neutrino Physics</a:t>
            </a:r>
          </a:p>
          <a:p>
            <a:pPr lvl="1" eaLnBrk="1" hangingPunct="1">
              <a:spcAft>
                <a:spcPts val="450"/>
              </a:spcAft>
              <a:buFont typeface="Tahoma" pitchFamily="32" charset="0"/>
              <a:buChar char="–"/>
            </a:pPr>
            <a:r>
              <a:rPr lang="en-US" altLang="it-IT" dirty="0"/>
              <a:t>Astrophysics</a:t>
            </a:r>
          </a:p>
          <a:p>
            <a:pPr lvl="1" eaLnBrk="1" hangingPunct="1">
              <a:spcAft>
                <a:spcPts val="450"/>
              </a:spcAft>
              <a:buFont typeface="Tahoma" pitchFamily="32" charset="0"/>
              <a:buChar char="–"/>
            </a:pPr>
            <a:r>
              <a:rPr lang="en-US" altLang="it-IT" dirty="0"/>
              <a:t>Dark Matter Investigation</a:t>
            </a:r>
          </a:p>
          <a:p>
            <a:pPr lvl="1" eaLnBrk="1" hangingPunct="1">
              <a:spcAft>
                <a:spcPts val="450"/>
              </a:spcAft>
              <a:buFont typeface="Tahoma" pitchFamily="32" charset="0"/>
              <a:buChar char="–"/>
            </a:pPr>
            <a:r>
              <a:rPr lang="en-US" altLang="it-IT" dirty="0"/>
              <a:t>Educational</a:t>
            </a:r>
          </a:p>
          <a:p>
            <a:pPr lvl="1" eaLnBrk="1" hangingPunct="1">
              <a:spcAft>
                <a:spcPts val="450"/>
              </a:spcAft>
              <a:buFont typeface="Tahoma" pitchFamily="32" charset="0"/>
              <a:buChar char="–"/>
            </a:pPr>
            <a:r>
              <a:rPr lang="en-US" altLang="it-IT" dirty="0"/>
              <a:t>Medical Applications</a:t>
            </a:r>
          </a:p>
          <a:p>
            <a:pPr lvl="1" eaLnBrk="1" hangingPunct="1">
              <a:spcAft>
                <a:spcPts val="450"/>
              </a:spcAft>
              <a:buFont typeface="Tahoma" pitchFamily="32" charset="0"/>
              <a:buChar char="–"/>
            </a:pPr>
            <a:r>
              <a:rPr lang="en-US" altLang="it-IT" dirty="0"/>
              <a:t>Homeland Security</a:t>
            </a:r>
          </a:p>
          <a:p>
            <a:pPr lvl="1" eaLnBrk="1" hangingPunct="1">
              <a:spcAft>
                <a:spcPts val="450"/>
              </a:spcAft>
              <a:buFont typeface="Tahoma" pitchFamily="32" charset="0"/>
              <a:buChar char="–"/>
            </a:pPr>
            <a:r>
              <a:rPr lang="en-US" altLang="it-IT" dirty="0"/>
              <a:t>Industrial Applications</a:t>
            </a:r>
          </a:p>
          <a:p>
            <a:pPr lvl="1" eaLnBrk="1" hangingPunct="1">
              <a:spcAft>
                <a:spcPts val="450"/>
              </a:spcAft>
              <a:buFont typeface="Tahoma" pitchFamily="32" charset="0"/>
              <a:buChar char="–"/>
            </a:pPr>
            <a:r>
              <a:rPr lang="en-US" altLang="it-IT" dirty="0"/>
              <a:t>and more …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2598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299" y="1454506"/>
            <a:ext cx="26574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20" y="3073756"/>
            <a:ext cx="2647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76200"/>
            <a:ext cx="66607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Desktop High Voltage Power Supplies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3850" y="735667"/>
            <a:ext cx="874863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Solution </a:t>
            </a:r>
            <a:r>
              <a:rPr lang="en-US" sz="2000" b="1" dirty="0">
                <a:solidFill>
                  <a:srgbClr val="C00000"/>
                </a:solidFill>
              </a:rPr>
              <a:t>for small </a:t>
            </a:r>
            <a:r>
              <a:rPr lang="en-US" sz="2000" b="1" dirty="0" smtClean="0">
                <a:solidFill>
                  <a:srgbClr val="C00000"/>
                </a:solidFill>
              </a:rPr>
              <a:t>setups: Single Channel USB Desktop HV Boards Family </a:t>
            </a:r>
          </a:p>
          <a:p>
            <a:r>
              <a:rPr lang="en-US" dirty="0" smtClean="0"/>
              <a:t>DT547x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3850" y="1862822"/>
            <a:ext cx="49682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it-IT" sz="2000" dirty="0" err="1" smtClean="0">
                <a:solidFill>
                  <a:srgbClr val="222222"/>
                </a:solidFill>
              </a:rPr>
              <a:t>Overview</a:t>
            </a:r>
            <a:r>
              <a:rPr lang="it-IT" sz="2000" dirty="0" smtClean="0">
                <a:solidFill>
                  <a:srgbClr val="222222"/>
                </a:solidFill>
              </a:rPr>
              <a:t>:</a:t>
            </a:r>
            <a:r>
              <a:rPr lang="it-IT" sz="1400" dirty="0" smtClean="0">
                <a:solidFill>
                  <a:srgbClr val="222222"/>
                </a:solidFill>
              </a:rPr>
              <a:t> </a:t>
            </a:r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Single </a:t>
            </a:r>
            <a:r>
              <a:rPr lang="en-US" sz="1600" b="1" dirty="0"/>
              <a:t>Desktop HV channel powered and controlled by USB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Channel </a:t>
            </a:r>
            <a:r>
              <a:rPr lang="en-US" sz="1600" dirty="0"/>
              <a:t>Enable/Disable via front panel switch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Available </a:t>
            </a:r>
            <a:r>
              <a:rPr lang="en-US" sz="1600" dirty="0"/>
              <a:t>with positive or negative polarity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SHV </a:t>
            </a:r>
            <a:r>
              <a:rPr lang="it-IT" sz="1600" dirty="0" err="1"/>
              <a:t>coaxial</a:t>
            </a:r>
            <a:r>
              <a:rPr lang="it-IT" sz="1600" dirty="0"/>
              <a:t> output </a:t>
            </a:r>
            <a:r>
              <a:rPr lang="it-IT" sz="1600" dirty="0" err="1"/>
              <a:t>connector</a:t>
            </a:r>
            <a:r>
              <a:rPr lang="it-IT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From </a:t>
            </a:r>
            <a:r>
              <a:rPr lang="en-US" sz="1600" b="1" dirty="0"/>
              <a:t>500 V to 5 kV, 1 W maximum 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/>
              <a:t>Imon</a:t>
            </a:r>
            <a:r>
              <a:rPr lang="it-IT" sz="1600" dirty="0" smtClean="0"/>
              <a:t> </a:t>
            </a:r>
            <a:r>
              <a:rPr lang="it-IT" sz="1600" dirty="0"/>
              <a:t>Zoom (x10)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Remote </a:t>
            </a:r>
            <a:r>
              <a:rPr lang="en-US" sz="1600" dirty="0"/>
              <a:t>control through USB 2.0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 smtClean="0"/>
              <a:t>LabVIEW</a:t>
            </a:r>
            <a:r>
              <a:rPr lang="it-IT" sz="1600" b="1" dirty="0" smtClean="0"/>
              <a:t> </a:t>
            </a:r>
            <a:r>
              <a:rPr lang="it-IT" sz="1600" b="1" dirty="0" err="1"/>
              <a:t>Instrument</a:t>
            </a:r>
            <a:r>
              <a:rPr lang="it-IT" sz="1600" b="1" dirty="0"/>
              <a:t> Driver 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87624" y="5085184"/>
            <a:ext cx="6912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High Voltage power supplies now available in a compact, easy and handy device </a:t>
            </a:r>
            <a:endParaRPr lang="it-I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8926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76200"/>
            <a:ext cx="66607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Desktop High Voltage Power Supplies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3850" y="735668"/>
            <a:ext cx="874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DT5485P and A7585D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Single Channel 85 V/10 mA USB Power Supply Module for </a:t>
            </a:r>
            <a:r>
              <a:rPr lang="en-US" dirty="0" err="1"/>
              <a:t>SiPM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3850" y="1862822"/>
            <a:ext cx="49682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it-IT" sz="2000" dirty="0" err="1" smtClean="0">
                <a:solidFill>
                  <a:srgbClr val="222222"/>
                </a:solidFill>
              </a:rPr>
              <a:t>Overview</a:t>
            </a:r>
            <a:r>
              <a:rPr lang="it-IT" sz="2000" dirty="0" smtClean="0">
                <a:solidFill>
                  <a:srgbClr val="222222"/>
                </a:solidFill>
              </a:rPr>
              <a:t>:</a:t>
            </a:r>
            <a:r>
              <a:rPr lang="it-IT" sz="1400" dirty="0" smtClean="0">
                <a:solidFill>
                  <a:srgbClr val="222222"/>
                </a:solidFill>
              </a:rPr>
              <a:t> </a:t>
            </a:r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USB interface &amp;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Output voltage: 20÷85V with 1 mV/step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LEMO 00 output connector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Hight</a:t>
            </a:r>
            <a:r>
              <a:rPr lang="en-US" sz="1600" dirty="0"/>
              <a:t> output current: up to 10mA, suited for large </a:t>
            </a:r>
            <a:r>
              <a:rPr lang="en-US" sz="1600" dirty="0" err="1"/>
              <a:t>SiPM</a:t>
            </a:r>
            <a:r>
              <a:rPr lang="en-US" sz="1600" dirty="0"/>
              <a:t>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Programmable temperature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3.5mm audio socket for temperature probe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Ultra low ripple on output signal: 0.1 </a:t>
            </a:r>
            <a:r>
              <a:rPr lang="en-US" sz="1600" b="1" dirty="0" err="1"/>
              <a:t>mVpp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Accurate voltage and current monitor: 10mV / 60nA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Free ZEUS Windows software to control multiple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Compact enclosure</a:t>
            </a:r>
            <a:endParaRPr lang="it-IT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1" y="1882025"/>
            <a:ext cx="2952328" cy="145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91262"/>
            <a:ext cx="1911217" cy="1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28619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 dirty="0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 dirty="0"/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483768" y="-27384"/>
            <a:ext cx="66607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PCB mountable HV DC-DC converters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3850" y="548680"/>
            <a:ext cx="6250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PCB High Voltage Power </a:t>
            </a:r>
            <a:r>
              <a:rPr lang="en-US" sz="2000" b="1" dirty="0" smtClean="0">
                <a:solidFill>
                  <a:srgbClr val="C00000"/>
                </a:solidFill>
              </a:rPr>
              <a:t>Supply</a:t>
            </a:r>
          </a:p>
          <a:p>
            <a:r>
              <a:rPr lang="en-US" sz="2000" i="1" dirty="0" smtClean="0"/>
              <a:t>A7501, A7504, A7505, A7508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23850" y="1157550"/>
            <a:ext cx="59043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/>
              <a:t>Single High Voltage Channel in </a:t>
            </a:r>
            <a:r>
              <a:rPr lang="en-US" sz="1500" dirty="0" smtClean="0"/>
              <a:t>a PCB </a:t>
            </a:r>
            <a:r>
              <a:rPr lang="en-US" sz="1500" dirty="0"/>
              <a:t>mount </a:t>
            </a:r>
            <a:r>
              <a:rPr lang="en-US" sz="1500" dirty="0" smtClean="0"/>
              <a:t>architecture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b="1" dirty="0"/>
              <a:t>Compact package </a:t>
            </a:r>
            <a:r>
              <a:rPr lang="en-US" sz="1500" b="1" dirty="0" smtClean="0"/>
              <a:t>29x54x16 </a:t>
            </a:r>
            <a:r>
              <a:rPr lang="en-US" sz="1500" b="1" dirty="0"/>
              <a:t>mm</a:t>
            </a:r>
            <a:r>
              <a:rPr lang="en-US" sz="1500" b="1" baseline="30000" dirty="0"/>
              <a:t>3 </a:t>
            </a:r>
            <a:r>
              <a:rPr lang="en-US" sz="1500" b="1" dirty="0"/>
              <a:t>(</a:t>
            </a:r>
            <a:r>
              <a:rPr lang="en-US" sz="1500" b="1" dirty="0" err="1"/>
              <a:t>WxLxH</a:t>
            </a:r>
            <a:r>
              <a:rPr lang="en-US" sz="1500" b="1" dirty="0" smtClean="0"/>
              <a:t>)</a:t>
            </a:r>
            <a:endParaRPr lang="it-IT" sz="15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b="1" dirty="0" smtClean="0"/>
              <a:t>High </a:t>
            </a:r>
            <a:r>
              <a:rPr lang="en-US" sz="1500" b="1" dirty="0"/>
              <a:t>Efficiency and low power </a:t>
            </a:r>
            <a:r>
              <a:rPr lang="en-US" sz="1500" b="1" dirty="0" smtClean="0"/>
              <a:t>consumption</a:t>
            </a:r>
            <a:endParaRPr lang="it-IT" sz="15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Four </a:t>
            </a:r>
            <a:r>
              <a:rPr lang="en-US" sz="1500" dirty="0"/>
              <a:t>Models </a:t>
            </a:r>
            <a:r>
              <a:rPr lang="en-US" sz="1500" dirty="0" smtClean="0"/>
              <a:t>available:</a:t>
            </a:r>
            <a:endParaRPr lang="it-IT" sz="1500" dirty="0"/>
          </a:p>
          <a:p>
            <a:pPr marL="628650" lvl="1" indent="-171450">
              <a:buFont typeface="Tahoma" panose="020B0604030504040204" pitchFamily="34" charset="0"/>
              <a:buChar char="−"/>
            </a:pPr>
            <a:r>
              <a:rPr lang="en-US" sz="1500" dirty="0" smtClean="0"/>
              <a:t>A7501 </a:t>
            </a:r>
            <a:r>
              <a:rPr lang="en-US" sz="1500" dirty="0"/>
              <a:t>(2100 V / 100 </a:t>
            </a:r>
            <a:r>
              <a:rPr lang="it-IT" sz="1500" dirty="0"/>
              <a:t>μ</a:t>
            </a:r>
            <a:r>
              <a:rPr lang="en-US" sz="1500" dirty="0"/>
              <a:t>A</a:t>
            </a:r>
            <a:r>
              <a:rPr lang="en-US" sz="1500" dirty="0" smtClean="0"/>
              <a:t>) </a:t>
            </a:r>
            <a:endParaRPr lang="it-IT" sz="1500" dirty="0" smtClean="0"/>
          </a:p>
          <a:p>
            <a:pPr marL="628650" lvl="1" indent="-171450">
              <a:buFont typeface="Tahoma" panose="020B0604030504040204" pitchFamily="34" charset="0"/>
              <a:buChar char="−"/>
            </a:pPr>
            <a:r>
              <a:rPr lang="en-US" sz="1500" dirty="0" smtClean="0"/>
              <a:t>A7504 (4000 V / 100 </a:t>
            </a:r>
            <a:r>
              <a:rPr lang="it-IT" sz="1500" dirty="0" smtClean="0"/>
              <a:t>μ</a:t>
            </a:r>
            <a:r>
              <a:rPr lang="en-US" sz="1500" dirty="0" smtClean="0"/>
              <a:t>A)</a:t>
            </a:r>
            <a:endParaRPr lang="it-IT" sz="1500" dirty="0" smtClean="0"/>
          </a:p>
          <a:p>
            <a:pPr marL="628650" lvl="1" indent="-171450">
              <a:buFont typeface="Tahoma" panose="020B0604030504040204" pitchFamily="34" charset="0"/>
              <a:buChar char="−"/>
            </a:pPr>
            <a:r>
              <a:rPr lang="en-US" sz="1500" dirty="0" smtClean="0"/>
              <a:t>A7505 (1600 V / 500 </a:t>
            </a:r>
            <a:r>
              <a:rPr lang="it-IT" sz="1500" dirty="0" smtClean="0"/>
              <a:t>μ</a:t>
            </a:r>
            <a:r>
              <a:rPr lang="en-US" sz="1500" dirty="0" smtClean="0"/>
              <a:t>A)</a:t>
            </a:r>
          </a:p>
          <a:p>
            <a:pPr marL="628650" lvl="1" indent="-171450">
              <a:buFont typeface="Tahoma" panose="020B0604030504040204" pitchFamily="34" charset="0"/>
              <a:buChar char="−"/>
            </a:pPr>
            <a:r>
              <a:rPr lang="en-US" sz="1500" dirty="0" smtClean="0"/>
              <a:t>A7508 (800V   /    50 </a:t>
            </a:r>
            <a:r>
              <a:rPr lang="en-US" sz="1500" dirty="0" err="1" smtClean="0"/>
              <a:t>uA</a:t>
            </a:r>
            <a:r>
              <a:rPr lang="en-US" sz="1500" dirty="0" smtClean="0"/>
              <a:t>)</a:t>
            </a:r>
            <a:endParaRPr lang="it-IT" sz="15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Analog </a:t>
            </a:r>
            <a:r>
              <a:rPr lang="en-US" sz="1500" dirty="0"/>
              <a:t>voltage and current Set/Monitor</a:t>
            </a:r>
            <a:endParaRPr lang="it-IT" sz="15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dirty="0"/>
              <a:t>Ripple/noise: &lt; 5</a:t>
            </a:r>
            <a:r>
              <a:rPr lang="en-US" sz="1500" dirty="0" smtClean="0"/>
              <a:t>mVpp </a:t>
            </a:r>
            <a:r>
              <a:rPr lang="en-US" sz="1500" dirty="0" err="1"/>
              <a:t>typ</a:t>
            </a:r>
            <a:endParaRPr lang="it-IT" sz="15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b="1" dirty="0" smtClean="0"/>
              <a:t>Excellent </a:t>
            </a:r>
            <a:r>
              <a:rPr lang="en-US" sz="1500" b="1" dirty="0"/>
              <a:t>stability</a:t>
            </a:r>
            <a:endParaRPr lang="it-IT" sz="15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High </a:t>
            </a:r>
            <a:r>
              <a:rPr lang="en-US" sz="1500" dirty="0"/>
              <a:t>operating temperature </a:t>
            </a:r>
            <a:r>
              <a:rPr lang="en-US" sz="1500" dirty="0" smtClean="0"/>
              <a:t>range</a:t>
            </a:r>
            <a:endParaRPr lang="it-IT" sz="1500" dirty="0"/>
          </a:p>
        </p:txBody>
      </p:sp>
      <p:pic>
        <p:nvPicPr>
          <p:cNvPr id="4098" name="Picture 2" descr="http://www.caen.it/documents/work_EcommerceProduct/916/A7501_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09600"/>
            <a:ext cx="2405409" cy="24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3491879" y="3801234"/>
            <a:ext cx="58326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PCB Double polarity High </a:t>
            </a:r>
            <a:r>
              <a:rPr lang="en-US" b="1" dirty="0">
                <a:solidFill>
                  <a:srgbClr val="C00000"/>
                </a:solidFill>
              </a:rPr>
              <a:t>Voltage Power </a:t>
            </a:r>
            <a:r>
              <a:rPr lang="en-US" b="1" dirty="0" smtClean="0">
                <a:solidFill>
                  <a:srgbClr val="C00000"/>
                </a:solidFill>
              </a:rPr>
              <a:t>Supply</a:t>
            </a:r>
          </a:p>
          <a:p>
            <a:r>
              <a:rPr lang="en-US" sz="2000" i="1" dirty="0" smtClean="0"/>
              <a:t>A7560</a:t>
            </a:r>
            <a:endParaRPr lang="en-US" sz="2000" i="1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3563888" y="4370328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b="1" dirty="0" smtClean="0"/>
              <a:t>Compact </a:t>
            </a:r>
            <a:r>
              <a:rPr lang="en-US" sz="1500" b="1" dirty="0"/>
              <a:t>package 49x49x23 mm</a:t>
            </a:r>
            <a:r>
              <a:rPr lang="en-US" sz="1500" b="1" baseline="30000" dirty="0"/>
              <a:t>3 </a:t>
            </a:r>
            <a:r>
              <a:rPr lang="en-US" sz="1500" b="1" dirty="0"/>
              <a:t>(</a:t>
            </a:r>
            <a:r>
              <a:rPr lang="en-US" sz="1500" b="1" dirty="0" err="1"/>
              <a:t>WxLxH</a:t>
            </a:r>
            <a:r>
              <a:rPr lang="en-US" sz="1500" b="1" dirty="0"/>
              <a:t>)</a:t>
            </a:r>
            <a:endParaRPr lang="it-IT" sz="1500" b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b="1" dirty="0"/>
              <a:t>High efficiency </a:t>
            </a:r>
            <a:r>
              <a:rPr lang="en-US" sz="1500" dirty="0"/>
              <a:t>± 6kV/10 µA output ranges</a:t>
            </a:r>
            <a:endParaRPr lang="it-IT" sz="15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Power </a:t>
            </a:r>
            <a:r>
              <a:rPr lang="en-US" sz="1500" dirty="0"/>
              <a:t>requirement: &lt; 500mW @ full power</a:t>
            </a:r>
            <a:endParaRPr lang="it-IT" sz="15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dirty="0"/>
              <a:t>Ripple/noise: &lt; </a:t>
            </a:r>
            <a:r>
              <a:rPr lang="en-US" sz="1500" dirty="0" smtClean="0"/>
              <a:t>10mVpp </a:t>
            </a:r>
            <a:r>
              <a:rPr lang="en-US" sz="1500" dirty="0" err="1" smtClean="0"/>
              <a:t>typ</a:t>
            </a:r>
            <a:endParaRPr lang="it-IT" sz="15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dirty="0"/>
              <a:t>Setting DAC: </a:t>
            </a:r>
            <a:r>
              <a:rPr lang="en-US" sz="1500" dirty="0" smtClean="0"/>
              <a:t>16bit, Monitor </a:t>
            </a:r>
            <a:r>
              <a:rPr lang="en-US" sz="1500" dirty="0"/>
              <a:t>ADC: 20bit</a:t>
            </a:r>
            <a:endParaRPr lang="it-IT" sz="15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dirty="0"/>
              <a:t>Serial Line: USART (TX, RX)</a:t>
            </a:r>
            <a:endParaRPr lang="it-IT" sz="15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C00000"/>
                </a:solidFill>
              </a:rPr>
              <a:t>Digital control loop </a:t>
            </a:r>
            <a:r>
              <a:rPr lang="en-US" sz="1500" dirty="0" smtClean="0"/>
              <a:t>with resident parameters and calibration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C00000"/>
                </a:solidFill>
              </a:rPr>
              <a:t>Works </a:t>
            </a:r>
            <a:r>
              <a:rPr lang="en-US" sz="1500" b="1" dirty="0">
                <a:solidFill>
                  <a:srgbClr val="C00000"/>
                </a:solidFill>
              </a:rPr>
              <a:t>in magnetic field up to 1 </a:t>
            </a:r>
            <a:r>
              <a:rPr lang="en-US" sz="1500" b="1" dirty="0" err="1">
                <a:solidFill>
                  <a:srgbClr val="C00000"/>
                </a:solidFill>
              </a:rPr>
              <a:t>kGauss</a:t>
            </a:r>
            <a:endParaRPr lang="it-IT" sz="1500" b="1" dirty="0">
              <a:solidFill>
                <a:srgbClr val="C0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22" y="3933056"/>
            <a:ext cx="2713857" cy="25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5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680517"/>
            <a:ext cx="87400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CAEN provides a </a:t>
            </a:r>
            <a:r>
              <a:rPr lang="en-US" dirty="0" smtClean="0"/>
              <a:t>wide family </a:t>
            </a:r>
            <a:r>
              <a:rPr lang="en-US" dirty="0"/>
              <a:t>of software tools to easily configure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control its Power Supplies:  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C00000"/>
                </a:solidFill>
              </a:rPr>
              <a:t>GECO</a:t>
            </a:r>
            <a:r>
              <a:rPr lang="en-US" sz="1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2020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>(</a:t>
            </a:r>
            <a:r>
              <a:rPr lang="en-US" sz="1400" i="1" dirty="0" smtClean="0"/>
              <a:t>General Control Software for CAEN HV Power Supplies</a:t>
            </a:r>
            <a:r>
              <a:rPr lang="en-US" sz="1400" dirty="0" smtClean="0"/>
              <a:t>) </a:t>
            </a:r>
            <a:endParaRPr lang="en-US" sz="14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 err="1" smtClean="0">
                <a:solidFill>
                  <a:srgbClr val="C00000"/>
                </a:solidFill>
              </a:rPr>
              <a:t>HiVoCS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>(</a:t>
            </a:r>
            <a:r>
              <a:rPr lang="en-US" sz="1400" i="1" dirty="0" smtClean="0"/>
              <a:t>Web based control software for SY4527/5527 Systems</a:t>
            </a:r>
            <a:r>
              <a:rPr lang="en-US" sz="1400" dirty="0" smtClean="0"/>
              <a:t>)</a:t>
            </a:r>
            <a:endParaRPr lang="en-US" sz="1600" dirty="0" smtClean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C00000"/>
                </a:solidFill>
              </a:rPr>
              <a:t>CAEN HV Wrapper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400" dirty="0" smtClean="0"/>
              <a:t>(</a:t>
            </a:r>
            <a:r>
              <a:rPr lang="en-US" sz="1400" i="1" dirty="0" smtClean="0"/>
              <a:t>Library for CAEN Power Supply Control</a:t>
            </a:r>
            <a:r>
              <a:rPr lang="en-US" sz="1400" dirty="0" smtClean="0"/>
              <a:t>)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C00000"/>
                </a:solidFill>
              </a:rPr>
              <a:t>N14xx </a:t>
            </a:r>
            <a:r>
              <a:rPr lang="en-US" sz="1600" b="1" dirty="0" err="1" smtClean="0">
                <a:solidFill>
                  <a:srgbClr val="C00000"/>
                </a:solidFill>
              </a:rPr>
              <a:t>LabVIEW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Instrument Driver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>(</a:t>
            </a:r>
            <a:r>
              <a:rPr lang="en-US" sz="1400" i="1" dirty="0" smtClean="0"/>
              <a:t>for NIM and NDT only</a:t>
            </a:r>
            <a:r>
              <a:rPr lang="en-US" sz="1400" dirty="0" smtClean="0"/>
              <a:t>)</a:t>
            </a:r>
            <a:endParaRPr lang="en-US" sz="1600" dirty="0" smtClean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C00000"/>
                </a:solidFill>
              </a:rPr>
              <a:t>OPC Server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C00000"/>
                </a:solidFill>
              </a:rPr>
              <a:t>EPICS </a:t>
            </a:r>
            <a:r>
              <a:rPr lang="en-US" sz="1600" b="1" dirty="0" err="1" smtClean="0">
                <a:solidFill>
                  <a:srgbClr val="C00000"/>
                </a:solidFill>
              </a:rPr>
              <a:t>Input/Output</a:t>
            </a:r>
            <a:r>
              <a:rPr lang="en-US" sz="1600" b="1" dirty="0" smtClean="0">
                <a:solidFill>
                  <a:srgbClr val="C00000"/>
                </a:solidFill>
              </a:rPr>
              <a:t> Controller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400" dirty="0" smtClean="0"/>
              <a:t>(</a:t>
            </a:r>
            <a:r>
              <a:rPr lang="en-US" sz="1400" i="1" dirty="0" smtClean="0"/>
              <a:t>for SY4527/5527 Systems only</a:t>
            </a:r>
            <a:r>
              <a:rPr lang="en-US" sz="1400" dirty="0" smtClean="0"/>
              <a:t>)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411760" y="76200"/>
            <a:ext cx="66607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Power Supply Control Software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16" y="555135"/>
            <a:ext cx="1498830" cy="126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88840"/>
            <a:ext cx="2141112" cy="216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99018"/>
            <a:ext cx="1710450" cy="205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82" y="1216953"/>
            <a:ext cx="2372734" cy="238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359" y="4696362"/>
            <a:ext cx="1879354" cy="150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251520" y="4669113"/>
            <a:ext cx="6027765" cy="1568199"/>
            <a:chOff x="251520" y="620688"/>
            <a:chExt cx="8856984" cy="2304256"/>
          </a:xfrm>
        </p:grpSpPr>
        <p:sp>
          <p:nvSpPr>
            <p:cNvPr id="15" name="Freccia a destra 14"/>
            <p:cNvSpPr/>
            <p:nvPr/>
          </p:nvSpPr>
          <p:spPr>
            <a:xfrm>
              <a:off x="251520" y="620688"/>
              <a:ext cx="8856984" cy="2304256"/>
            </a:xfrm>
            <a:prstGeom prst="rightArrow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pic>
          <p:nvPicPr>
            <p:cNvPr id="16" name="Picture 2" descr="C:\Users\Alessandro\Desktop\GecoBi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40768"/>
              <a:ext cx="917143" cy="916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Alessandro\Desktop\logo_659x595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931" y="1268760"/>
              <a:ext cx="1116547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C:\Users\Alessandro\Desktop\OPCServer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250" y="1268760"/>
              <a:ext cx="1043260" cy="1043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Alessandro\Desktop\HVwrapper1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652" y="1288172"/>
              <a:ext cx="988700" cy="98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C:\Users\Alessandro\Desktop\hivocs1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459" y="1268761"/>
              <a:ext cx="988700" cy="98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C:\Users\Alessandro\Desktop\labview_logo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282" y="1196752"/>
              <a:ext cx="924600" cy="111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428957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47784" y="-27384"/>
            <a:ext cx="666072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CAEN EASY Power Supplies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46895" y="5987352"/>
            <a:ext cx="8064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The best solution for hostile environment!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89302" y="3789040"/>
            <a:ext cx="48307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b="1" dirty="0" err="1"/>
              <a:t>Tolerances</a:t>
            </a:r>
            <a:r>
              <a:rPr lang="it-IT" b="1" dirty="0"/>
              <a:t> </a:t>
            </a:r>
            <a:endParaRPr lang="it-IT" dirty="0"/>
          </a:p>
          <a:p>
            <a:r>
              <a:rPr lang="en-US" dirty="0"/>
              <a:t>• Magnetic field: up to 2 </a:t>
            </a:r>
            <a:r>
              <a:rPr lang="en-US" dirty="0" err="1"/>
              <a:t>kGauss</a:t>
            </a:r>
            <a:r>
              <a:rPr lang="en-US" dirty="0"/>
              <a:t> </a:t>
            </a:r>
          </a:p>
          <a:p>
            <a:r>
              <a:rPr lang="en-US" dirty="0"/>
              <a:t>• Radiation: </a:t>
            </a:r>
            <a:endParaRPr lang="en-US" dirty="0" smtClean="0"/>
          </a:p>
          <a:p>
            <a:pPr lvl="1"/>
            <a:r>
              <a:rPr lang="en-US" dirty="0" smtClean="0"/>
              <a:t>- </a:t>
            </a:r>
            <a:r>
              <a:rPr lang="en-US" dirty="0"/>
              <a:t>up to 1·10</a:t>
            </a:r>
            <a:r>
              <a:rPr lang="en-US" baseline="30000" dirty="0"/>
              <a:t>11</a:t>
            </a:r>
            <a:r>
              <a:rPr lang="en-US" dirty="0"/>
              <a:t> p/cm</a:t>
            </a:r>
            <a:r>
              <a:rPr lang="en-US" baseline="30000" dirty="0"/>
              <a:t>2</a:t>
            </a:r>
            <a:r>
              <a:rPr lang="en-US" dirty="0"/>
              <a:t> Total Dose </a:t>
            </a:r>
            <a:endParaRPr lang="en-US" dirty="0" smtClean="0"/>
          </a:p>
          <a:p>
            <a:pPr lvl="1"/>
            <a:r>
              <a:rPr lang="en-US" dirty="0" smtClean="0"/>
              <a:t>- up </a:t>
            </a:r>
            <a:r>
              <a:rPr lang="en-US" dirty="0"/>
              <a:t>to 2·10</a:t>
            </a:r>
            <a:r>
              <a:rPr lang="en-US" baseline="30000" dirty="0"/>
              <a:t>12</a:t>
            </a:r>
            <a:r>
              <a:rPr lang="en-US" dirty="0"/>
              <a:t> n/cm</a:t>
            </a:r>
            <a:r>
              <a:rPr lang="en-US" baseline="30000" dirty="0"/>
              <a:t>2</a:t>
            </a:r>
            <a:r>
              <a:rPr lang="en-US" dirty="0"/>
              <a:t> Total Dose </a:t>
            </a:r>
            <a:endParaRPr lang="en-US" dirty="0" smtClean="0"/>
          </a:p>
          <a:p>
            <a:pPr lvl="1"/>
            <a:r>
              <a:rPr lang="en-US" dirty="0" smtClean="0"/>
              <a:t>- up </a:t>
            </a:r>
            <a:r>
              <a:rPr lang="en-US" dirty="0"/>
              <a:t>to 15 </a:t>
            </a:r>
            <a:r>
              <a:rPr lang="en-US" dirty="0" err="1"/>
              <a:t>kRad</a:t>
            </a:r>
            <a:r>
              <a:rPr lang="en-US" dirty="0"/>
              <a:t> Total Integrated Dose </a:t>
            </a:r>
            <a:endParaRPr lang="it-IT" dirty="0"/>
          </a:p>
        </p:txBody>
      </p:sp>
      <p:pic>
        <p:nvPicPr>
          <p:cNvPr id="21507" name="Picture 3" descr="C:\Users\mvenaruzzo\Documents\Marketing\Catalogo 2016\EASY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5251"/>
            <a:ext cx="3717182" cy="27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mvenaruzzo\Documents\Marketing\Catalogo 2016\EAS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42" y="3212976"/>
            <a:ext cx="3730954" cy="279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389302" y="76470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EASY (Embedded Assembly </a:t>
            </a:r>
            <a:r>
              <a:rPr lang="en-US" b="1" dirty="0" err="1">
                <a:solidFill>
                  <a:srgbClr val="C00000"/>
                </a:solidFill>
              </a:rPr>
              <a:t>SYstem</a:t>
            </a:r>
            <a:r>
              <a:rPr lang="en-US" b="1" dirty="0">
                <a:solidFill>
                  <a:srgbClr val="C00000"/>
                </a:solidFill>
              </a:rPr>
              <a:t>) </a:t>
            </a:r>
            <a:endParaRPr lang="en-US" b="1" dirty="0" smtClean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dirty="0"/>
              <a:t>S</a:t>
            </a:r>
            <a:r>
              <a:rPr lang="en-US" dirty="0" smtClean="0"/>
              <a:t>olution </a:t>
            </a:r>
            <a:r>
              <a:rPr lang="en-US" dirty="0"/>
              <a:t>to be used every time the residual magnetic field and radiation become a problem. 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360040" y="24557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EASY power supply is located </a:t>
            </a:r>
            <a:r>
              <a:rPr lang="en-US" b="1" dirty="0"/>
              <a:t>directly in the hostile area</a:t>
            </a:r>
            <a:r>
              <a:rPr lang="en-US" dirty="0"/>
              <a:t> while the control of the system can be done remotely using a Branch Controller </a:t>
            </a:r>
            <a:r>
              <a:rPr lang="en-US" dirty="0" smtClean="0"/>
              <a:t>plugged </a:t>
            </a:r>
            <a:r>
              <a:rPr lang="en-US" dirty="0"/>
              <a:t>in a </a:t>
            </a:r>
            <a:r>
              <a:rPr lang="en-US" dirty="0" smtClean="0"/>
              <a:t>SYX527 mainframe </a:t>
            </a:r>
            <a:r>
              <a:rPr lang="en-US" dirty="0"/>
              <a:t>located in the control room.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842737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2060848"/>
            <a:ext cx="9144000" cy="13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400" dirty="0" err="1"/>
              <a:t>Thank</a:t>
            </a:r>
            <a:r>
              <a:rPr lang="it-IT" sz="4400" dirty="0"/>
              <a:t> </a:t>
            </a:r>
            <a:r>
              <a:rPr lang="it-IT" sz="4400" dirty="0" err="1"/>
              <a:t>You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082691300"/>
      </p:ext>
    </p:extLst>
  </p:cSld>
  <p:clrMapOvr>
    <a:masterClrMapping/>
  </p:clrMapOvr>
  <p:transition>
    <p:spli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2400" y="2780928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err="1" smtClean="0">
                <a:solidFill>
                  <a:schemeClr val="tx2"/>
                </a:solidFill>
                <a:latin typeface="+mj-lt"/>
              </a:rPr>
              <a:t>BackUp</a:t>
            </a:r>
            <a:r>
              <a:rPr lang="en-GB" sz="2800" dirty="0" smtClean="0">
                <a:solidFill>
                  <a:schemeClr val="tx2"/>
                </a:solidFill>
                <a:latin typeface="+mj-lt"/>
              </a:rPr>
              <a:t> Slides</a:t>
            </a:r>
            <a:endParaRPr lang="en-GB" sz="2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3368902"/>
      </p:ext>
    </p:extLst>
  </p:cSld>
  <p:clrMapOvr>
    <a:masterClrMapping/>
  </p:clrMapOvr>
  <p:transition>
    <p:spli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2400" y="2780928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solidFill>
                  <a:schemeClr val="tx2"/>
                </a:solidFill>
                <a:latin typeface="+mj-lt"/>
              </a:rPr>
              <a:t>SYx527 Multichannel Syste</a:t>
            </a:r>
            <a:r>
              <a:rPr lang="en-GB" sz="2800" dirty="0">
                <a:solidFill>
                  <a:schemeClr val="tx2"/>
                </a:solidFill>
                <a:latin typeface="+mj-lt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944578937"/>
      </p:ext>
    </p:extLst>
  </p:cSld>
  <p:clrMapOvr>
    <a:masterClrMapping/>
  </p:clrMapOvr>
  <p:transition>
    <p:spli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/>
          </a:p>
        </p:txBody>
      </p:sp>
      <p:pic>
        <p:nvPicPr>
          <p:cNvPr id="3077" name="Picture 5" descr="C:\Users\Alessandro\Desktop\CAEN_2014_03_a_Multichannel_System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1" y="1124744"/>
            <a:ext cx="250465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lessandro\Desktop\CAEN_2014_03_a_Multichannel_Systems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30" y="1108358"/>
            <a:ext cx="2482230" cy="196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lessandro\Desktop\CAEN_2014_03_a_Multichannel_Systems_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108357"/>
            <a:ext cx="2394293" cy="196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3528" y="835434"/>
            <a:ext cx="211147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COMMON GROUND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891626" y="836712"/>
            <a:ext cx="312053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COMMON FLOATING RETURN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300192" y="836712"/>
            <a:ext cx="2452466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INDIVIDUAL  FLOATING</a:t>
            </a:r>
            <a:endParaRPr lang="it-IT" dirty="0"/>
          </a:p>
        </p:txBody>
      </p:sp>
      <p:cxnSp>
        <p:nvCxnSpPr>
          <p:cNvPr id="15" name="Connettore 1 14"/>
          <p:cNvCxnSpPr/>
          <p:nvPr/>
        </p:nvCxnSpPr>
        <p:spPr bwMode="auto">
          <a:xfrm flipV="1">
            <a:off x="2771800" y="764704"/>
            <a:ext cx="0" cy="511256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ttore 1 15"/>
          <p:cNvCxnSpPr/>
          <p:nvPr/>
        </p:nvCxnSpPr>
        <p:spPr bwMode="auto">
          <a:xfrm flipV="1">
            <a:off x="6012160" y="764704"/>
            <a:ext cx="0" cy="511256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ttangolo 4"/>
          <p:cNvSpPr/>
          <p:nvPr/>
        </p:nvSpPr>
        <p:spPr>
          <a:xfrm>
            <a:off x="209702" y="3068960"/>
            <a:ext cx="2490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Power supplies of this kind have the channel voltage reference hardwired </a:t>
            </a:r>
            <a:r>
              <a:rPr lang="en-US" dirty="0" smtClean="0"/>
              <a:t>to </a:t>
            </a:r>
            <a:r>
              <a:rPr lang="it-IT" dirty="0" smtClean="0"/>
              <a:t>the </a:t>
            </a:r>
            <a:r>
              <a:rPr lang="it-IT" dirty="0"/>
              <a:t>chassis/</a:t>
            </a:r>
            <a:r>
              <a:rPr lang="it-IT" dirty="0" err="1"/>
              <a:t>crate</a:t>
            </a:r>
            <a:r>
              <a:rPr lang="it-IT" dirty="0"/>
              <a:t> </a:t>
            </a:r>
            <a:r>
              <a:rPr lang="it-IT" dirty="0" err="1"/>
              <a:t>ground</a:t>
            </a:r>
            <a:r>
              <a:rPr lang="it-IT" dirty="0"/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2891626" y="3101427"/>
            <a:ext cx="3120534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Generally the common floating return is insulated from chassis /crate </a:t>
            </a:r>
            <a:r>
              <a:rPr lang="en-US" dirty="0" smtClean="0"/>
              <a:t>ground up </a:t>
            </a:r>
            <a:r>
              <a:rPr lang="en-US" dirty="0"/>
              <a:t>to few tens of volts.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6084168" y="3110419"/>
            <a:ext cx="3059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this configuration each channel behave exactly like a battery: by </a:t>
            </a:r>
            <a:r>
              <a:rPr lang="en-US" dirty="0" smtClean="0"/>
              <a:t>grounding the </a:t>
            </a:r>
            <a:r>
              <a:rPr lang="en-US" dirty="0"/>
              <a:t>+ terminal, it’s possible to get a negative voltage and by grounding the </a:t>
            </a:r>
            <a:r>
              <a:rPr lang="en-US" dirty="0" smtClean="0"/>
              <a:t>- terminal</a:t>
            </a:r>
            <a:r>
              <a:rPr lang="en-US" dirty="0"/>
              <a:t>, it’s possible to get a positive voltage (and it is also possible to </a:t>
            </a:r>
            <a:r>
              <a:rPr lang="en-US" dirty="0" smtClean="0"/>
              <a:t>mix positive </a:t>
            </a:r>
            <a:r>
              <a:rPr lang="en-US" dirty="0"/>
              <a:t>and negative polarity outputs).</a:t>
            </a:r>
            <a:endParaRPr lang="it-IT" dirty="0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solidFill>
                  <a:srgbClr val="000000"/>
                </a:solidFill>
                <a:latin typeface="+mj-lt"/>
              </a:rPr>
              <a:t>FAQ n. 1 Grounding</a:t>
            </a:r>
            <a:endParaRPr lang="en-GB" sz="2800" dirty="0">
              <a:solidFill>
                <a:srgbClr val="00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61179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/>
          </a:p>
        </p:txBody>
      </p:sp>
      <p:pic>
        <p:nvPicPr>
          <p:cNvPr id="4098" name="Picture 2" descr="C:\Users\Alessandro\Desktop\sy4527_p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" y="620688"/>
            <a:ext cx="4846027" cy="433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solidFill>
                  <a:srgbClr val="000000"/>
                </a:solidFill>
                <a:latin typeface="+mj-lt"/>
              </a:rPr>
              <a:t>FAQ n. 2 Power Limitation</a:t>
            </a:r>
            <a:endParaRPr lang="en-GB" sz="2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099" name="Picture 3" descr="C:\Users\Alessandro\Desktop\sy5527_p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46681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37135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8275" y="1905516"/>
            <a:ext cx="118745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20" descr="CAENe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41" y="3222514"/>
            <a:ext cx="22288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22" descr="CAENRF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3018" y="835968"/>
            <a:ext cx="22288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AutoShape 14"/>
          <p:cNvSpPr>
            <a:spLocks noChangeArrowheads="1"/>
          </p:cNvSpPr>
          <p:nvPr/>
        </p:nvSpPr>
        <p:spPr bwMode="auto">
          <a:xfrm rot="8729366" flipH="1">
            <a:off x="3095798" y="2864456"/>
            <a:ext cx="792162" cy="390525"/>
          </a:xfrm>
          <a:prstGeom prst="leftArrow">
            <a:avLst>
              <a:gd name="adj1" fmla="val 50000"/>
              <a:gd name="adj2" fmla="val 50711"/>
            </a:avLst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t-IT" sz="320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3018" y="3211465"/>
            <a:ext cx="2228850" cy="85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14"/>
          <p:cNvSpPr>
            <a:spLocks noChangeArrowheads="1"/>
          </p:cNvSpPr>
          <p:nvPr/>
        </p:nvSpPr>
        <p:spPr bwMode="auto">
          <a:xfrm rot="8828753">
            <a:off x="5249427" y="1820971"/>
            <a:ext cx="792162" cy="390525"/>
          </a:xfrm>
          <a:prstGeom prst="leftArrow">
            <a:avLst>
              <a:gd name="adj1" fmla="val 50000"/>
              <a:gd name="adj2" fmla="val 50711"/>
            </a:avLst>
          </a:prstGeom>
          <a:solidFill>
            <a:srgbClr val="B1B50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t-IT" sz="3200"/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 rot="12756203" flipH="1">
            <a:off x="3102630" y="1819976"/>
            <a:ext cx="792162" cy="390525"/>
          </a:xfrm>
          <a:prstGeom prst="leftArrow">
            <a:avLst>
              <a:gd name="adj1" fmla="val 50000"/>
              <a:gd name="adj2" fmla="val 50711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t-IT" sz="3200"/>
          </a:p>
        </p:txBody>
      </p:sp>
      <p:sp>
        <p:nvSpPr>
          <p:cNvPr id="4" name="CasellaDiTesto 3"/>
          <p:cNvSpPr txBox="1"/>
          <p:nvPr/>
        </p:nvSpPr>
        <p:spPr>
          <a:xfrm>
            <a:off x="723213" y="4077072"/>
            <a:ext cx="32863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 err="1"/>
              <a:t>Magnet</a:t>
            </a:r>
            <a:r>
              <a:rPr lang="it-IT" sz="1400" dirty="0"/>
              <a:t> </a:t>
            </a:r>
            <a:r>
              <a:rPr lang="it-IT" sz="1400" dirty="0" err="1"/>
              <a:t>Power</a:t>
            </a:r>
            <a:r>
              <a:rPr lang="it-IT" sz="1400" dirty="0"/>
              <a:t> </a:t>
            </a:r>
            <a:r>
              <a:rPr lang="it-IT" sz="1400" dirty="0" err="1"/>
              <a:t>Supplies</a:t>
            </a:r>
            <a:endParaRPr lang="it-IT" sz="1400" dirty="0"/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/>
              <a:t>Precision </a:t>
            </a:r>
            <a:r>
              <a:rPr lang="it-IT" sz="1400" dirty="0" err="1"/>
              <a:t>Current</a:t>
            </a:r>
            <a:r>
              <a:rPr lang="it-IT" sz="1400" dirty="0"/>
              <a:t> </a:t>
            </a:r>
            <a:r>
              <a:rPr lang="en-US" sz="1400" dirty="0"/>
              <a:t>Measurement</a:t>
            </a:r>
            <a:endParaRPr lang="it-IT" sz="1400" dirty="0"/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 err="1"/>
              <a:t>DCCTs</a:t>
            </a:r>
            <a:endParaRPr lang="it-IT" sz="1400" dirty="0"/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 err="1"/>
              <a:t>Beamline</a:t>
            </a:r>
            <a:r>
              <a:rPr lang="it-IT" sz="1400" dirty="0"/>
              <a:t> Electronic </a:t>
            </a:r>
            <a:r>
              <a:rPr lang="it-IT" sz="1400" dirty="0" err="1"/>
              <a:t>Instrumentation</a:t>
            </a:r>
            <a:endParaRPr lang="it-IT" sz="1400" dirty="0"/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/>
              <a:t>FMC and mTCA.4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6015626" y="1684162"/>
            <a:ext cx="2228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/>
              <a:t>UHF RFID Readers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/>
              <a:t>RFID </a:t>
            </a:r>
            <a:r>
              <a:rPr lang="it-IT" sz="1400" dirty="0" err="1"/>
              <a:t>Tags</a:t>
            </a:r>
            <a:endParaRPr lang="it-IT" sz="14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723212" y="1683692"/>
            <a:ext cx="27220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kern="0" dirty="0"/>
              <a:t>Safety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kern="0" dirty="0"/>
              <a:t>Security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kern="0" dirty="0"/>
              <a:t>Laboratories</a:t>
            </a:r>
            <a:endParaRPr lang="it-IT" sz="14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6015626" y="4070239"/>
            <a:ext cx="298364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/>
              <a:t>Information Security</a:t>
            </a:r>
            <a:endParaRPr lang="en-US" sz="1400" dirty="0"/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Managed Security Services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Technologies Consulting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Risk Assessment &amp; Vulnerability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Compliance Consulting</a:t>
            </a:r>
            <a:endParaRPr lang="it-IT" sz="1400" dirty="0"/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 rot="2222301" flipH="1">
            <a:off x="5185764" y="2876796"/>
            <a:ext cx="792162" cy="390525"/>
          </a:xfrm>
          <a:prstGeom prst="leftArrow">
            <a:avLst>
              <a:gd name="adj1" fmla="val 50000"/>
              <a:gd name="adj2" fmla="val 50711"/>
            </a:avLst>
          </a:prstGeom>
          <a:solidFill>
            <a:srgbClr val="064F7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t-IT" sz="320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911093"/>
            <a:ext cx="2324638" cy="57389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300" y="73213"/>
            <a:ext cx="2232248" cy="658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0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="" xmlns:a16="http://schemas.microsoft.com/office/drawing/2014/main" id="{7A0A380F-25D4-498B-A623-BE5B5CD7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CAEN Network</a:t>
            </a:r>
          </a:p>
        </p:txBody>
      </p:sp>
    </p:spTree>
    <p:extLst>
      <p:ext uri="{BB962C8B-B14F-4D97-AF65-F5344CB8AC3E}">
        <p14:creationId xmlns:p14="http://schemas.microsoft.com/office/powerpoint/2010/main" val="256303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 dirty="0"/>
              <a:t>Reproduction, transfer, distribution of part or all of the contents in this document in any form without prior written permission of  CAEN </a:t>
            </a:r>
            <a:r>
              <a:rPr lang="en-US" sz="800" i="1" dirty="0" err="1"/>
              <a:t>S.p.A</a:t>
            </a:r>
            <a:r>
              <a:rPr lang="en-US" sz="800" i="1" dirty="0"/>
              <a:t>. is prohibited </a:t>
            </a:r>
          </a:p>
          <a:p>
            <a:pPr algn="ctr" eaLnBrk="1" hangingPunct="1"/>
            <a:endParaRPr lang="it-IT" sz="800" i="1" dirty="0"/>
          </a:p>
        </p:txBody>
      </p:sp>
      <p:sp>
        <p:nvSpPr>
          <p:cNvPr id="31746" name="Segnaposto contenuto 8"/>
          <p:cNvSpPr txBox="1">
            <a:spLocks/>
          </p:cNvSpPr>
          <p:nvPr/>
        </p:nvSpPr>
        <p:spPr bwMode="auto">
          <a:xfrm>
            <a:off x="3347864" y="4869160"/>
            <a:ext cx="5643736" cy="15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sz="2400" dirty="0" smtClean="0">
                <a:latin typeface="Tahoma" charset="0"/>
              </a:rPr>
              <a:t>All the systems share the </a:t>
            </a:r>
            <a:r>
              <a:rPr lang="en-US" sz="2400" dirty="0" smtClean="0">
                <a:solidFill>
                  <a:srgbClr val="C00000"/>
                </a:solidFill>
                <a:latin typeface="Tahoma" charset="0"/>
              </a:rPr>
              <a:t>same Primary Power Supply</a:t>
            </a:r>
            <a:r>
              <a:rPr lang="en-US" sz="2400" dirty="0" smtClean="0">
                <a:latin typeface="Tahoma" charset="0"/>
              </a:rPr>
              <a:t>, the </a:t>
            </a:r>
            <a:r>
              <a:rPr lang="en-US" sz="2400" dirty="0" smtClean="0">
                <a:solidFill>
                  <a:srgbClr val="C00000"/>
                </a:solidFill>
                <a:latin typeface="Tahoma" charset="0"/>
              </a:rPr>
              <a:t>same Boosters</a:t>
            </a:r>
            <a:r>
              <a:rPr lang="en-US" sz="2400" dirty="0" smtClean="0">
                <a:latin typeface="Tahoma" charset="0"/>
              </a:rPr>
              <a:t> and the </a:t>
            </a:r>
            <a:r>
              <a:rPr lang="en-US" sz="2400" dirty="0" smtClean="0">
                <a:solidFill>
                  <a:srgbClr val="C00000"/>
                </a:solidFill>
                <a:latin typeface="Tahoma" charset="0"/>
              </a:rPr>
              <a:t>same CPUs</a:t>
            </a:r>
          </a:p>
          <a:p>
            <a:pPr>
              <a:spcBef>
                <a:spcPct val="20000"/>
              </a:spcBef>
            </a:pPr>
            <a:endParaRPr lang="en-US" sz="2800" dirty="0">
              <a:latin typeface="Tahoma" charset="0"/>
            </a:endParaRPr>
          </a:p>
        </p:txBody>
      </p:sp>
      <p:sp>
        <p:nvSpPr>
          <p:cNvPr id="17" name="Freccia curva 16"/>
          <p:cNvSpPr/>
          <p:nvPr/>
        </p:nvSpPr>
        <p:spPr bwMode="auto">
          <a:xfrm rot="16200000">
            <a:off x="3491706" y="1627982"/>
            <a:ext cx="1008063" cy="1873250"/>
          </a:xfrm>
          <a:prstGeom prst="bentArrow">
            <a:avLst>
              <a:gd name="adj1" fmla="val 25000"/>
              <a:gd name="adj2" fmla="val 25000"/>
              <a:gd name="adj3" fmla="val 27791"/>
              <a:gd name="adj4" fmla="val 72209"/>
            </a:avLst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400">
              <a:ea typeface="+mn-ea"/>
              <a:cs typeface="+mn-cs"/>
            </a:endParaRPr>
          </a:p>
        </p:txBody>
      </p:sp>
      <p:sp>
        <p:nvSpPr>
          <p:cNvPr id="19" name="Freccia curva 18"/>
          <p:cNvSpPr/>
          <p:nvPr/>
        </p:nvSpPr>
        <p:spPr bwMode="auto">
          <a:xfrm rot="5400000" flipV="1">
            <a:off x="3490913" y="2376488"/>
            <a:ext cx="1009650" cy="1873250"/>
          </a:xfrm>
          <a:prstGeom prst="bentArrow">
            <a:avLst>
              <a:gd name="adj1" fmla="val 25000"/>
              <a:gd name="adj2" fmla="val 25000"/>
              <a:gd name="adj3" fmla="val 27791"/>
              <a:gd name="adj4" fmla="val 72209"/>
            </a:avLst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400">
              <a:ea typeface="+mn-ea"/>
              <a:cs typeface="+mn-cs"/>
            </a:endParaRPr>
          </a:p>
        </p:txBody>
      </p:sp>
      <p:sp>
        <p:nvSpPr>
          <p:cNvPr id="31749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solidFill>
                  <a:srgbClr val="000000"/>
                </a:solidFill>
                <a:latin typeface="+mj-lt"/>
              </a:rPr>
              <a:t>Modularity</a:t>
            </a:r>
            <a:endParaRPr lang="en-GB" sz="2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1750" name="Picture 13" descr="CPU_FU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1125538"/>
            <a:ext cx="8255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4" descr="A45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25538"/>
            <a:ext cx="10033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5" descr="A45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23950"/>
            <a:ext cx="10144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6" descr="SY45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266382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Immagin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789363"/>
            <a:ext cx="2901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8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 dirty="0"/>
              <a:t>Reproduction, transfer, distribution of part or all of the contents in this document in any form without prior written permission of  CAEN </a:t>
            </a:r>
            <a:r>
              <a:rPr lang="en-US" sz="800" i="1" dirty="0" err="1"/>
              <a:t>S.p.A</a:t>
            </a:r>
            <a:r>
              <a:rPr lang="en-US" sz="800" i="1" dirty="0"/>
              <a:t>. is prohibited </a:t>
            </a:r>
          </a:p>
          <a:p>
            <a:pPr algn="ctr" eaLnBrk="1" hangingPunct="1"/>
            <a:endParaRPr lang="it-IT" sz="800" i="1" dirty="0"/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572000" y="908051"/>
            <a:ext cx="45720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ts val="12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A4528 </a:t>
            </a:r>
            <a:r>
              <a:rPr lang="en-GB" sz="2000" dirty="0" smtClean="0">
                <a:latin typeface="+mn-lt"/>
              </a:rPr>
              <a:t>Built-in </a:t>
            </a:r>
            <a:r>
              <a:rPr lang="en-GB" sz="2000" dirty="0">
                <a:latin typeface="+mn-lt"/>
              </a:rPr>
              <a:t>industrial </a:t>
            </a:r>
            <a:r>
              <a:rPr lang="en-GB" sz="2000" dirty="0" smtClean="0">
                <a:latin typeface="+mn-lt"/>
              </a:rPr>
              <a:t>PCs</a:t>
            </a:r>
            <a:endParaRPr lang="en-GB" sz="2000" dirty="0">
              <a:latin typeface="+mn-lt"/>
            </a:endParaRPr>
          </a:p>
          <a:p>
            <a:pPr marL="744537" lvl="1" indent="-342900" eaLnBrk="1" hangingPunct="1"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C00000"/>
                </a:solidFill>
              </a:rPr>
              <a:t>Ethernet</a:t>
            </a:r>
            <a:r>
              <a:rPr lang="en-GB" sz="2000" dirty="0" smtClean="0"/>
              <a:t> </a:t>
            </a:r>
            <a:r>
              <a:rPr lang="en-GB" sz="2000" dirty="0"/>
              <a:t>(TCP/IP) connection</a:t>
            </a:r>
          </a:p>
          <a:p>
            <a:pPr marL="744537" lvl="1" indent="-342900" eaLnBrk="1" hangingPunct="1"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Wireless</a:t>
            </a:r>
            <a:r>
              <a:rPr lang="en-GB" sz="2000" dirty="0"/>
              <a:t> connection through Wi-Fi USB </a:t>
            </a:r>
            <a:r>
              <a:rPr lang="en-GB" sz="2000" dirty="0" smtClean="0"/>
              <a:t>dongle</a:t>
            </a:r>
          </a:p>
          <a:p>
            <a:pPr marL="342900" indent="-342900" eaLnBrk="1" hangingPunct="1">
              <a:spcBef>
                <a:spcPts val="12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GB" sz="2000" dirty="0" smtClean="0"/>
              <a:t>Local control via </a:t>
            </a:r>
            <a:r>
              <a:rPr lang="en-GB" sz="2000" dirty="0" smtClean="0">
                <a:solidFill>
                  <a:srgbClr val="C00000"/>
                </a:solidFill>
              </a:rPr>
              <a:t>Touchscreen LDC</a:t>
            </a:r>
            <a:endParaRPr lang="en-GB" sz="2000" dirty="0">
              <a:solidFill>
                <a:srgbClr val="C00000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GB" sz="2000" dirty="0"/>
              <a:t>Control software for Linux, Windows and Tablet PC</a:t>
            </a:r>
          </a:p>
          <a:p>
            <a:pPr marL="342900" indent="-342900" eaLnBrk="1" hangingPunct="1">
              <a:spcBef>
                <a:spcPts val="12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GB" sz="2000" dirty="0"/>
              <a:t>User profiles &amp; View Customization</a:t>
            </a:r>
            <a:endParaRPr lang="en-US" sz="2000" dirty="0">
              <a:solidFill>
                <a:srgbClr val="003546"/>
              </a:solidFill>
              <a:latin typeface="Tahoma" charset="0"/>
            </a:endParaRPr>
          </a:p>
        </p:txBody>
      </p:sp>
      <p:sp>
        <p:nvSpPr>
          <p:cNvPr id="33795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rgbClr val="000000"/>
                </a:solidFill>
                <a:latin typeface="+mj-lt"/>
              </a:rPr>
              <a:t>Connectivity</a:t>
            </a:r>
          </a:p>
        </p:txBody>
      </p:sp>
      <p:pic>
        <p:nvPicPr>
          <p:cNvPr id="33796" name="Picture 7" descr="CPU_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908050"/>
            <a:ext cx="1376362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Nicola\Pictures\Foto CAEN\Moduli\Nuovo sistema\SY4527_full_displ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908051"/>
            <a:ext cx="2376264" cy="2292810"/>
          </a:xfrm>
          <a:prstGeom prst="rect">
            <a:avLst/>
          </a:prstGeom>
          <a:noFill/>
          <a:effectLst>
            <a:softEdge rad="38100"/>
          </a:effectLst>
        </p:spPr>
      </p:pic>
      <p:pic>
        <p:nvPicPr>
          <p:cNvPr id="2050" name="Picture 2" descr="C:\Users\Giuliano\Desktop\dng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3016"/>
            <a:ext cx="1656184" cy="125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iuliano\Desktop\Wifi_logo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62" y="4819671"/>
            <a:ext cx="1058565" cy="4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0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piè di pagina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/>
              <a:t>Reproduction, transfer, distribution of part or all of the contents in this document in any form without prior written permission of  CAEN S.p.A. is prohibited </a:t>
            </a:r>
          </a:p>
          <a:p>
            <a:pPr eaLnBrk="1" hangingPunct="1"/>
            <a:endParaRPr lang="it-IT" sz="800"/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95513" y="762000"/>
            <a:ext cx="6643687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95338" indent="-338138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ts val="45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it-IT" sz="2400" dirty="0" smtClean="0">
                <a:solidFill>
                  <a:srgbClr val="C00000"/>
                </a:solidFill>
                <a:latin typeface="+mn-lt"/>
              </a:rPr>
              <a:t>Basic </a:t>
            </a:r>
            <a:r>
              <a:rPr lang="it-IT" sz="2400" dirty="0" err="1">
                <a:solidFill>
                  <a:srgbClr val="C00000"/>
                </a:solidFill>
                <a:latin typeface="+mn-lt"/>
              </a:rPr>
              <a:t>version</a:t>
            </a:r>
            <a:endParaRPr lang="it-IT" sz="2400" dirty="0">
              <a:solidFill>
                <a:srgbClr val="C00000"/>
              </a:solidFill>
              <a:latin typeface="+mn-lt"/>
            </a:endParaRPr>
          </a:p>
          <a:p>
            <a:pPr lvl="1"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2000" dirty="0">
                <a:latin typeface="+mn-lt"/>
              </a:rPr>
              <a:t>communication interfaces</a:t>
            </a:r>
          </a:p>
          <a:p>
            <a:pPr lvl="1"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2000" dirty="0">
                <a:latin typeface="+mn-lt"/>
              </a:rPr>
              <a:t>RESET control</a:t>
            </a:r>
          </a:p>
          <a:p>
            <a:pPr lvl="1"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2000" dirty="0">
                <a:latin typeface="+mn-lt"/>
              </a:rPr>
              <a:t>INTERLOCK control </a:t>
            </a:r>
          </a:p>
          <a:p>
            <a:pPr lvl="1"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2000" dirty="0">
                <a:latin typeface="+mn-lt"/>
              </a:rPr>
              <a:t>Status LEDs</a:t>
            </a:r>
            <a:endParaRPr lang="en-US" sz="2000" dirty="0">
              <a:solidFill>
                <a:srgbClr val="003546"/>
              </a:solidFill>
              <a:latin typeface="+mn-lt"/>
            </a:endParaRPr>
          </a:p>
          <a:p>
            <a:pPr marL="342900" indent="-342900" eaLnBrk="1" hangingPunct="1">
              <a:spcBef>
                <a:spcPts val="45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C00000"/>
                </a:solidFill>
                <a:latin typeface="+mn-lt"/>
              </a:rPr>
              <a:t>Advanced version adds:</a:t>
            </a:r>
          </a:p>
          <a:p>
            <a:pPr lvl="1"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2000" dirty="0">
                <a:latin typeface="+mn-lt"/>
              </a:rPr>
              <a:t>beam handshake management connectors </a:t>
            </a: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(</a:t>
            </a:r>
            <a:r>
              <a:rPr lang="en-US" sz="2000" dirty="0">
                <a:latin typeface="+mn-lt"/>
              </a:rPr>
              <a:t>CH-ON, GEN, VSEL, ISEL)</a:t>
            </a:r>
          </a:p>
          <a:p>
            <a:pPr marL="342900" indent="-342900" eaLnBrk="1" hangingPunct="1">
              <a:spcBef>
                <a:spcPts val="45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C00000"/>
                </a:solidFill>
                <a:latin typeface="+mn-lt"/>
              </a:rPr>
              <a:t>Full version adds:</a:t>
            </a:r>
          </a:p>
          <a:p>
            <a:pPr lvl="1"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2000" dirty="0">
                <a:latin typeface="+mn-lt"/>
              </a:rPr>
              <a:t>complete set of panel connectors</a:t>
            </a:r>
          </a:p>
          <a:p>
            <a:pPr lvl="1"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2000" dirty="0">
                <a:latin typeface="+mn-lt"/>
              </a:rPr>
              <a:t>ENABLE control section</a:t>
            </a:r>
          </a:p>
          <a:p>
            <a:pPr lvl="1"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2000" dirty="0">
                <a:latin typeface="+mn-lt"/>
              </a:rPr>
              <a:t>Front panel Fan speed control.</a:t>
            </a:r>
          </a:p>
        </p:txBody>
      </p:sp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152400" y="87313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rgbClr val="000000"/>
                </a:solidFill>
                <a:latin typeface="+mj-lt"/>
              </a:rPr>
              <a:t>A4528 </a:t>
            </a:r>
            <a:r>
              <a:rPr lang="en-GB" sz="2800" dirty="0" smtClean="0">
                <a:solidFill>
                  <a:srgbClr val="000000"/>
                </a:solidFill>
                <a:latin typeface="+mj-lt"/>
              </a:rPr>
              <a:t>CPU: </a:t>
            </a:r>
            <a:r>
              <a:rPr lang="en-GB" sz="2800" dirty="0">
                <a:solidFill>
                  <a:srgbClr val="000000"/>
                </a:solidFill>
                <a:latin typeface="+mj-lt"/>
              </a:rPr>
              <a:t>available versions</a:t>
            </a:r>
          </a:p>
        </p:txBody>
      </p:sp>
      <p:pic>
        <p:nvPicPr>
          <p:cNvPr id="35844" name="Picture 7" descr="CPU_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908050"/>
            <a:ext cx="1376362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7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egnaposto piè di pagina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/>
              <a:t>Reproduction, transfer, distribution of part or all of the contents in this document in any form without prior written permission of  CAEN S.p.A. is prohibited </a:t>
            </a:r>
          </a:p>
          <a:p>
            <a:pPr eaLnBrk="1" hangingPunct="1"/>
            <a:endParaRPr lang="it-IT" sz="800"/>
          </a:p>
        </p:txBody>
      </p:sp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-152400" y="0"/>
            <a:ext cx="88947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1547813" y="44450"/>
            <a:ext cx="7372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LCD Display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250825" y="908050"/>
            <a:ext cx="56165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eaLnBrk="1" hangingPunct="1">
              <a:spcBef>
                <a:spcPts val="1500"/>
              </a:spcBef>
              <a:buClr>
                <a:srgbClr val="003546"/>
              </a:buClr>
              <a:buSzPct val="100000"/>
              <a:buFont typeface="Tahoma" charset="0"/>
              <a:buNone/>
            </a:pPr>
            <a:r>
              <a:rPr lang="en-US" sz="2000" dirty="0">
                <a:solidFill>
                  <a:srgbClr val="003546"/>
                </a:solidFill>
                <a:latin typeface="+mn-lt"/>
              </a:rPr>
              <a:t>An optional LCD 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touchscreen </a:t>
            </a:r>
            <a:r>
              <a:rPr lang="en-US" sz="2000" dirty="0">
                <a:solidFill>
                  <a:srgbClr val="003546"/>
                </a:solidFill>
                <a:latin typeface="+mn-lt"/>
              </a:rPr>
              <a:t>can </a:t>
            </a:r>
            <a:r>
              <a:rPr lang="en-US" sz="2000" dirty="0" smtClean="0">
                <a:solidFill>
                  <a:srgbClr val="003546"/>
                </a:solidFill>
                <a:latin typeface="+mn-lt"/>
              </a:rPr>
              <a:t>be provided </a:t>
            </a:r>
            <a:r>
              <a:rPr lang="en-US" sz="2000" dirty="0">
                <a:solidFill>
                  <a:srgbClr val="003546"/>
                </a:solidFill>
                <a:latin typeface="+mn-lt"/>
              </a:rPr>
              <a:t>to control both the systems locally running a dedicated control software</a:t>
            </a:r>
          </a:p>
          <a:p>
            <a:pPr marL="4762" indent="-342900" eaLnBrk="1" hangingPunct="1">
              <a:spcBef>
                <a:spcPts val="15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10.4” display for SY4527</a:t>
            </a:r>
          </a:p>
          <a:p>
            <a:pPr marL="4762" indent="-342900" eaLnBrk="1" hangingPunct="1">
              <a:spcBef>
                <a:spcPts val="15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5.7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” display for 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SY5527</a:t>
            </a:r>
          </a:p>
          <a:p>
            <a:pPr marL="0" eaLnBrk="1" hangingPunct="1">
              <a:spcBef>
                <a:spcPts val="1500"/>
              </a:spcBef>
              <a:buClr>
                <a:srgbClr val="003546"/>
              </a:buClr>
              <a:buSzPct val="100000"/>
              <a:buFont typeface="Tahoma" charset="0"/>
              <a:buNone/>
            </a:pPr>
            <a:r>
              <a:rPr lang="en-US" sz="2000" dirty="0" smtClean="0">
                <a:latin typeface="+mn-lt"/>
              </a:rPr>
              <a:t>The display is also provided with two USB connectors for keyboard, mouse and pen drive to properly log the status of the boards plugged in the system and their channels</a:t>
            </a:r>
            <a:endParaRPr lang="en-US" sz="2000" dirty="0">
              <a:latin typeface="+mn-lt"/>
            </a:endParaRPr>
          </a:p>
        </p:txBody>
      </p:sp>
      <p:pic>
        <p:nvPicPr>
          <p:cNvPr id="10249" name="Picture 8" descr="http://www.gettechnologyhelp.com/wp-content/uploads/2011/05/Touch-Screen-Technolog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861048"/>
            <a:ext cx="1859272" cy="247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42" name="Picture 2" descr="D:\Nicola\Pictures\Foto CAEN\Moduli\Nuovo sistema\SY4527_full_displ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836613"/>
            <a:ext cx="2971817" cy="2867447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041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23850" y="620688"/>
            <a:ext cx="8610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spcBef>
                <a:spcPts val="700"/>
              </a:spcBef>
              <a:buClr>
                <a:srgbClr val="3366FF"/>
              </a:buClr>
              <a:buSzPct val="80000"/>
            </a:pPr>
            <a:r>
              <a:rPr lang="en-GB" sz="2400" dirty="0">
                <a:solidFill>
                  <a:srgbClr val="C00000"/>
                </a:solidFill>
                <a:latin typeface="+mn-lt"/>
              </a:rPr>
              <a:t>100% Compatible </a:t>
            </a:r>
            <a:r>
              <a:rPr lang="en-GB" sz="2400" dirty="0">
                <a:latin typeface="+mn-lt"/>
              </a:rPr>
              <a:t>with all the power supply boards developed for the previous generation </a:t>
            </a:r>
            <a:r>
              <a:rPr lang="en-GB" sz="2400" dirty="0" smtClean="0">
                <a:latin typeface="+mn-lt"/>
              </a:rPr>
              <a:t>mainframes </a:t>
            </a:r>
            <a:r>
              <a:rPr lang="en-GB" sz="2400" dirty="0" smtClean="0">
                <a:solidFill>
                  <a:srgbClr val="C00000"/>
                </a:solidFill>
                <a:latin typeface="+mn-lt"/>
              </a:rPr>
              <a:t>SY1527/SY2527</a:t>
            </a:r>
            <a:endParaRPr lang="en-GB" sz="2400" dirty="0">
              <a:solidFill>
                <a:srgbClr val="C00000"/>
              </a:solidFill>
              <a:latin typeface="+mn-lt"/>
            </a:endParaRPr>
          </a:p>
          <a:p>
            <a:pPr marL="0" indent="0" eaLnBrk="1" hangingPunct="1">
              <a:lnSpc>
                <a:spcPct val="80000"/>
              </a:lnSpc>
              <a:spcBef>
                <a:spcPts val="700"/>
              </a:spcBef>
              <a:buClr>
                <a:srgbClr val="3366FF"/>
              </a:buClr>
              <a:buSzPct val="80000"/>
            </a:pPr>
            <a:endParaRPr lang="en-GB" sz="2400" dirty="0"/>
          </a:p>
        </p:txBody>
      </p:sp>
      <p:sp>
        <p:nvSpPr>
          <p:cNvPr id="29699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Compatibility</a:t>
            </a: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0" y="5589240"/>
            <a:ext cx="186531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it-IT" sz="1100" b="1" dirty="0">
                <a:latin typeface="Tahoma" charset="0"/>
              </a:rPr>
              <a:t>A1510-A1511B</a:t>
            </a:r>
          </a:p>
          <a:p>
            <a:pPr>
              <a:spcBef>
                <a:spcPct val="20000"/>
              </a:spcBef>
            </a:pPr>
            <a:r>
              <a:rPr lang="it-IT" sz="1100" b="1" dirty="0">
                <a:latin typeface="Tahoma" charset="0"/>
              </a:rPr>
              <a:t>A1512-A1514B-A1519B</a:t>
            </a:r>
            <a:endParaRPr lang="en-GB" sz="1100" b="1" dirty="0">
              <a:latin typeface="Tahoma" charset="0"/>
            </a:endParaRPr>
          </a:p>
        </p:txBody>
      </p:sp>
      <p:grpSp>
        <p:nvGrpSpPr>
          <p:cNvPr id="29701" name="Group 25"/>
          <p:cNvGrpSpPr>
            <a:grpSpLocks/>
          </p:cNvGrpSpPr>
          <p:nvPr/>
        </p:nvGrpSpPr>
        <p:grpSpPr bwMode="auto">
          <a:xfrm>
            <a:off x="1269625" y="1773355"/>
            <a:ext cx="998119" cy="3075814"/>
            <a:chOff x="727" y="888"/>
            <a:chExt cx="761" cy="2324"/>
          </a:xfrm>
        </p:grpSpPr>
        <p:pic>
          <p:nvPicPr>
            <p:cNvPr id="29715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" y="1116"/>
              <a:ext cx="546" cy="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6" name="Rectangle 8"/>
            <p:cNvSpPr>
              <a:spLocks noChangeArrowheads="1"/>
            </p:cNvSpPr>
            <p:nvPr/>
          </p:nvSpPr>
          <p:spPr bwMode="auto">
            <a:xfrm>
              <a:off x="727" y="888"/>
              <a:ext cx="7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it-IT" sz="1400" b="1" dirty="0">
                  <a:latin typeface="Tahoma" charset="0"/>
                </a:rPr>
                <a:t>A1520P</a:t>
              </a:r>
            </a:p>
          </p:txBody>
        </p:sp>
      </p:grpSp>
      <p:grpSp>
        <p:nvGrpSpPr>
          <p:cNvPr id="29702" name="Group 27"/>
          <p:cNvGrpSpPr>
            <a:grpSpLocks noChangeAspect="1"/>
          </p:cNvGrpSpPr>
          <p:nvPr/>
        </p:nvGrpSpPr>
        <p:grpSpPr bwMode="auto">
          <a:xfrm>
            <a:off x="3491880" y="1844824"/>
            <a:ext cx="1097012" cy="2670986"/>
            <a:chOff x="2383" y="926"/>
            <a:chExt cx="869" cy="2117"/>
          </a:xfrm>
        </p:grpSpPr>
        <p:pic>
          <p:nvPicPr>
            <p:cNvPr id="29713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" y="926"/>
              <a:ext cx="836" cy="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4" name="Rectangle 12"/>
            <p:cNvSpPr>
              <a:spLocks noChangeAspect="1" noChangeArrowheads="1"/>
            </p:cNvSpPr>
            <p:nvPr/>
          </p:nvSpPr>
          <p:spPr bwMode="auto">
            <a:xfrm>
              <a:off x="2613" y="2794"/>
              <a:ext cx="6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it-IT" sz="1400" b="1">
                  <a:latin typeface="Tahoma" charset="0"/>
                </a:rPr>
                <a:t>A1534</a:t>
              </a:r>
            </a:p>
          </p:txBody>
        </p:sp>
      </p:grpSp>
      <p:pic>
        <p:nvPicPr>
          <p:cNvPr id="29703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26" y="3573464"/>
            <a:ext cx="1039873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15"/>
          <p:cNvSpPr>
            <a:spLocks noChangeArrowheads="1"/>
          </p:cNvSpPr>
          <p:nvPr/>
        </p:nvSpPr>
        <p:spPr bwMode="auto">
          <a:xfrm>
            <a:off x="8129588" y="3213100"/>
            <a:ext cx="1014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it-IT" sz="1400" b="1">
                <a:latin typeface="Tahoma" charset="0"/>
              </a:rPr>
              <a:t>A1526</a:t>
            </a:r>
          </a:p>
        </p:txBody>
      </p:sp>
      <p:sp>
        <p:nvSpPr>
          <p:cNvPr id="29705" name="Rectangle 17"/>
          <p:cNvSpPr>
            <a:spLocks noChangeArrowheads="1"/>
          </p:cNvSpPr>
          <p:nvPr/>
        </p:nvSpPr>
        <p:spPr bwMode="auto">
          <a:xfrm>
            <a:off x="4643438" y="3141663"/>
            <a:ext cx="1014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it-IT" sz="1400" b="1">
                <a:latin typeface="Tahoma" charset="0"/>
              </a:rPr>
              <a:t>A2932</a:t>
            </a:r>
          </a:p>
        </p:txBody>
      </p:sp>
      <p:graphicFrame>
        <p:nvGraphicFramePr>
          <p:cNvPr id="2970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279299"/>
              </p:ext>
            </p:extLst>
          </p:nvPr>
        </p:nvGraphicFramePr>
        <p:xfrm>
          <a:off x="5713748" y="1736726"/>
          <a:ext cx="1014077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" name="Fotografia Photo Editor" r:id="rId8" imgW="3610479" imgH="10123810" progId="">
                  <p:embed/>
                </p:oleObj>
              </mc:Choice>
              <mc:Fallback>
                <p:oleObj name="Fotografia Photo Editor" r:id="rId8" imgW="3610479" imgH="101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3748" y="1736726"/>
                        <a:ext cx="1014077" cy="284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7" name="Rectangle 18"/>
          <p:cNvSpPr>
            <a:spLocks noChangeArrowheads="1"/>
          </p:cNvSpPr>
          <p:nvPr/>
        </p:nvSpPr>
        <p:spPr bwMode="auto">
          <a:xfrm>
            <a:off x="5940425" y="4653136"/>
            <a:ext cx="1714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it-IT" sz="1400" b="1" dirty="0">
                <a:latin typeface="Tahoma" charset="0"/>
              </a:rPr>
              <a:t>A1535 &amp; A1550</a:t>
            </a:r>
          </a:p>
        </p:txBody>
      </p:sp>
      <p:pic>
        <p:nvPicPr>
          <p:cNvPr id="29708" name="Picture 13" descr="C:\Users\Nicola\Pictures\Foto CAEN\Moduli\A1535\A1535S_2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416" y="1700214"/>
            <a:ext cx="1252347" cy="283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6" descr="http://www.caen.it/documents/Ecommerce/328/1098_S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1009950" cy="31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7" descr="D:\Nicola\Pictures\Foto CAEN\Moduli\Nuovo sistema\A2932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9"/>
            <a:ext cx="914044" cy="259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8" descr="D:\Nicola\Pictures\Foto CAEN\Moduli\Nuovo sistema\A1535D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9000"/>
            <a:ext cx="1001542" cy="266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Rectangle 12"/>
          <p:cNvSpPr>
            <a:spLocks noChangeAspect="1" noChangeArrowheads="1"/>
          </p:cNvSpPr>
          <p:nvPr/>
        </p:nvSpPr>
        <p:spPr bwMode="auto">
          <a:xfrm>
            <a:off x="2195736" y="3121025"/>
            <a:ext cx="912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it-IT" sz="1400" b="1" dirty="0">
                <a:latin typeface="Tahoma" charset="0"/>
              </a:rPr>
              <a:t>A1533D</a:t>
            </a:r>
          </a:p>
        </p:txBody>
      </p:sp>
    </p:spTree>
    <p:extLst>
      <p:ext uri="{BB962C8B-B14F-4D97-AF65-F5344CB8AC3E}">
        <p14:creationId xmlns:p14="http://schemas.microsoft.com/office/powerpoint/2010/main" val="27834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28600" y="761999"/>
            <a:ext cx="8610600" cy="310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Houses up to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10 boards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More compact and handy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~20 cm shorter than the standard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version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Both PS channels and controls on the front side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 smtClean="0">
                <a:latin typeface="+mn-lt"/>
              </a:rPr>
              <a:t>Communications </a:t>
            </a:r>
            <a:r>
              <a:rPr lang="en-US" sz="1800" dirty="0">
                <a:latin typeface="+mn-lt"/>
              </a:rPr>
              <a:t>via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Gigabit Ethernet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Communications via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Wi-Fi (optional)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 smtClean="0">
                <a:latin typeface="+mn-lt"/>
              </a:rPr>
              <a:t>Fast</a:t>
            </a:r>
            <a:r>
              <a:rPr lang="en-US" sz="1800" dirty="0">
                <a:latin typeface="+mn-lt"/>
              </a:rPr>
              <a:t>, accurate setting and monitoring of channel parameters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Live insertion of boards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Advanced Trip handling</a:t>
            </a: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endParaRPr lang="en-US" sz="1800" dirty="0">
              <a:solidFill>
                <a:srgbClr val="003546"/>
              </a:solidFill>
              <a:latin typeface="Tahoma" charset="0"/>
            </a:endParaRPr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SY4527 </a:t>
            </a:r>
            <a:r>
              <a:rPr lang="en-GB" sz="2800" dirty="0" smtClean="0">
                <a:solidFill>
                  <a:schemeClr val="tx2"/>
                </a:solidFill>
                <a:latin typeface="+mj-lt"/>
              </a:rPr>
              <a:t>Low Cost</a:t>
            </a:r>
            <a:endParaRPr lang="en-GB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74" name="Picture 2" descr="C:\Users\Marco\Desktop\sy4527l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20" y="3365903"/>
            <a:ext cx="2891904" cy="231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co\Desktop\n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00882"/>
            <a:ext cx="648072" cy="6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16" y="5680610"/>
            <a:ext cx="2699792" cy="58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1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egnaposto piè di pagina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/>
              <a:t>Reproduction, transfer, distribution of part or all of the contents in this document in any form without prior written permission of  CAEN S.p.A. is prohibited </a:t>
            </a:r>
          </a:p>
          <a:p>
            <a:pPr eaLnBrk="1" hangingPunct="1"/>
            <a:endParaRPr lang="it-IT" sz="800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8600" y="762000"/>
            <a:ext cx="86106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Houses up to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4 boards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More compact and handy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~20 cm shorter than the standard version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Both PS channels and controls on the front side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Communications via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Gigabit Ethernet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Communications via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Wi-Fi (optional)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Fast, accurate setting and monitoring of channel parameters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Live insertion of boards</a:t>
            </a:r>
          </a:p>
          <a:p>
            <a:pPr eaLnBrk="1" fontAlgn="base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latin typeface="+mn-lt"/>
              </a:rPr>
              <a:t>Advanced Trip handling</a:t>
            </a:r>
          </a:p>
          <a:p>
            <a:r>
              <a:rPr lang="en-US" sz="1800" dirty="0">
                <a:latin typeface="+mn-lt"/>
              </a:rPr>
              <a:t/>
            </a:r>
            <a:br>
              <a:rPr lang="en-US" sz="1800" dirty="0">
                <a:latin typeface="+mn-lt"/>
              </a:rPr>
            </a:br>
            <a:endParaRPr lang="en-US" sz="1800" dirty="0">
              <a:solidFill>
                <a:srgbClr val="003546"/>
              </a:solidFill>
              <a:latin typeface="+mn-lt"/>
            </a:endParaRPr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SY5527 </a:t>
            </a:r>
            <a:r>
              <a:rPr lang="en-GB" sz="2800" dirty="0" smtClean="0">
                <a:solidFill>
                  <a:schemeClr val="tx2"/>
                </a:solidFill>
                <a:latin typeface="+mj-lt"/>
              </a:rPr>
              <a:t>Low Cost</a:t>
            </a:r>
            <a:endParaRPr lang="en-GB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099" name="Picture 3" descr="C:\Users\Marco\Desktop\SY5527L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696" y="3717032"/>
            <a:ext cx="4324648" cy="181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48" y="5517232"/>
            <a:ext cx="2699792" cy="58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Marco\Desktop\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59227"/>
            <a:ext cx="648072" cy="6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36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68855"/>
            <a:ext cx="8856984" cy="5656489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ct val="20000"/>
              </a:spcAft>
              <a:buFont typeface="Wingdings" panose="05000000000000000000" pitchFamily="2" charset="2"/>
              <a:buChar char="ü"/>
            </a:pPr>
            <a:r>
              <a:rPr lang="en-US" altLang="it-IT" sz="1800" b="1" kern="1200" dirty="0">
                <a:solidFill>
                  <a:srgbClr val="C00000"/>
                </a:solidFill>
              </a:rPr>
              <a:t>High Voltage &amp; Low Voltage Power Supplies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Font typeface="Arial" charset="0"/>
              <a:buChar char="•"/>
            </a:pPr>
            <a:r>
              <a:rPr lang="en-US" altLang="it-IT" sz="1400" dirty="0">
                <a:cs typeface="Arial" charset="0"/>
              </a:rPr>
              <a:t>Multi-Channel CAEN Systems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Font typeface="Arial" charset="0"/>
              <a:buChar char="•"/>
            </a:pPr>
            <a:r>
              <a:rPr lang="en-US" altLang="it-IT" sz="1400" dirty="0">
                <a:cs typeface="Arial" charset="0"/>
              </a:rPr>
              <a:t>Multi-Channel NIM and VME Modules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Font typeface="Arial" charset="0"/>
              <a:buChar char="•"/>
            </a:pPr>
            <a:r>
              <a:rPr lang="en-US" altLang="it-IT" sz="1400" dirty="0">
                <a:cs typeface="Arial" charset="0"/>
              </a:rPr>
              <a:t>Stand-alone Power Supplies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Font typeface="Arial" charset="0"/>
              <a:buChar char="•"/>
            </a:pPr>
            <a:r>
              <a:rPr lang="en-US" altLang="it-IT" sz="1400" dirty="0">
                <a:cs typeface="Arial" charset="0"/>
              </a:rPr>
              <a:t>PCB mountable HV DC-DC converters</a:t>
            </a:r>
            <a:br>
              <a:rPr lang="en-US" altLang="it-IT" sz="1400" dirty="0">
                <a:cs typeface="Arial" charset="0"/>
              </a:rPr>
            </a:br>
            <a:endParaRPr lang="en-US" altLang="it-IT" sz="1400" dirty="0">
              <a:cs typeface="Arial" charset="0"/>
            </a:endParaRPr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Font typeface="Wingdings" panose="05000000000000000000" pitchFamily="2" charset="2"/>
              <a:buChar char="ü"/>
            </a:pPr>
            <a:r>
              <a:rPr lang="en-US" altLang="it-IT" sz="1800" b="1" kern="1200" dirty="0">
                <a:solidFill>
                  <a:srgbClr val="C00000"/>
                </a:solidFill>
              </a:rPr>
              <a:t>Signal Conditioning &amp; Read-out Electronics 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Font typeface="Arial" charset="0"/>
              <a:buChar char="•"/>
            </a:pPr>
            <a:r>
              <a:rPr lang="en-US" altLang="it-IT" sz="1400" dirty="0">
                <a:cs typeface="Arial" charset="0"/>
              </a:rPr>
              <a:t>Waveform Digitizers &amp; Digital Pulse Processing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Font typeface="Arial" charset="0"/>
              <a:buChar char="•"/>
            </a:pPr>
            <a:r>
              <a:rPr lang="en-US" altLang="it-IT" sz="1400" dirty="0">
                <a:cs typeface="Arial" charset="0"/>
              </a:rPr>
              <a:t>Digital MCA and instrumented PMT bases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Font typeface="Arial" charset="0"/>
              <a:buChar char="•"/>
            </a:pPr>
            <a:r>
              <a:rPr lang="en-US" altLang="it-IT" sz="1400" dirty="0">
                <a:cs typeface="Arial" charset="0"/>
              </a:rPr>
              <a:t>NIM and VME traditional </a:t>
            </a:r>
            <a:r>
              <a:rPr lang="en-US" altLang="it-IT" sz="1400" dirty="0" smtClean="0">
                <a:cs typeface="Arial" charset="0"/>
              </a:rPr>
              <a:t>electronics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Font typeface="Arial" charset="0"/>
              <a:buChar char="•"/>
            </a:pPr>
            <a:r>
              <a:rPr lang="en-US" altLang="it-IT" sz="1400" dirty="0" smtClean="0">
                <a:cs typeface="Arial" charset="0"/>
              </a:rPr>
              <a:t>WEEROC ASICs</a:t>
            </a:r>
            <a:r>
              <a:rPr lang="en-US" altLang="it-IT" sz="1400" dirty="0">
                <a:cs typeface="Arial" charset="0"/>
              </a:rPr>
              <a:t/>
            </a:r>
            <a:br>
              <a:rPr lang="en-US" altLang="it-IT" sz="1400" dirty="0">
                <a:cs typeface="Arial" charset="0"/>
              </a:rPr>
            </a:br>
            <a:endParaRPr lang="en-US" altLang="it-IT" sz="1400" dirty="0">
              <a:cs typeface="Arial" charset="0"/>
            </a:endParaRPr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Font typeface="Wingdings" panose="05000000000000000000" pitchFamily="2" charset="2"/>
              <a:buChar char="ü"/>
            </a:pPr>
            <a:r>
              <a:rPr lang="en-US" altLang="it-IT" sz="1800" b="1" kern="1200" dirty="0">
                <a:solidFill>
                  <a:srgbClr val="C00000"/>
                </a:solidFill>
              </a:rPr>
              <a:t>Powered Crates and Chassis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Font typeface="Arial" charset="0"/>
              <a:buChar char="•"/>
            </a:pPr>
            <a:r>
              <a:rPr lang="en-US" altLang="it-IT" sz="1400" dirty="0">
                <a:cs typeface="Arial" charset="0"/>
              </a:rPr>
              <a:t>Low Ripple Linear NIM powered Crates 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Font typeface="Arial" charset="0"/>
              <a:buChar char="•"/>
            </a:pPr>
            <a:r>
              <a:rPr lang="en-US" altLang="it-IT" sz="1400" dirty="0">
                <a:cs typeface="Arial" charset="0"/>
              </a:rPr>
              <a:t>New Hi-End VME64/VME64x Crates</a:t>
            </a:r>
          </a:p>
          <a:p>
            <a:pPr marL="457200" lvl="1" indent="0" eaLnBrk="1" hangingPunct="1">
              <a:lnSpc>
                <a:spcPct val="80000"/>
              </a:lnSpc>
              <a:spcAft>
                <a:spcPct val="20000"/>
              </a:spcAft>
              <a:buNone/>
            </a:pPr>
            <a:endParaRPr lang="en-US" altLang="it-IT" sz="1400" dirty="0">
              <a:cs typeface="Arial" charset="0"/>
            </a:endParaRPr>
          </a:p>
          <a:p>
            <a:pPr marL="342900" lvl="1" indent="-342900" eaLnBrk="1" hangingPunct="1">
              <a:lnSpc>
                <a:spcPct val="80000"/>
              </a:lnSpc>
              <a:spcAft>
                <a:spcPct val="20000"/>
              </a:spcAft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C00000"/>
                </a:solidFill>
              </a:rPr>
              <a:t>Educational Kit</a:t>
            </a:r>
            <a:endParaRPr lang="en-US" altLang="it-IT" sz="1200" dirty="0"/>
          </a:p>
          <a:p>
            <a:pPr marL="342900" lvl="1" indent="-342900" eaLnBrk="1" hangingPunct="1">
              <a:lnSpc>
                <a:spcPct val="80000"/>
              </a:lnSpc>
              <a:spcAft>
                <a:spcPct val="20000"/>
              </a:spcAft>
              <a:buFont typeface="Wingdings" panose="05000000000000000000" pitchFamily="2" charset="2"/>
              <a:buChar char="ü"/>
            </a:pPr>
            <a:endParaRPr lang="en-US" altLang="it-IT" sz="1200" dirty="0"/>
          </a:p>
          <a:p>
            <a:pPr marL="342900" lvl="1" indent="-342900" eaLnBrk="1" hangingPunct="1">
              <a:lnSpc>
                <a:spcPct val="80000"/>
              </a:lnSpc>
              <a:spcAft>
                <a:spcPct val="20000"/>
              </a:spcAft>
              <a:buFont typeface="Wingdings" panose="05000000000000000000" pitchFamily="2" charset="2"/>
              <a:buChar char="ü"/>
            </a:pPr>
            <a:r>
              <a:rPr lang="en-US" altLang="it-IT" sz="1800" b="1" dirty="0" smtClean="0">
                <a:solidFill>
                  <a:srgbClr val="C00000"/>
                </a:solidFill>
              </a:rPr>
              <a:t>Partnership with WEEROC</a:t>
            </a:r>
            <a:endParaRPr lang="en-US" altLang="it-IT" sz="1800" b="1" dirty="0">
              <a:solidFill>
                <a:srgbClr val="C00000"/>
              </a:solidFill>
            </a:endParaRPr>
          </a:p>
          <a:p>
            <a:pPr marL="342900" lvl="1" indent="-342900" eaLnBrk="1" hangingPunct="1">
              <a:lnSpc>
                <a:spcPct val="80000"/>
              </a:lnSpc>
              <a:spcAft>
                <a:spcPct val="20000"/>
              </a:spcAft>
              <a:buFont typeface="Wingdings" panose="05000000000000000000" pitchFamily="2" charset="2"/>
              <a:buChar char="ü"/>
            </a:pPr>
            <a:endParaRPr lang="en-US" altLang="it-IT" sz="1400" dirty="0"/>
          </a:p>
          <a:p>
            <a:pPr marL="0" indent="0" eaLnBrk="1" hangingPunct="1">
              <a:lnSpc>
                <a:spcPct val="80000"/>
              </a:lnSpc>
              <a:spcAft>
                <a:spcPct val="20000"/>
              </a:spcAft>
              <a:buNone/>
            </a:pPr>
            <a:r>
              <a:rPr lang="en-US" altLang="it-IT" sz="1600" dirty="0"/>
              <a:t>	</a:t>
            </a:r>
            <a:r>
              <a:rPr lang="en-US" altLang="it-IT" sz="1600" b="1" dirty="0"/>
              <a:t>CAEN catalog includes more than </a:t>
            </a:r>
            <a:r>
              <a:rPr lang="en-US" altLang="it-IT" sz="1600" b="1" dirty="0">
                <a:solidFill>
                  <a:srgbClr val="C00000"/>
                </a:solidFill>
              </a:rPr>
              <a:t>300</a:t>
            </a:r>
            <a:r>
              <a:rPr lang="en-US" altLang="it-IT" sz="1200" b="1" dirty="0"/>
              <a:t>  </a:t>
            </a:r>
            <a:r>
              <a:rPr lang="en-US" altLang="it-IT" sz="1600" b="1" dirty="0"/>
              <a:t>product categories (~1000 items)</a:t>
            </a:r>
          </a:p>
        </p:txBody>
      </p:sp>
      <p:pic>
        <p:nvPicPr>
          <p:cNvPr id="15366" name="Picture 9" descr="http://www.caen.it/documents/work_EcommerceProduct/752/SY4527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647" y="754356"/>
            <a:ext cx="1597205" cy="126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http://www.caen.it/documents/work_EcommerceProduct/929/A7505_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15" y="1168996"/>
            <a:ext cx="752525" cy="83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CAEN Catalog Products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www.caen.it/documents/Ecommerce/549/1170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656" y="4280879"/>
            <a:ext cx="1544045" cy="123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aen.it/documents/Ecommerce/547/1232_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32" y="4500041"/>
            <a:ext cx="16969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aen.it/documents/Ecommerce/661/1452_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817" y="2343546"/>
            <a:ext cx="580195" cy="18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caen.it/documents/Ecommerce/364/703_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62" y="2591687"/>
            <a:ext cx="444766" cy="131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caen.it/documents/work_EcommerceProduct/922/DT5781_QUA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58" y="2615159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itchFamily="32" charset="0"/>
                <a:ea typeface="SimSun" charset="-122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it-IT" sz="800" i="1" dirty="0">
                <a:latin typeface="Arial" charset="0"/>
              </a:rPr>
              <a:t>Reproduction, transfer, distribution of part or all of the contents in this document in any form without prior written permission of  CAEN </a:t>
            </a:r>
            <a:r>
              <a:rPr lang="en-US" altLang="it-IT" sz="800" i="1" dirty="0" err="1">
                <a:latin typeface="Arial" charset="0"/>
              </a:rPr>
              <a:t>S.p.A</a:t>
            </a:r>
            <a:r>
              <a:rPr lang="en-US" altLang="it-IT" sz="800" i="1" dirty="0">
                <a:latin typeface="Arial" charset="0"/>
              </a:rPr>
              <a:t>. is prohibited </a:t>
            </a:r>
          </a:p>
          <a:p>
            <a:pPr algn="ctr">
              <a:spcBef>
                <a:spcPct val="0"/>
              </a:spcBef>
            </a:pPr>
            <a:endParaRPr lang="en-US" altLang="it-IT" sz="800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1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3" name="CasellaDiTesto 2"/>
          <p:cNvSpPr txBox="1"/>
          <p:nvPr/>
        </p:nvSpPr>
        <p:spPr>
          <a:xfrm>
            <a:off x="72231" y="94181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Power Supplies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85" y="2048025"/>
            <a:ext cx="6466891" cy="339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71600" y="5661248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CAEN Power Supplies: a perfect blend of</a:t>
            </a:r>
          </a:p>
          <a:p>
            <a:pPr algn="ctr"/>
            <a:r>
              <a:rPr lang="en-US" i="1" dirty="0"/>
              <a:t>tradition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29946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/>
          </a:p>
        </p:txBody>
      </p:sp>
      <p:sp>
        <p:nvSpPr>
          <p:cNvPr id="89" name="CasellaDiTesto 88"/>
          <p:cNvSpPr txBox="1"/>
          <p:nvPr/>
        </p:nvSpPr>
        <p:spPr>
          <a:xfrm>
            <a:off x="-5976" y="217623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smtClean="0">
                <a:latin typeface="+mj-lt"/>
              </a:rPr>
              <a:t>The idea </a:t>
            </a:r>
            <a:r>
              <a:rPr lang="it-IT" sz="2800" dirty="0" err="1">
                <a:latin typeface="+mj-lt"/>
              </a:rPr>
              <a:t>b</a:t>
            </a:r>
            <a:r>
              <a:rPr lang="it-IT" sz="2800" dirty="0" err="1" smtClean="0">
                <a:latin typeface="+mj-lt"/>
              </a:rPr>
              <a:t>ehind</a:t>
            </a:r>
            <a:r>
              <a:rPr lang="it-IT" sz="2800" dirty="0" smtClean="0">
                <a:latin typeface="+mj-lt"/>
              </a:rPr>
              <a:t> </a:t>
            </a:r>
            <a:r>
              <a:rPr lang="it-IT" sz="2800" dirty="0" err="1" smtClean="0">
                <a:latin typeface="+mj-lt"/>
              </a:rPr>
              <a:t>our</a:t>
            </a:r>
            <a:r>
              <a:rPr lang="it-IT" sz="2800" dirty="0" smtClean="0">
                <a:latin typeface="+mj-lt"/>
              </a:rPr>
              <a:t> </a:t>
            </a:r>
            <a:r>
              <a:rPr lang="it-IT" sz="2800" dirty="0" err="1" smtClean="0">
                <a:latin typeface="+mj-lt"/>
              </a:rPr>
              <a:t>Multichannel</a:t>
            </a:r>
            <a:r>
              <a:rPr lang="it-IT" sz="2800" dirty="0" smtClean="0">
                <a:latin typeface="+mj-lt"/>
              </a:rPr>
              <a:t> Syste</a:t>
            </a:r>
            <a:r>
              <a:rPr lang="it-IT" sz="2800" dirty="0">
                <a:latin typeface="+mj-lt"/>
              </a:rPr>
              <a:t>m</a:t>
            </a:r>
          </a:p>
        </p:txBody>
      </p:sp>
      <p:pic>
        <p:nvPicPr>
          <p:cNvPr id="1026" name="Picture 2" descr="C:\Users\Alessandro\Desktop\LHCb detec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89" y="764702"/>
            <a:ext cx="4032448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essandro\Desktop\041129-175906_Rising-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37" y="764703"/>
            <a:ext cx="3956721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 bwMode="auto">
          <a:xfrm>
            <a:off x="539552" y="2780928"/>
            <a:ext cx="8026106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ttangolo 10"/>
          <p:cNvSpPr/>
          <p:nvPr/>
        </p:nvSpPr>
        <p:spPr>
          <a:xfrm>
            <a:off x="550646" y="2222633"/>
            <a:ext cx="4092787" cy="58477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</a:rPr>
              <a:t>BIG EXPERIMENTS</a:t>
            </a:r>
            <a:endParaRPr lang="it-IT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603618" y="1916832"/>
            <a:ext cx="457689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MEDIUM EXPERIMENTS</a:t>
            </a:r>
          </a:p>
          <a:p>
            <a:pPr algn="ctr"/>
            <a:r>
              <a:rPr lang="it-IT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BIG LABS / </a:t>
            </a:r>
            <a:r>
              <a:rPr lang="it-IT" sz="28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TEST </a:t>
            </a:r>
            <a:r>
              <a:rPr lang="it-IT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BEAMS</a:t>
            </a:r>
            <a:endParaRPr lang="it-IT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16" name="Connettore 1 15"/>
          <p:cNvCxnSpPr/>
          <p:nvPr/>
        </p:nvCxnSpPr>
        <p:spPr bwMode="auto">
          <a:xfrm flipV="1">
            <a:off x="4608936" y="764704"/>
            <a:ext cx="0" cy="511256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CasellaDiTesto 18"/>
          <p:cNvSpPr txBox="1"/>
          <p:nvPr/>
        </p:nvSpPr>
        <p:spPr>
          <a:xfrm>
            <a:off x="107504" y="2996952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subdetector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a big </a:t>
            </a:r>
            <a:r>
              <a:rPr lang="it-IT" dirty="0" err="1" smtClean="0"/>
              <a:t>number</a:t>
            </a:r>
            <a:r>
              <a:rPr lang="it-IT" dirty="0"/>
              <a:t> </a:t>
            </a:r>
            <a:r>
              <a:rPr lang="it-IT" dirty="0" smtClean="0"/>
              <a:t>of </a:t>
            </a:r>
            <a:r>
              <a:rPr lang="it-IT" dirty="0" err="1" smtClean="0"/>
              <a:t>channels</a:t>
            </a:r>
            <a:r>
              <a:rPr lang="it-IT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don’t</a:t>
            </a:r>
            <a:r>
              <a:rPr lang="it-IT" dirty="0" smtClean="0"/>
              <a:t> </a:t>
            </a:r>
            <a:r>
              <a:rPr lang="it-IT" dirty="0" err="1" smtClean="0"/>
              <a:t>need</a:t>
            </a:r>
            <a:r>
              <a:rPr lang="it-IT" dirty="0" smtClean="0"/>
              <a:t> just HV/LV </a:t>
            </a:r>
            <a:r>
              <a:rPr lang="it-IT" dirty="0" err="1" smtClean="0"/>
              <a:t>channels</a:t>
            </a:r>
            <a:r>
              <a:rPr lang="it-IT" dirty="0" smtClean="0"/>
              <a:t>….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need</a:t>
            </a:r>
            <a:r>
              <a:rPr lang="it-IT" dirty="0" smtClean="0"/>
              <a:t> a HV/LV </a:t>
            </a:r>
            <a:r>
              <a:rPr lang="it-IT" dirty="0" err="1" smtClean="0"/>
              <a:t>infrastructure</a:t>
            </a:r>
            <a:r>
              <a:rPr lang="it-IT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Modularity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strong </a:t>
            </a:r>
            <a:r>
              <a:rPr lang="it-IT" dirty="0" err="1" smtClean="0"/>
              <a:t>need</a:t>
            </a:r>
            <a:r>
              <a:rPr lang="it-IT" dirty="0" smtClean="0"/>
              <a:t> (</a:t>
            </a:r>
            <a:r>
              <a:rPr lang="it-IT" dirty="0" err="1" smtClean="0"/>
              <a:t>spare</a:t>
            </a:r>
            <a:r>
              <a:rPr lang="it-IT" dirty="0" smtClean="0"/>
              <a:t> </a:t>
            </a:r>
            <a:r>
              <a:rPr lang="it-IT" dirty="0" err="1" smtClean="0"/>
              <a:t>parts</a:t>
            </a:r>
            <a:r>
              <a:rPr lang="it-IT" dirty="0" smtClean="0"/>
              <a:t> management, </a:t>
            </a:r>
            <a:r>
              <a:rPr lang="it-IT" dirty="0" err="1" smtClean="0"/>
              <a:t>maintenability</a:t>
            </a:r>
            <a:r>
              <a:rPr lang="it-IT" dirty="0" smtClean="0"/>
              <a:t>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Simple </a:t>
            </a:r>
            <a:r>
              <a:rPr lang="it-IT" dirty="0" err="1" smtClean="0"/>
              <a:t>integration</a:t>
            </a:r>
            <a:r>
              <a:rPr lang="it-IT" dirty="0" smtClean="0"/>
              <a:t> in the DCS of the </a:t>
            </a:r>
            <a:r>
              <a:rPr lang="it-IT" dirty="0" err="1" smtClean="0"/>
              <a:t>experiment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4644008" y="2924944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The </a:t>
            </a:r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channel</a:t>
            </a:r>
            <a:r>
              <a:rPr lang="it-IT" dirty="0" smtClean="0"/>
              <a:t> for </a:t>
            </a:r>
            <a:r>
              <a:rPr lang="it-IT" dirty="0" err="1" smtClean="0"/>
              <a:t>each</a:t>
            </a:r>
            <a:r>
              <a:rPr lang="it-IT" dirty="0" smtClean="0"/>
              <a:t> detector can </a:t>
            </a:r>
            <a:r>
              <a:rPr lang="it-IT" dirty="0" err="1" smtClean="0"/>
              <a:t>sweep</a:t>
            </a:r>
            <a:r>
              <a:rPr lang="it-IT" dirty="0" smtClean="0"/>
              <a:t> from </a:t>
            </a:r>
            <a:r>
              <a:rPr lang="it-IT" dirty="0" err="1" smtClean="0"/>
              <a:t>one</a:t>
            </a:r>
            <a:r>
              <a:rPr lang="it-IT" dirty="0" smtClean="0"/>
              <a:t> to </a:t>
            </a:r>
            <a:r>
              <a:rPr lang="it-IT" dirty="0" err="1" smtClean="0"/>
              <a:t>many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The </a:t>
            </a:r>
            <a:r>
              <a:rPr lang="it-IT" dirty="0" err="1" smtClean="0"/>
              <a:t>possibility</a:t>
            </a:r>
            <a:r>
              <a:rPr lang="it-IT" dirty="0" smtClean="0"/>
              <a:t> to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channels</a:t>
            </a:r>
            <a:r>
              <a:rPr lang="it-IT" dirty="0" smtClean="0"/>
              <a:t> in the </a:t>
            </a:r>
            <a:r>
              <a:rPr lang="it-IT" dirty="0" err="1" smtClean="0"/>
              <a:t>same</a:t>
            </a:r>
            <a:r>
              <a:rPr lang="it-IT" dirty="0" smtClean="0"/>
              <a:t> box </a:t>
            </a:r>
            <a:r>
              <a:rPr lang="it-IT" dirty="0" err="1" smtClean="0"/>
              <a:t>is</a:t>
            </a:r>
            <a:r>
              <a:rPr lang="it-IT" dirty="0" smtClean="0"/>
              <a:t> a plus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 </a:t>
            </a:r>
            <a:r>
              <a:rPr lang="it-IT" dirty="0" err="1" smtClean="0"/>
              <a:t>unique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supply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simplifies</a:t>
            </a:r>
            <a:r>
              <a:rPr lang="it-IT" dirty="0" smtClean="0"/>
              <a:t> the software </a:t>
            </a:r>
            <a:r>
              <a:rPr lang="it-IT" dirty="0" err="1" smtClean="0"/>
              <a:t>development</a:t>
            </a:r>
            <a:r>
              <a:rPr lang="it-IT" dirty="0"/>
              <a:t> </a:t>
            </a:r>
            <a:r>
              <a:rPr lang="it-IT" dirty="0" smtClean="0"/>
              <a:t>and the management of the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911228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/>
          </a:p>
        </p:txBody>
      </p:sp>
      <p:pic>
        <p:nvPicPr>
          <p:cNvPr id="2051" name="Picture 3" descr="C:\Users\Alessandro\Desktop\bit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728838" cy="478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99592" y="666796"/>
            <a:ext cx="74168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dirty="0"/>
              <a:t>Universal </a:t>
            </a:r>
            <a:r>
              <a:rPr lang="it-IT" sz="3600" dirty="0" err="1"/>
              <a:t>Multichannel</a:t>
            </a:r>
            <a:r>
              <a:rPr lang="it-IT" sz="3600" dirty="0"/>
              <a:t> System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245185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1030" name="Picture 6" descr="C:\Users\Giuliano\Desktop\SY4527_modul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14" y="692697"/>
            <a:ext cx="2969489" cy="29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solidFill>
                  <a:srgbClr val="000000"/>
                </a:solidFill>
                <a:latin typeface="+mj-lt"/>
              </a:rPr>
              <a:t>System Philosophy</a:t>
            </a:r>
            <a:endParaRPr lang="en-GB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404664"/>
            <a:ext cx="663406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Modularity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Chassis</a:t>
            </a:r>
            <a:r>
              <a:rPr lang="en-US" dirty="0"/>
              <a:t>: SY4527, SY5527, SY4527LC, </a:t>
            </a:r>
            <a:r>
              <a:rPr lang="en-US" dirty="0" smtClean="0"/>
              <a:t>SY5527LC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CPU </a:t>
            </a:r>
            <a:r>
              <a:rPr lang="en-US" dirty="0"/>
              <a:t>Units: Basic, Advanced, Full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Power Units: Primary, Boosters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Accessories: LCD Touchscreen, Wi-Fi, Advanced </a:t>
            </a:r>
            <a:r>
              <a:rPr lang="en-US" dirty="0" smtClean="0"/>
              <a:t>SW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marL="0" lvl="1"/>
            <a:r>
              <a:rPr lang="en-US" sz="2000" dirty="0" smtClean="0">
                <a:solidFill>
                  <a:srgbClr val="C00000"/>
                </a:solidFill>
              </a:rPr>
              <a:t>Connectivity</a:t>
            </a:r>
            <a:endParaRPr lang="en-US" dirty="0" smtClean="0">
              <a:solidFill>
                <a:srgbClr val="C00000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Control based on CPU modules either </a:t>
            </a:r>
            <a:r>
              <a:rPr lang="en-US" dirty="0" smtClean="0">
                <a:solidFill>
                  <a:srgbClr val="C00000"/>
                </a:solidFill>
              </a:rPr>
              <a:t>Remote</a:t>
            </a:r>
            <a:r>
              <a:rPr lang="en-US" dirty="0" smtClean="0"/>
              <a:t> via Ethernet and Wi-Fi or </a:t>
            </a:r>
            <a:r>
              <a:rPr lang="en-US" dirty="0" smtClean="0">
                <a:solidFill>
                  <a:srgbClr val="C00000"/>
                </a:solidFill>
              </a:rPr>
              <a:t>Local</a:t>
            </a:r>
            <a:r>
              <a:rPr lang="en-US" dirty="0" smtClean="0"/>
              <a:t> via touchscreen LCD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marL="0" lvl="1"/>
            <a:r>
              <a:rPr lang="en-US" sz="2000" dirty="0">
                <a:solidFill>
                  <a:srgbClr val="C00000"/>
                </a:solidFill>
              </a:rPr>
              <a:t>Usability</a:t>
            </a:r>
            <a:endParaRPr lang="en-US" dirty="0">
              <a:solidFill>
                <a:srgbClr val="C00000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GECO 2020 </a:t>
            </a:r>
            <a:r>
              <a:rPr lang="en-US" dirty="0" smtClean="0">
                <a:solidFill>
                  <a:srgbClr val="C00000"/>
                </a:solidFill>
              </a:rPr>
              <a:t>Software </a:t>
            </a:r>
            <a:r>
              <a:rPr lang="en-US" dirty="0" smtClean="0"/>
              <a:t>tools designed to set and monitor all the parameters. </a:t>
            </a:r>
            <a:r>
              <a:rPr lang="en-US" dirty="0" smtClean="0">
                <a:solidFill>
                  <a:srgbClr val="C00000"/>
                </a:solidFill>
              </a:rPr>
              <a:t>Advanced features </a:t>
            </a:r>
            <a:r>
              <a:rPr lang="en-US" dirty="0" smtClean="0"/>
              <a:t>for </a:t>
            </a:r>
            <a:r>
              <a:rPr lang="en-US" dirty="0" smtClean="0">
                <a:solidFill>
                  <a:srgbClr val="C00000"/>
                </a:solidFill>
              </a:rPr>
              <a:t>Alarming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C00000"/>
                </a:solidFill>
              </a:rPr>
              <a:t>Logging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C00000"/>
                </a:solidFill>
              </a:rPr>
              <a:t>Scripting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2000" dirty="0" smtClean="0">
                <a:solidFill>
                  <a:srgbClr val="C00000"/>
                </a:solidFill>
              </a:rPr>
              <a:t>Compatibility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new backplane is </a:t>
            </a:r>
            <a:r>
              <a:rPr lang="en-US" dirty="0">
                <a:solidFill>
                  <a:srgbClr val="C00000"/>
                </a:solidFill>
              </a:rPr>
              <a:t>fully compatible </a:t>
            </a:r>
            <a:r>
              <a:rPr lang="en-US" dirty="0"/>
              <a:t>with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SY1527/2527</a:t>
            </a:r>
            <a:r>
              <a:rPr lang="en-US" dirty="0"/>
              <a:t> HV/LV Boards and Branch </a:t>
            </a:r>
            <a:r>
              <a:rPr lang="en-US" dirty="0" smtClean="0"/>
              <a:t>Controllers</a:t>
            </a:r>
          </a:p>
          <a:p>
            <a:pPr marL="457200" lvl="3"/>
            <a:endParaRPr lang="en-US" sz="2000" dirty="0" smtClean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C00000"/>
                </a:solidFill>
              </a:rPr>
              <a:t>Available in a Low Cost Version for Smaller Setups</a:t>
            </a:r>
            <a:endParaRPr lang="en-US" sz="2000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pPr marL="457200" lvl="2"/>
            <a:endParaRPr lang="en-US" dirty="0"/>
          </a:p>
        </p:txBody>
      </p:sp>
      <p:pic>
        <p:nvPicPr>
          <p:cNvPr id="5122" name="Picture 2" descr="http://www.caen.it/documents/work_EcommerceProduct/752/SY4527_ba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69" y="4005064"/>
            <a:ext cx="2337248" cy="18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4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</a:blip>
          <a:srcRect/>
          <a:stretch>
            <a:fillRect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piè di pagina 3"/>
          <p:cNvSpPr txBox="1">
            <a:spLocks noGrp="1"/>
          </p:cNvSpPr>
          <p:nvPr/>
        </p:nvSpPr>
        <p:spPr bwMode="auto">
          <a:xfrm>
            <a:off x="539750" y="6616700"/>
            <a:ext cx="82089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i="1"/>
              <a:t>Reproduction, transfer, distribution of part or all of the contents in this document in any form without prior written permission of  CAEN S.p.A. is prohibited </a:t>
            </a:r>
          </a:p>
          <a:p>
            <a:pPr algn="ctr" eaLnBrk="1" hangingPunct="1"/>
            <a:endParaRPr lang="it-IT" sz="800" i="1"/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28600" y="762000"/>
            <a:ext cx="8610600" cy="259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Fully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equipped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experiment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version</a:t>
            </a: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 smtClean="0">
                <a:latin typeface="+mn-lt"/>
              </a:rPr>
              <a:t>19</a:t>
            </a:r>
            <a:r>
              <a:rPr lang="en-US" sz="1800" dirty="0">
                <a:latin typeface="+mn-lt"/>
              </a:rPr>
              <a:t>" wide, 8U-high Euro-mechanics rack; depth: 720 mm, weight : 13kg </a:t>
            </a:r>
            <a:endParaRPr lang="it-IT" sz="1800" dirty="0">
              <a:latin typeface="+mn-lt"/>
            </a:endParaRP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16 slots </a:t>
            </a:r>
            <a:r>
              <a:rPr lang="en-US" sz="1800" dirty="0">
                <a:latin typeface="+mn-lt"/>
              </a:rPr>
              <a:t>to house boards, distributors and branch controller</a:t>
            </a:r>
            <a:endParaRPr lang="it-IT" sz="1800" dirty="0">
              <a:latin typeface="+mn-lt"/>
            </a:endParaRP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it-IT" sz="1800" dirty="0">
                <a:latin typeface="+mn-lt"/>
              </a:rPr>
              <a:t>Communications via </a:t>
            </a:r>
            <a:r>
              <a:rPr lang="it-IT" sz="1800" dirty="0">
                <a:solidFill>
                  <a:srgbClr val="C00000"/>
                </a:solidFill>
                <a:latin typeface="+mn-lt"/>
              </a:rPr>
              <a:t>Gigabit Ethernet </a:t>
            </a:r>
            <a:r>
              <a:rPr lang="it-IT" sz="1800" dirty="0">
                <a:latin typeface="+mn-lt"/>
              </a:rPr>
              <a:t>and via </a:t>
            </a:r>
            <a:r>
              <a:rPr lang="it-IT" sz="1800" dirty="0">
                <a:solidFill>
                  <a:srgbClr val="C00000"/>
                </a:solidFill>
                <a:latin typeface="+mn-lt"/>
              </a:rPr>
              <a:t>Wi-Fi</a:t>
            </a:r>
            <a:r>
              <a:rPr lang="it-IT" sz="1800" dirty="0">
                <a:latin typeface="+mn-lt"/>
              </a:rPr>
              <a:t> (optional) </a:t>
            </a: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 smtClean="0">
                <a:latin typeface="+mn-lt"/>
              </a:rPr>
              <a:t>Local control via 10.4" color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touchscreen LCD </a:t>
            </a:r>
            <a:r>
              <a:rPr lang="en-US" sz="1800" dirty="0" smtClean="0">
                <a:latin typeface="+mn-lt"/>
              </a:rPr>
              <a:t>(optional</a:t>
            </a:r>
            <a:r>
              <a:rPr lang="it-IT" sz="1800" dirty="0" smtClean="0">
                <a:latin typeface="+mn-lt"/>
              </a:rPr>
              <a:t>)</a:t>
            </a:r>
            <a:endParaRPr lang="it-IT" sz="1800" dirty="0">
              <a:latin typeface="+mn-lt"/>
            </a:endParaRP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 smtClean="0">
                <a:latin typeface="+mn-lt"/>
              </a:rPr>
              <a:t>Fast, accurate setting and monitoring of channel parameters </a:t>
            </a: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 smtClean="0">
                <a:latin typeface="+mn-lt"/>
              </a:rPr>
              <a:t>Modular and expandable power supply (up to 4 kW)</a:t>
            </a: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r>
              <a:rPr lang="en-US" sz="1800" dirty="0" smtClean="0">
                <a:latin typeface="+mn-lt"/>
              </a:rPr>
              <a:t>Forced</a:t>
            </a:r>
            <a:r>
              <a:rPr lang="it-IT" sz="1800" dirty="0" smtClean="0">
                <a:latin typeface="+mn-lt"/>
              </a:rPr>
              <a:t> </a:t>
            </a:r>
            <a:r>
              <a:rPr lang="it-IT" sz="1800" dirty="0">
                <a:latin typeface="+mn-lt"/>
              </a:rPr>
              <a:t>air </a:t>
            </a:r>
            <a:r>
              <a:rPr lang="en-US" sz="1800" dirty="0" smtClean="0">
                <a:latin typeface="+mn-lt"/>
              </a:rPr>
              <a:t>cooling</a:t>
            </a:r>
          </a:p>
          <a:p>
            <a:pPr eaLnBrk="1" hangingPunct="1">
              <a:spcBef>
                <a:spcPts val="450"/>
              </a:spcBef>
              <a:buClr>
                <a:srgbClr val="003546"/>
              </a:buClr>
              <a:buSzPct val="100000"/>
              <a:buFont typeface="Tahoma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>
              <a:lnSpc>
                <a:spcPct val="80000"/>
              </a:lnSpc>
              <a:spcBef>
                <a:spcPct val="2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SY4527 Highlights</a:t>
            </a:r>
          </a:p>
        </p:txBody>
      </p:sp>
      <p:pic>
        <p:nvPicPr>
          <p:cNvPr id="6" name="Picture 11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85394"/>
            <a:ext cx="2908078" cy="228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Marco\Desktop\SY4527_ba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752">
            <a:off x="4824333" y="3466289"/>
            <a:ext cx="2946901" cy="23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04" y="5800033"/>
            <a:ext cx="2699792" cy="58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825" y="1648"/>
            <a:ext cx="1239175" cy="138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3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XSwiVGFza3MiOlt7IlRhc2tJZCI6ImVkYzA5ODc0LWJkMDItNDlhNi04MDI2LTllNzEzODEzNTk5YiIsIlRpdGxlU2hhcGVOYW1lIjoiVGV4dEJveCAzMiIsIkR1cmF0aW9uVGV4dFNoYXBlTmFtZSI6bnVsbCwiU2VnbWVudFNoYXBlTmFtZSI6IkxlZnQtUmlnaHQgQXJyb3cgMzQiLCJWZXJ0aWNhbExlZnRDb25uZWN0b3JTaGFwZU5hbWUiOiJTdHJhaWdodCBDb25uZWN0b3IgMzYiLCJWZXJ0aWNhbFJpZ2h0Q29ubmVjdG9yU2hhcGVOYW1lIjoiU3RyYWlnaHQgQ29ubmVjdG9yIDM4IiwiSG9yaXpvbnRhbENvbm5lY3RvclNoYXBlTmFtZSI6bnVsbCwiTGVmdERhdGVTaGFwZU5hbWUiOiJUZXh0Qm94IDQwIiwiUmlnaHREYXRlU2hhcGVOYW1lIjoiVGV4dEJveCA0MiJ9LHsiVGFza0lkIjoiY2FkYWUwYjgtNWEwOS00YTBmLWEwOTgtZmZjYWUxNGY3MTE1IiwiVGl0bGVTaGFwZU5hbWUiOiJUZXh0Qm94IDQ0IiwiRHVyYXRpb25UZXh0U2hhcGVOYW1lIjpudWxsLCJTZWdtZW50U2hhcGVOYW1lIjoiTGVmdC1SaWdodCBBcnJvdyA0NiIsIlZlcnRpY2FsTGVmdENvbm5lY3RvclNoYXBlTmFtZSI6IlN0cmFpZ2h0IENvbm5lY3RvciA1MCIsIlZlcnRpY2FsUmlnaHRDb25uZWN0b3JTaGFwZU5hbWUiOiJTdHJhaWdodCBDb25uZWN0b3IgNTIiLCJIb3Jpem9udGFsQ29ubmVjdG9yU2hhcGVOYW1lIjoiU3RyYWlnaHQgQ29ubmVjdG9yIDQ4IiwiTGVmdERhdGVTaGFwZU5hbWUiOiJUZXh0Qm94IDU0IiwiUmlnaHREYXRlU2hhcGVOYW1lIjoiVGV4dEJveCA1NiJ9LHsiVGFza0lkIjoiZDA3NWYxYWItOGI4MC00NTU5LTkwYjQtMGY2ZGVjNjU2Y2RhIiwiVGl0bGVTaGFwZU5hbWUiOiJUZXh0Qm94IDU4IiwiRHVyYXRpb25UZXh0U2hhcGVOYW1lIjpudWxsLCJTZWdtZW50U2hhcGVOYW1lIjoiTGVmdC1SaWdodCBBcnJvdyA2MCIsIlZlcnRpY2FsTGVmdENvbm5lY3RvclNoYXBlTmFtZSI6IlN0cmFpZ2h0IENvbm5lY3RvciA2NCIsIlZlcnRpY2FsUmlnaHRDb25uZWN0b3JTaGFwZU5hbWUiOiJTdHJhaWdodCBDb25uZWN0b3IgNjYiLCJIb3Jpem9udGFsQ29ubmVjdG9yU2hhcGVOYW1lIjoiU3RyYWlnaHQgQ29ubmVjdG9yIDYyIiwiTGVmdERhdGVTaGFwZU5hbWUiOiJUZXh0Qm94IDY4IiwiUmlnaHREYXRlU2hhcGVOYW1lIjoiVGV4dEJveCA3MCJ9LHsiVGFza0lkIjoiOWM1YWUxNzItZDhmZC00ZTFkLTg1N2YtMDIxMzZlZmYzOGY2IiwiVGl0bGVTaGFwZU5hbWUiOiJUZXh0Qm94IDcyIiwiRHVyYXRpb25UZXh0U2hhcGVOYW1lIjpudWxsLCJTZWdtZW50U2hhcGVOYW1lIjoiTGVmdC1SaWdodCBBcnJvdyA3NCIsIlZlcnRpY2FsTGVmdENvbm5lY3RvclNoYXBlTmFtZSI6IlN0cmFpZ2h0IENvbm5lY3RvciA3OCIsIlZlcnRpY2FsUmlnaHRDb25uZWN0b3JTaGFwZU5hbWUiOiJTdHJhaWdodCBDb25uZWN0b3IgODAiLCJIb3Jpem9udGFsQ29ubmVjdG9yU2hhcGVOYW1lIjoiU3RyYWlnaHQgQ29ubmVjdG9yIDc2IiwiTGVmdERhdGVTaGFwZU5hbWUiOiJUZXh0Qm94IDgyIiwiUmlnaHREYXRlU2hhcGVOYW1lIjoiVGV4dEJveCA4NCJ9XSwiVGltZWJhbmQiOnsiRWxhcHNlZFRpbWVTaGFwZU5hbWUiOiJSb3VuZGVkIFJlY3RhbmdsZSAyNyIsIlRvZGF5TWFya2VyU2hhcGVOYW1lIjoiSXNvc2NlbGVzIFRyaWFuZ2xlIDI5IiwiVG9kYXlNYXJrZXJUZXh0U2hhcGVOYW1lIjoiVGV4dEJveCAzMCIsIlJpZ2h0RW5kQ2Fwc1NoYXBlTmFtZSI6IlRleHRCb3ggMjYiLCJMZWZ0RW5kQ2Fwc1NoYXBlTmFtZSI6bnVsbCwiRWxhcHNlZFJlY3RhbmdsZVNoYXBlTmFtZSI6bnVsbCwiU2VnbWVudFNoYXBlc05hbWVzIjpbIlJvdW5kZWQgUmVjdGFuZ2xlIDMiLCJUZXh0Qm94IDUiLCJTdHJhaWdodCBDb25uZWN0b3IgNiIsIlRleHRCb3ggNyIsIlN0cmFpZ2h0IENvbm5lY3RvciA4IiwiVGV4dEJveCA5IiwiU3RyYWlnaHQgQ29ubmVjdG9yIDEwIiwiVGV4dEJveCAxMSIsIlN0cmFpZ2h0IENvbm5lY3RvciAxMiIsIlRleHRCb3ggMTMiLCJTdHJhaWdodCBDb25uZWN0b3IgMTQiLCJUZXh0Qm94IDE1IiwiU3RyYWlnaHQgQ29ubmVjdG9yIDE2IiwiVGV4dEJveCAxNyIsIlN0cmFpZ2h0IENvbm5lY3RvciAxOCIsIlRleHRCb3ggMTkiLCJTdHJhaWdodCBDb25uZWN0b3IgMjAiLCJUZXh0Qm94IDIxIiwiU3RyYWlnaHQgQ29ubmVjdG9yIDIyIiwiVGV4dEJveCAyMyIsIlN0cmFpZ2h0IENvbm5lY3RvciAyNCIsIlRleHRCb3ggMjUiXX19LCJFZGl0aW9uIjowLCJDdWx0dXJlSW5mb05hbWUiOiJpdC1JVCIsIlZlcnNpb24iOiIyLjAuMC4wIiwiTWlsZXN0b25lcyI6W10sIlRpbWVMaW5lVHlwZSI6NCwiVGFza3MiOlt7IkludGVybmFsSWQiOiJlZGMwOTg3NC1iZDAyLTQ5YTYtODAyNi05ZTcxMzgxMzU5OWIiLCJJbmRleCI6MSwiQ29sb3IiOiIxNzgsIDE0LCAxOCIsIlV0Y1N0YXJ0RGF0ZSI6IjIwMTAtMDUtMDFUMDA6MDA6MDBaIiwiVXRjRW5kRGF0ZSI6IjIwMTItMDQtMzBUMDA6MDA6MDAiLCJUaXRsZSI6IlNMSU1DSEVDSyBQcm9qZWN0IiwiU2hhcGUiOjYsIkN1c3RvbVNldHRpbmdzIjp7IlRpdGxlV2lkdGgiOjg4LjEyNTA0LCJUaXRsZUZvbnRTZXR0aW5ncyI6eyJGb250U2l6ZSI6MTEsIkZvbnROYW1lIjoiQ2FsaWJyaSIsIklzQm9sZCI6ZmFsc2UsIklzSXRhbGljIjpmYWxzZSwiSXNVbmRlcmxpbmVkIjpmYWxzZSwiRm9yZWdyb3VuZENvbG9yIjoiQmxhY2sifSwiU3RhcnREYXRlRm9udFNldHRpbmdzIjp7IkZvbnRTaXplIjoxMCwiRm9udE5hbWUiOiJDYWxpYnJpIiwiSXNCb2xkIjpmYWxzZSwiSXNJdGFsaWMiOmZhbHNlLCJJc1VuZGVybGluZWQiOmZhbHNlLCJGb3JlZ3JvdW5kQ29sb3IiOiIzMSwgNzMsIDEyNiJ9LCJFbmREYXRlRm9udFNldHRpbmdzIjp7IkZvbnRTaXplIjoxMCwiRm9udE5hbWUiOiJDYWxpYnJpIiwiSXNCb2xkIjpmYWxzZSwiSXNJdGFsaWMiOmZhbHNlLCJJc1VuZGVybGluZWQiOmZhbHNlLCJGb3JlZ3JvdW5kQ29sb3IiOiIzMSwgNzMsIDEyNiJ9fX0seyJJbnRlcm5hbElkIjoiY2FkYWUwYjgtNWEwOS00YTBmLWEwOTgtZmZjYWUxNGY3MTE1IiwiSW5kZXgiOjIsIkNvbG9yIjoiMTc4LCAxNCwgMTgiLCJVdGNTdGFydERhdGUiOiIyMDEyLTAxLTAxVDAwOjAwOjAwWiIsIlV0Y0VuZERhdGUiOiIyMDE0LTA2LTMwVDAwOjAwOjAwIiwiVGl0bGUiOiJNT0RFU19TTk0gUHJvamVjdCIsIlNoYXBlIjo2LCJDdXN0b21TZXR0aW5ncyI6eyJUaXRsZVdpZHRoIjo5Ny4zNzUwNCwiVGl0bGVGb250U2V0dGluZ3MiOnsiRm9udFNpemUiOjExLCJGb250TmFtZSI6IkNhbGlicmkiLCJJc0JvbGQiOmZhbHNlLCJJc0l0YWxpYyI6ZmFsc2UsIklzVW5kZXJsaW5lZCI6ZmFsc2UsIkZvcmVncm91bmRDb2xvciI6IkJsYWNrIn0sIlN0YXJ0RGF0ZUZvbnRTZXR0aW5ncyI6eyJGb250U2l6ZSI6MTAsIkZvbnROYW1lIjoiQ2FsaWJyaSIsIklzQm9sZCI6ZmFsc2UsIklzSXRhbGljIjpmYWxzZSwiSXNVbmRlcmxpbmVkIjpmYWxzZSwiRm9yZWdyb3VuZENvbG9yIjoiMzEsIDczLCAxMjYifSwiRW5kRGF0ZUZvbnRTZXR0aW5ncyI6eyJGb250U2l6ZSI6MTAsIkZvbnROYW1lIjoiQ2FsaWJyaSIsIklzQm9sZCI6ZmFsc2UsIklzSXRhbGljIjpmYWxzZSwiSXNVbmRlcmxpbmVkIjpmYWxzZSwiRm9yZWdyb3VuZENvbG9yIjoiMzEsIDczLCAxMjYifX19LHsiSW50ZXJuYWxJZCI6ImQwNzVmMWFiLThiODAtNDU1OS05MGI0LTBmNmRlYzY1NmNkYSIsIkluZGV4IjozLCJDb2xvciI6IjE3OCwgMTQsIDE4IiwiVXRjU3RhcnREYXRlIjoiMjAxMy0wMS0wMVQwMDowMDowMFoiLCJVdGNFbmREYXRlIjoiMjAxNS0xMi0zMVQwMDowMDowMCIsIlRpdGxlIjoiU0FNT1JBRCBQcm9qZWN0IiwiU2hhcGUiOjYsIkN1c3RvbVNldHRpbmdzIjp7IlRpdGxlV2lkdGgiOjgzLjc1LCJUaXRsZUZvbnRTZXR0aW5ncyI6eyJGb250U2l6ZSI6MTEsIkZvbnROYW1lIjoiQ2FsaWJyaSIsIklzQm9sZCI6ZmFsc2UsIklzSXRhbGljIjpmYWxzZSwiSXNVbmRlcmxpbmVkIjpmYWxzZSwiRm9yZWdyb3VuZENvbG9yIjoiQmxhY2sifSwiU3RhcnREYXRlRm9udFNldHRpbmdzIjp7IkZvbnRTaXplIjoxMCwiRm9udE5hbWUiOiJDYWxpYnJpIiwiSXNCb2xkIjpmYWxzZSwiSXNJdGFsaWMiOmZhbHNlLCJJc1VuZGVybGluZWQiOmZhbHNlLCJGb3JlZ3JvdW5kQ29sb3IiOiIzMSwgNzMsIDEyNiJ9LCJFbmREYXRlRm9udFNldHRpbmdzIjp7IkZvbnRTaXplIjoxMCwiRm9udE5hbWUiOiJDYWxpYnJpIiwiSXNCb2xkIjpmYWxzZSwiSXNJdGFsaWMiOmZhbHNlLCJJc1VuZGVybGluZWQiOmZhbHNlLCJGb3JlZ3JvdW5kQ29sb3IiOiIzMSwgNzMsIDEyNiJ9fX0seyJJbnRlcm5hbElkIjoiOWM1YWUxNzItZDhmZC00ZTFkLTg1N2YtMDIxMzZlZmYzOGY2IiwiSW5kZXgiOjQsIkNvbG9yIjoiMTc4LCAxNCwgMTgiLCJVdGNTdGFydERhdGUiOiIyMDE0LTAxLTAxVDAwOjAwOjAwWiIsIlV0Y0VuZERhdGUiOiIyMDE2LTA2LTMwVDAwOjAwOjAwIiwiVGl0bGUiOiJUQVdBUkFfUlRNIFByb2plY3QiLCJTaGFwZSI6NiwiQ3VzdG9tU2V0dGluZ3MiOnsiVGl0bGVXaWR0aCI6MTAzLjEyNTAzOCwiVGl0bGVGb250U2V0dGluZ3MiOnsiRm9udFNpemUiOjExLCJGb250TmFtZSI6IkNhbGlicmkiLCJJc0JvbGQiOmZhbHNlLCJJc0l0YWxpYyI6ZmFsc2UsIklzVW5kZXJsaW5lZCI6ZmFsc2UsIkZvcmVncm91bmRDb2xvciI6IkJsYWNrIn0sIlN0YXJ0RGF0ZUZvbnRTZXR0aW5ncyI6eyJGb250U2l6ZSI6MTAsIkZvbnROYW1lIjoiQ2FsaWJyaSIsIklzQm9sZCI6ZmFsc2UsIklzSXRhbGljIjpmYWxzZSwiSXNVbmRlcmxpbmVkIjpmYWxzZSwiRm9yZWdyb3VuZENvbG9yIjoiMzEsIDczLCAxMjYifSwiRW5kRGF0ZUZvbnRTZXR0aW5ncyI6eyJGb250U2l6ZSI6MTAsIkZvbnROYW1lIjoiQ2FsaWJyaSIsIklzQm9sZCI6ZmFsc2UsIklzSXRhbGljIjpmYWxzZSwiSXNVbmRlcmxpbmVkIjpmYWxzZSwiRm9yZWdyb3VuZENvbG9yIjoiMzEsIDczLCAxMjYifX19XSwiU3R5bGUiOnsiVGltZWxpbmVTZXR0aW5ncyI6eyJUb2RheU1hcmtlckZvbnRTZXR0aW5ncyI6eyJGb250U2l6ZSI6MTIsIkZvbnROYW1lIjoiQ2FsaWJyaSIsIklzQm9sZCI6ZmFsc2UsIklzSXRhbGljIjpmYWxzZSwiSXNVbmRlcmxpbmVkIjpmYWxzZSwiRm9yZWdyb3VuZENvbG9yIjoiV2hpdGUifSwiU3RhcnRZZWFyRm9udCI6eyJGb250U2l6ZSI6MTgsIkZvbnROYW1lIjoiQ2FsaWJyaSIsIklzQm9sZCI6dHJ1ZSwiSXNJdGFsaWMiOmZhbHNlLCJJc1VuZGVybGluZWQiOmZhbHNlLCJGb3JlZ3JvdW5kQ29sb3IiOiJXaGl0ZSJ9LCJFbmRZZWFyRm9udCI6eyJGb250U2l6ZSI6MTgsIkZvbnROYW1lIjoiQ2FsaWJyaSIsIklzQm9sZCI6dHJ1ZSwiSXNJdGFsaWMiOmZhbHNlLCJJc1VuZGVybGluZWQiOmZhbHNlLCJGb3JlZ3JvdW5kQ29sb3IiOiJXaGl0ZSJ9LCJJc1RoaW4iOmZhbHNlLCJIYXMzREVmZmVjdCI6ZmFsc2UsIlRpbWViYW5kSXNSb3VuZGVkIjp0cnVlLCJUaW1lYmFuZENvbG9yIjoiMTE1LCAxMTUsIDExNSIsIlRpbWViYW5kRm9udFNldHRpbmdzIjp7IkZvbnRTaXplIjoxMiwiRm9udE5hbWUiOiJDYWxpYnJpIiwiSXNCb2xkIjpmYWxzZSwiSXNJdGFsaWMiOmZhbHNlLCJJc1VuZGVybGluZWQiOmZhbHNlLCJGb3JlZ3JvdW5kQ29sb3IiOiJXaGl0ZSJ9LCJFbGFwc2VkVGltZUNvbG9yIjoiUmVkIiwiRWxhcHNlZFRpbWVTdHlsZSI6MSwiVG9kYXlNYXJrZXJQb3NpdGlvbiI6MiwiQ2Fwc1Bvc2l0aW9uIjoyfSwiRGVmYXVsdE1pbGVzdG9uZVNldHRpbmdzIjp7IkZsYWdDb25uZWN0b3JTZXR0aW5ncyI6eyJDb2xvciI6Ijc5LCAxMjksIDE4OSJ9LCJEYXRlRm9ybWF0Ijp7IkZvcm1hdFN0cmluZyI6ImQvTS95eXl5IiwiU2VwYXJhdG9yIjoiLyIsIlVzZUludGVybmF0aW9uYWxEYXRlRm9ybWF0IjpmYWxzZX0sIldvcmRXcmFwIjp0cnVlLCJJc0RhdGVWaXNpYmxlIjp0cnVlLCJUaXRsZUZvbnRTZXR0aW5ncyI6eyJGb250U2l6ZSI6MTEsIkZvbnROYW1lIjoiQ2FsaWJyaSIsIklzQm9sZCI6ZmFsc2UsIklzSXRhbGljIjpmYWxzZSwiSXNVbmRlcmxpbmVkIjpmYWxzZSwiRm9yZWdyb3VuZENvbG9yIjoiQmxhY2sifSwiRGF0ZUZvbnRTZXR0aW5ncyI6eyJGb250U2l6ZSI6MTAsIkZvbnROYW1lIjoiQ2FsaWJyaSIsIklzQm9sZCI6ZmFsc2UsIklzSXRhbGljIjpmYWxzZSwiSXNVbmRlcmxpbmVkIjpmYWxzZSwiRm9yZWdyb3VuZENvbG9yIjoiMzEsIDczLCAxMjYifX0sIkRlZmF1bHRUYXNrU2V0dGluZ3MiOnsiV29yZFdyYXAiOmZhbHNlLCJEYXRlRm9udFNldHRpbmdzIjp7IkZvbnRTaXplIjoxMCwiRm9udE5hbWUiOiJDYWxpYnJpIiwiSXNCb2xkIjpmYWxzZSwiSXNJdGFsaWMiOmZhbHNlLCJJc1VuZGVybGluZWQiOmZhbHNlLCJGb3JlZ3JvdW5kQ29sb3IiOiIzMSwgNzMsIDEyNiJ9LCJJc1RoaWNrIjpmYWxzZSwiVGFza3NBYm92ZVRpbWViYW5kIjpmYWxzZSwiRGF0ZUZvcm1hdCI6eyJGb3JtYXRTdHJpbmciOiJkL00veXl5eSIsIlNlcGFyYXRvciI6Ii8iLCJVc2VJbnRlcm5hdGlvbmFsRGF0ZUZvcm1hdCI6ZmFsc2V9LCJEdXJhdGlvblBvc2l0aW9uIjoyLCJEdXJhdGlvbkZvcm1hdCI6MCwiUmVuZGVyTG9uZ1Rhc2tUaXRsZUFib3ZlVGFza1NoYXBlIjpmYWxzZSwiSXNIb3Jpem9udGFsQ29ubmVjdG9yVmlzaWJsZSI6dHJ1ZSwiSXNWZXJ0aWNhbENvbm5lY3RvclZpc2libGUiOnRydWUsIkhvcml6b250YWxDb25uZWN0b3JTZXR0aW5ncyI6eyJDb2xvciI6IjIwNCwgMjA0LCAyMDQifSwiVmVydGljYWxDb25uZWN0b3JTZXR0aW5ncyI6eyJDb2xvciI6IjIwNCwgMjA0LCAyMDQifSwiSW50ZXJ2YWxUZXh0UG9zaXRpb24iOjMsIkludGVydmFsRGF0ZVBvc2l0aW9uIjoxLCJUaXRsZVdpZHRoIjpudWxsLCJUaXRsZUZvbnRTZXR0aW5ncyI6eyJGb250U2l6ZSI6MTEsIkZvbnROYW1lIjoiQ2FsaWJyaSIsIklzQm9sZCI6ZmFsc2UsIklzSXRhbGljIjpmYWxzZSwiSXNVbmRlcmxpbmVkIjpmYWxzZSwiRm9yZWdyb3VuZENvbG9yIjoiQmxhY2sifX0sIlNjYWxlU2V0dGluZ3MiOnsiRGF0ZUZvcm1hdCI6Ik1NTSIsIkludGVydmFsVHlwZSI6MiwiVXNlQXV0b21hdGljVGltZVNjYWxlIjp0cnVlLCJDdXN0b21UaW1lU2NhbGVVdGNTdGFydERhdGUiOiIyMDEwLTA1LTAxVDAwOjAwOjAwWiIsIkN1c3RvbVRpbWVTY2FsZVV0Y0VuZERhdGUiOiIyMDEzLTA2LTI0VDAwOjAwOjAwWiJ9fSwiVGltZWJhbmRWZXJ0aWNhbFBvc2l0aW9uIjp7IlF1aWNrUG9zaXRpb24iOjEsIlJlbGF0aXZlUG9zaXRpb24iOjQyLjU5MjU5NDEsIkFic29sdXRlUG9zaXRpb24iOjIzMC4wLCJQcmV2aW91c0Fic29sdXRlUG9zaXRpb24iOjIzMC4wfX0="/>
  <p:tag name="__MASTER" val="__part_0"/>
  <p:tag name="AUTOMATICUPGRADETODOMPROCESSRU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XSwiVGFza3MiOlt7IlRhc2tJZCI6ImVkYzA5ODc0LWJkMDItNDlhNi04MDI2LTllNzEzODEzNTk5YiIsIlRpdGxlU2hhcGVOYW1lIjoiVGV4dEJveCAzMiIsIkR1cmF0aW9uVGV4dFNoYXBlTmFtZSI6bnVsbCwiU2VnbWVudFNoYXBlTmFtZSI6IkxlZnQtUmlnaHQgQXJyb3cgMzQiLCJWZXJ0aWNhbExlZnRDb25uZWN0b3JTaGFwZU5hbWUiOiJTdHJhaWdodCBDb25uZWN0b3IgMzYiLCJWZXJ0aWNhbFJpZ2h0Q29ubmVjdG9yU2hhcGVOYW1lIjoiU3RyYWlnaHQgQ29ubmVjdG9yIDM4IiwiSG9yaXpvbnRhbENvbm5lY3RvclNoYXBlTmFtZSI6bnVsbCwiTGVmdERhdGVTaGFwZU5hbWUiOiJUZXh0Qm94IDQwIiwiUmlnaHREYXRlU2hhcGVOYW1lIjoiVGV4dEJveCA0MiJ9LHsiVGFza0lkIjoiY2FkYWUwYjgtNWEwOS00YTBmLWEwOTgtZmZjYWUxNGY3MTE1IiwiVGl0bGVTaGFwZU5hbWUiOiJUZXh0Qm94IDQ0IiwiRHVyYXRpb25UZXh0U2hhcGVOYW1lIjpudWxsLCJTZWdtZW50U2hhcGVOYW1lIjoiTGVmdC1SaWdodCBBcnJvdyA0NiIsIlZlcnRpY2FsTGVmdENvbm5lY3RvclNoYXBlTmFtZSI6IlN0cmFpZ2h0IENvbm5lY3RvciA1MCIsIlZlcnRpY2FsUmlnaHRDb25uZWN0b3JTaGFwZU5hbWUiOiJTdHJhaWdodCBDb25uZWN0b3IgNTIiLCJIb3Jpem9udGFsQ29ubmVjdG9yU2hhcGVOYW1lIjoiU3RyYWlnaHQgQ29ubmVjdG9yIDQ4IiwiTGVmdERhdGVTaGFwZU5hbWUiOiJUZXh0Qm94IDU0IiwiUmlnaHREYXRlU2hhcGVOYW1lIjoiVGV4dEJveCA1NiJ9LHsiVGFza0lkIjoiZDA3NWYxYWItOGI4MC00NTU5LTkwYjQtMGY2ZGVjNjU2Y2RhIiwiVGl0bGVTaGFwZU5hbWUiOiJUZXh0Qm94IDU4IiwiRHVyYXRpb25UZXh0U2hhcGVOYW1lIjpudWxsLCJTZWdtZW50U2hhcGVOYW1lIjoiTGVmdC1SaWdodCBBcnJvdyA2MCIsIlZlcnRpY2FsTGVmdENvbm5lY3RvclNoYXBlTmFtZSI6IlN0cmFpZ2h0IENvbm5lY3RvciA2NCIsIlZlcnRpY2FsUmlnaHRDb25uZWN0b3JTaGFwZU5hbWUiOiJTdHJhaWdodCBDb25uZWN0b3IgNjYiLCJIb3Jpem9udGFsQ29ubmVjdG9yU2hhcGVOYW1lIjoiU3RyYWlnaHQgQ29ubmVjdG9yIDYyIiwiTGVmdERhdGVTaGFwZU5hbWUiOiJUZXh0Qm94IDY4IiwiUmlnaHREYXRlU2hhcGVOYW1lIjoiVGV4dEJveCA3MCJ9LHsiVGFza0lkIjoiOWM1YWUxNzItZDhmZC00ZTFkLTg1N2YtMDIxMzZlZmYzOGY2IiwiVGl0bGVTaGFwZU5hbWUiOiJUZXh0Qm94IDcyIiwiRHVyYXRpb25UZXh0U2hhcGVOYW1lIjpudWxsLCJTZWdtZW50U2hhcGVOYW1lIjoiTGVmdC1SaWdodCBBcnJvdyA3NCIsIlZlcnRpY2FsTGVmdENvbm5lY3RvclNoYXBlTmFtZSI6IlN0cmFpZ2h0IENvbm5lY3RvciA3OCIsIlZlcnRpY2FsUmlnaHRDb25uZWN0b3JTaGFwZU5hbWUiOiJTdHJhaWdodCBDb25uZWN0b3IgODAiLCJIb3Jpem9udGFsQ29ubmVjdG9yU2hhcGVOYW1lIjoiU3RyYWlnaHQgQ29ubmVjdG9yIDc2IiwiTGVmdERhdGVTaGFwZU5hbWUiOiJUZXh0Qm94IDgyIiwiUmlnaHREYXRlU2hhcGVOYW1lIjoiVGV4dEJveCA4NCJ9XSwiVGltZWJhbmQiOnsiRWxhcHNlZFRpbWVTaGFwZU5hbWUiOiJSb3VuZGVkIFJlY3RhbmdsZSAyNyIsIlRvZGF5TWFya2VyU2hhcGVOYW1lIjoiSXNvc2NlbGVzIFRyaWFuZ2xlIDI5IiwiVG9kYXlNYXJrZXJUZXh0U2hhcGVOYW1lIjoiVGV4dEJveCAzMCIsIlJpZ2h0RW5kQ2Fwc1NoYXBlTmFtZSI6IlRleHRCb3ggMjYiLCJMZWZ0RW5kQ2Fwc1NoYXBlTmFtZSI6bnVsbCwiRWxhcHNlZFJlY3RhbmdsZVNoYXBlTmFtZSI6bnVsbCwiU2VnbWVudFNoYXBlc05hbWVzIjpbIlJvdW5kZWQgUmVjdGFuZ2xlIDMiLCJUZXh0Qm94IDUiLCJTdHJhaWdodCBDb25uZWN0b3IgNiIsIlRleHRCb3ggNyIsIlN0cmFpZ2h0IENvbm5lY3RvciA4IiwiVGV4dEJveCA5IiwiU3RyYWlnaHQgQ29ubmVjdG9yIDEwIiwiVGV4dEJveCAxMSIsIlN0cmFpZ2h0IENvbm5lY3RvciAxMiIsIlRleHRCb3ggMTMiLCJTdHJhaWdodCBDb25uZWN0b3IgMTQiLCJUZXh0Qm94IDE1IiwiU3RyYWlnaHQgQ29ubmVjdG9yIDE2IiwiVGV4dEJveCAxNyIsIlN0cmFpZ2h0IENvbm5lY3RvciAxOCIsIlRleHRCb3ggMTkiLCJTdHJhaWdodCBDb25uZWN0b3IgMjAiLCJUZXh0Qm94IDIxIiwiU3RyYWlnaHQgQ29ubmVjdG9yIDIyIiwiVGV4dEJveCAyMyIsIlN0cmFpZ2h0IENvbm5lY3RvciAyNCIsIlRleHRCb3ggMjUiXX19LCJFZGl0aW9uIjowLCJDdWx0dXJlSW5mb05hbWUiOiJpdC1JVCIsIlZlcnNpb24iOiIyLjAuMC4wIiwiTWlsZXN0b25lcyI6W10sIlRpbWVMaW5lVHlwZSI6NCwiVGFza3MiOlt7IkludGVybmFsSWQiOiJlZGMwOTg3NC1iZDAyLTQ5YTYtODAyNi05ZTcxMzgxMzU5OWIiLCJJbmRleCI6MSwiQ29sb3IiOiIxNzgsIDE0LCAxOCIsIlV0Y1N0YXJ0RGF0ZSI6IjIwMTAtMDUtMDFUMDA6MDA6MDBaIiwiVXRjRW5kRGF0ZSI6IjIwMTItMDQtMzBUMDA6MDA6MDAiLCJUaXRsZSI6IlNMSU1DSEVDSyBQcm9qZWN0IiwiU2hhcGUiOjYsIkN1c3RvbVNldHRpbmdzIjp7IlRpdGxlV2lkdGgiOjg4LjEyNTA0LCJUaXRsZUZvbnRTZXR0aW5ncyI6eyJGb250U2l6ZSI6MTEsIkZvbnROYW1lIjoiQ2FsaWJyaSIsIklzQm9sZCI6ZmFsc2UsIklzSXRhbGljIjpmYWxzZSwiSXNVbmRlcmxpbmVkIjpmYWxzZSwiRm9yZWdyb3VuZENvbG9yIjoiQmxhY2sifSwiU3RhcnREYXRlRm9udFNldHRpbmdzIjp7IkZvbnRTaXplIjoxMCwiRm9udE5hbWUiOiJDYWxpYnJpIiwiSXNCb2xkIjpmYWxzZSwiSXNJdGFsaWMiOmZhbHNlLCJJc1VuZGVybGluZWQiOmZhbHNlLCJGb3JlZ3JvdW5kQ29sb3IiOiIzMSwgNzMsIDEyNiJ9LCJFbmREYXRlRm9udFNldHRpbmdzIjp7IkZvbnRTaXplIjoxMCwiRm9udE5hbWUiOiJDYWxpYnJpIiwiSXNCb2xkIjpmYWxzZSwiSXNJdGFsaWMiOmZhbHNlLCJJc1VuZGVybGluZWQiOmZhbHNlLCJGb3JlZ3JvdW5kQ29sb3IiOiIzMSwgNzMsIDEyNiJ9fX0seyJJbnRlcm5hbElkIjoiY2FkYWUwYjgtNWEwOS00YTBmLWEwOTgtZmZjYWUxNGY3MTE1IiwiSW5kZXgiOjIsIkNvbG9yIjoiMTc4LCAxNCwgMTgiLCJVdGNTdGFydERhdGUiOiIyMDEyLTAxLTAxVDAwOjAwOjAwWiIsIlV0Y0VuZERhdGUiOiIyMDE0LTA2LTMwVDAwOjAwOjAwIiwiVGl0bGUiOiJNT0RFU19TTk0gUHJvamVjdCIsIlNoYXBlIjo2LCJDdXN0b21TZXR0aW5ncyI6eyJUaXRsZVdpZHRoIjo5Ny4zNzUwNCwiVGl0bGVGb250U2V0dGluZ3MiOnsiRm9udFNpemUiOjExLCJGb250TmFtZSI6IkNhbGlicmkiLCJJc0JvbGQiOmZhbHNlLCJJc0l0YWxpYyI6ZmFsc2UsIklzVW5kZXJsaW5lZCI6ZmFsc2UsIkZvcmVncm91bmRDb2xvciI6IkJsYWNrIn0sIlN0YXJ0RGF0ZUZvbnRTZXR0aW5ncyI6eyJGb250U2l6ZSI6MTAsIkZvbnROYW1lIjoiQ2FsaWJyaSIsIklzQm9sZCI6ZmFsc2UsIklzSXRhbGljIjpmYWxzZSwiSXNVbmRlcmxpbmVkIjpmYWxzZSwiRm9yZWdyb3VuZENvbG9yIjoiMzEsIDczLCAxMjYifSwiRW5kRGF0ZUZvbnRTZXR0aW5ncyI6eyJGb250U2l6ZSI6MTAsIkZvbnROYW1lIjoiQ2FsaWJyaSIsIklzQm9sZCI6ZmFsc2UsIklzSXRhbGljIjpmYWxzZSwiSXNVbmRlcmxpbmVkIjpmYWxzZSwiRm9yZWdyb3VuZENvbG9yIjoiMzEsIDczLCAxMjYifX19LHsiSW50ZXJuYWxJZCI6ImQwNzVmMWFiLThiODAtNDU1OS05MGI0LTBmNmRlYzY1NmNkYSIsIkluZGV4IjozLCJDb2xvciI6IjE3OCwgMTQsIDE4IiwiVXRjU3RhcnREYXRlIjoiMjAxMy0wMS0wMVQwMDowMDowMFoiLCJVdGNFbmREYXRlIjoiMjAxNS0xMi0zMVQwMDowMDowMCIsIlRpdGxlIjoiU0FNT1JBRCBQcm9qZWN0IiwiU2hhcGUiOjYsIkN1c3RvbVNldHRpbmdzIjp7IlRpdGxlV2lkdGgiOjgzLjc1LCJUaXRsZUZvbnRTZXR0aW5ncyI6eyJGb250U2l6ZSI6MTEsIkZvbnROYW1lIjoiQ2FsaWJyaSIsIklzQm9sZCI6ZmFsc2UsIklzSXRhbGljIjpmYWxzZSwiSXNVbmRlcmxpbmVkIjpmYWxzZSwiRm9yZWdyb3VuZENvbG9yIjoiQmxhY2sifSwiU3RhcnREYXRlRm9udFNldHRpbmdzIjp7IkZvbnRTaXplIjoxMCwiRm9udE5hbWUiOiJDYWxpYnJpIiwiSXNCb2xkIjpmYWxzZSwiSXNJdGFsaWMiOmZhbHNlLCJJc1VuZGVybGluZWQiOmZhbHNlLCJGb3JlZ3JvdW5kQ29sb3IiOiIzMSwgNzMsIDEyNiJ9LCJFbmREYXRlRm9udFNldHRpbmdzIjp7IkZvbnRTaXplIjoxMCwiRm9udE5hbWUiOiJDYWxpYnJpIiwiSXNCb2xkIjpmYWxzZSwiSXNJdGFsaWMiOmZhbHNlLCJJc1VuZGVybGluZWQiOmZhbHNlLCJGb3JlZ3JvdW5kQ29sb3IiOiIzMSwgNzMsIDEyNiJ9fX0seyJJbnRlcm5hbElkIjoiOWM1YWUxNzItZDhmZC00ZTFkLTg1N2YtMDIxMzZlZmYzOGY2IiwiSW5kZXgiOjQsIkNvbG9yIjoiMTc4LCAxNCwgMTgiLCJVdGNTdGFydERhdGUiOiIyMDE0LTAxLTAxVDAwOjAwOjAwWiIsIlV0Y0VuZERhdGUiOiIyMDE2LTA2LTMwVDAwOjAwOjAwIiwiVGl0bGUiOiJUQVdBUkFfUlRNIFByb2plY3QiLCJTaGFwZSI6NiwiQ3VzdG9tU2V0dGluZ3MiOnsiVGl0bGVXaWR0aCI6MTAzLjEyNTAzOCwiVGl0bGVGb250U2V0dGluZ3MiOnsiRm9udFNpemUiOjExLCJGb250TmFtZSI6IkNhbGlicmkiLCJJc0JvbGQiOmZhbHNlLCJJc0l0YWxpYyI6ZmFsc2UsIklzVW5kZXJsaW5lZCI6ZmFsc2UsIkZvcmVncm91bmRDb2xvciI6IkJsYWNrIn0sIlN0YXJ0RGF0ZUZvbnRTZXR0aW5ncyI6eyJGb250U2l6ZSI6MTAsIkZvbnROYW1lIjoiQ2FsaWJyaSIsIklzQm9sZCI6ZmFsc2UsIklzSXRhbGljIjpmYWxzZSwiSXNVbmRlcmxpbmVkIjpmYWxzZSwiRm9yZWdyb3VuZENvbG9yIjoiMzEsIDczLCAxMjYifSwiRW5kRGF0ZUZvbnRTZXR0aW5ncyI6eyJGb250U2l6ZSI6MTAsIkZvbnROYW1lIjoiQ2FsaWJyaSIsIklzQm9sZCI6ZmFsc2UsIklzSXRhbGljIjpmYWxzZSwiSXNVbmRlcmxpbmVkIjpmYWxzZSwiRm9yZWdyb3VuZENvbG9yIjoiMzEsIDczLCAxMjYifX19XSwiU3R5bGUiOnsiVGltZWxpbmVTZXR0aW5ncyI6eyJUb2RheU1hcmtlckZvbnRTZXR0aW5ncyI6eyJGb250U2l6ZSI6MTIsIkZvbnROYW1lIjoiQ2FsaWJyaSIsIklzQm9sZCI6ZmFsc2UsIklzSXRhbGljIjpmYWxzZSwiSXNVbmRlcmxpbmVkIjpmYWxzZSwiRm9yZWdyb3VuZENvbG9yIjoiV2hpdGUifSwiU3RhcnRZZWFyRm9udCI6eyJGb250U2l6ZSI6MTgsIkZvbnROYW1lIjoiQ2FsaWJyaSIsIklzQm9sZCI6dHJ1ZSwiSXNJdGFsaWMiOmZhbHNlLCJJc1VuZGVybGluZWQiOmZhbHNlLCJGb3JlZ3JvdW5kQ29sb3IiOiJXaGl0ZSJ9LCJFbmRZZWFyRm9udCI6eyJGb250U2l6ZSI6MTgsIkZvbnROYW1lIjoiQ2FsaWJyaSIsIklzQm9sZCI6dHJ1ZSwiSXNJdGFsaWMiOmZhbHNlLCJJc1VuZGVybGluZWQiOmZhbHNlLCJGb3JlZ3JvdW5kQ29sb3IiOiJXaGl0ZSJ9LCJJc1RoaW4iOmZhbHNlLCJIYXMzREVmZmVjdCI6ZmFsc2UsIlRpbWViYW5kSXNSb3VuZGVkIjp0cnVlLCJUaW1lYmFuZENvbG9yIjoiMTE1LCAxMTUsIDExNSIsIlRpbWViYW5kRm9udFNldHRpbmdzIjp7IkZvbnRTaXplIjoxMiwiRm9udE5hbWUiOiJDYWxpYnJpIiwiSXNCb2xkIjpmYWxzZSwiSXNJdGFsaWMiOmZhbHNlLCJJc1VuZGVybGluZWQiOmZhbHNlLCJGb3JlZ3JvdW5kQ29sb3IiOiJXaGl0ZSJ9LCJFbGFwc2VkVGltZUNvbG9yIjoiUmVkIiwiRWxhcHNlZFRpbWVTdHlsZSI6MSwiVG9kYXlNYXJrZXJQb3NpdGlvbiI6MiwiQ2Fwc1Bvc2l0aW9uIjoyfSwiRGVmYXVsdE1pbGVzdG9uZVNldHRpbmdzIjp7IkZsYWdDb25uZWN0b3JTZXR0aW5ncyI6eyJDb2xvciI6Ijc5LCAxMjksIDE4OSJ9LCJEYXRlRm9ybWF0Ijp7IkZvcm1hdFN0cmluZyI6ImQvTS95eXl5IiwiU2VwYXJhdG9yIjoiLyIsIlVzZUludGVybmF0aW9uYWxEYXRlRm9ybWF0IjpmYWxzZX0sIldvcmRXcmFwIjp0cnVlLCJJc0RhdGVWaXNpYmxlIjp0cnVlLCJUaXRsZUZvbnRTZXR0aW5ncyI6eyJGb250U2l6ZSI6MTEsIkZvbnROYW1lIjoiQ2FsaWJyaSIsIklzQm9sZCI6ZmFsc2UsIklzSXRhbGljIjpmYWxzZSwiSXNVbmRlcmxpbmVkIjpmYWxzZSwiRm9yZWdyb3VuZENvbG9yIjoiQmxhY2sifSwiRGF0ZUZvbnRTZXR0aW5ncyI6eyJGb250U2l6ZSI6MTAsIkZvbnROYW1lIjoiQ2FsaWJyaSIsIklzQm9sZCI6ZmFsc2UsIklzSXRhbGljIjpmYWxzZSwiSXNVbmRlcmxpbmVkIjpmYWxzZSwiRm9yZWdyb3VuZENvbG9yIjoiMzEsIDczLCAxMjYifX0sIkRlZmF1bHRUYXNrU2V0dGluZ3MiOnsiV29yZFdyYXAiOmZhbHNlLCJEYXRlRm9udFNldHRpbmdzIjp7IkZvbnRTaXplIjoxMCwiRm9udE5hbWUiOiJDYWxpYnJpIiwiSXNCb2xkIjpmYWxzZSwiSXNJdGFsaWMiOmZhbHNlLCJJc1VuZGVybGluZWQiOmZhbHNlLCJGb3JlZ3JvdW5kQ29sb3IiOiIzMSwgNzMsIDEyNiJ9LCJJc1RoaWNrIjpmYWxzZSwiVGFza3NBYm92ZVRpbWViYW5kIjpmYWxzZSwiRGF0ZUZvcm1hdCI6eyJGb3JtYXRTdHJpbmciOiJkL00veXl5eSIsIlNlcGFyYXRvciI6Ii8iLCJVc2VJbnRlcm5hdGlvbmFsRGF0ZUZvcm1hdCI6ZmFsc2V9LCJEdXJhdGlvblBvc2l0aW9uIjoyLCJEdXJhdGlvbkZvcm1hdCI6MCwiUmVuZGVyTG9uZ1Rhc2tUaXRsZUFib3ZlVGFza1NoYXBlIjpmYWxzZSwiSXNIb3Jpem9udGFsQ29ubmVjdG9yVmlzaWJsZSI6dHJ1ZSwiSXNWZXJ0aWNhbENvbm5lY3RvclZpc2libGUiOnRydWUsIkhvcml6b250YWxDb25uZWN0b3JTZXR0aW5ncyI6eyJDb2xvciI6IjIwNCwgMjA0LCAyMDQifSwiVmVydGljYWxDb25uZWN0b3JTZXR0aW5ncyI6eyJDb2xvciI6IjIwNCwgMjA0LCAyMDQifSwiSW50ZXJ2YWxUZXh0UG9zaXRpb24iOjMsIkludGVydmFsRGF0ZVBvc2l0aW9uIjoxLCJUaXRsZVdpZHRoIjpudWxsLCJUaXRsZUZvbnRTZXR0aW5ncyI6eyJGb250U2l6ZSI6MTEsIkZvbnROYW1lIjoiQ2FsaWJyaSIsIklzQm9sZCI6ZmFsc2UsIklzSXRhbGljIjpmYWxzZSwiSXNVbmRlcmxpbmVkIjpmYWxzZSwiRm9yZWdyb3VuZENvbG9yIjoiQmxhY2sifX0sIlNjYWxlU2V0dGluZ3MiOnsiRGF0ZUZvcm1hdCI6Ik1NTSIsIkludGVydmFsVHlwZSI6MiwiVXNlQXV0b21hdGljVGltZVNjYWxlIjp0cnVlLCJDdXN0b21UaW1lU2NhbGVVdGNTdGFydERhdGUiOiIyMDEwLTA1LTAxVDAwOjAwOjAwWiIsIkN1c3RvbVRpbWVTY2FsZVV0Y0VuZERhdGUiOiIyMDEzLTA2LTI0VDAwOjAwOjAwWiJ9fSwiVGltZWJhbmRWZXJ0aWNhbFBvc2l0aW9uIjp7IlF1aWNrUG9zaXRpb24iOjEsIlJlbGF0aXZlUG9zaXRpb24iOjQyLjU5MjU5NDEsIkFic29sdXRlUG9zaXRpb24iOjIzMC4wLCJQcmV2aW91c0Fic29sdXRlUG9zaXRpb24iOjIzMC4wfX0="/>
  <p:tag name="__MASTER" val="__part_0"/>
  <p:tag name="AUTOMATICUPGRADETODOMPROCESSRU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XSwiVGFza3MiOlt7IlRhc2tJZCI6ImVkYzA5ODc0LWJkMDItNDlhNi04MDI2LTllNzEzODEzNTk5YiIsIlRpdGxlU2hhcGVOYW1lIjoiVGV4dEJveCAzMiIsIkR1cmF0aW9uVGV4dFNoYXBlTmFtZSI6bnVsbCwiU2VnbWVudFNoYXBlTmFtZSI6IkxlZnQtUmlnaHQgQXJyb3cgMzQiLCJWZXJ0aWNhbExlZnRDb25uZWN0b3JTaGFwZU5hbWUiOiJTdHJhaWdodCBDb25uZWN0b3IgMzYiLCJWZXJ0aWNhbFJpZ2h0Q29ubmVjdG9yU2hhcGVOYW1lIjoiU3RyYWlnaHQgQ29ubmVjdG9yIDM4IiwiSG9yaXpvbnRhbENvbm5lY3RvclNoYXBlTmFtZSI6bnVsbCwiTGVmdERhdGVTaGFwZU5hbWUiOiJUZXh0Qm94IDQwIiwiUmlnaHREYXRlU2hhcGVOYW1lIjoiVGV4dEJveCA0MiJ9LHsiVGFza0lkIjoiY2FkYWUwYjgtNWEwOS00YTBmLWEwOTgtZmZjYWUxNGY3MTE1IiwiVGl0bGVTaGFwZU5hbWUiOiJUZXh0Qm94IDQ0IiwiRHVyYXRpb25UZXh0U2hhcGVOYW1lIjpudWxsLCJTZWdtZW50U2hhcGVOYW1lIjoiTGVmdC1SaWdodCBBcnJvdyA0NiIsIlZlcnRpY2FsTGVmdENvbm5lY3RvclNoYXBlTmFtZSI6IlN0cmFpZ2h0IENvbm5lY3RvciA1MCIsIlZlcnRpY2FsUmlnaHRDb25uZWN0b3JTaGFwZU5hbWUiOiJTdHJhaWdodCBDb25uZWN0b3IgNTIiLCJIb3Jpem9udGFsQ29ubmVjdG9yU2hhcGVOYW1lIjoiU3RyYWlnaHQgQ29ubmVjdG9yIDQ4IiwiTGVmdERhdGVTaGFwZU5hbWUiOiJUZXh0Qm94IDU0IiwiUmlnaHREYXRlU2hhcGVOYW1lIjoiVGV4dEJveCA1NiJ9LHsiVGFza0lkIjoiZDA3NWYxYWItOGI4MC00NTU5LTkwYjQtMGY2ZGVjNjU2Y2RhIiwiVGl0bGVTaGFwZU5hbWUiOiJUZXh0Qm94IDU4IiwiRHVyYXRpb25UZXh0U2hhcGVOYW1lIjpudWxsLCJTZWdtZW50U2hhcGVOYW1lIjoiTGVmdC1SaWdodCBBcnJvdyA2MCIsIlZlcnRpY2FsTGVmdENvbm5lY3RvclNoYXBlTmFtZSI6IlN0cmFpZ2h0IENvbm5lY3RvciA2NCIsIlZlcnRpY2FsUmlnaHRDb25uZWN0b3JTaGFwZU5hbWUiOiJTdHJhaWdodCBDb25uZWN0b3IgNjYiLCJIb3Jpem9udGFsQ29ubmVjdG9yU2hhcGVOYW1lIjoiU3RyYWlnaHQgQ29ubmVjdG9yIDYyIiwiTGVmdERhdGVTaGFwZU5hbWUiOiJUZXh0Qm94IDY4IiwiUmlnaHREYXRlU2hhcGVOYW1lIjoiVGV4dEJveCA3MCJ9LHsiVGFza0lkIjoiOWM1YWUxNzItZDhmZC00ZTFkLTg1N2YtMDIxMzZlZmYzOGY2IiwiVGl0bGVTaGFwZU5hbWUiOiJUZXh0Qm94IDcyIiwiRHVyYXRpb25UZXh0U2hhcGVOYW1lIjpudWxsLCJTZWdtZW50U2hhcGVOYW1lIjoiTGVmdC1SaWdodCBBcnJvdyA3NCIsIlZlcnRpY2FsTGVmdENvbm5lY3RvclNoYXBlTmFtZSI6IlN0cmFpZ2h0IENvbm5lY3RvciA3OCIsIlZlcnRpY2FsUmlnaHRDb25uZWN0b3JTaGFwZU5hbWUiOiJTdHJhaWdodCBDb25uZWN0b3IgODAiLCJIb3Jpem9udGFsQ29ubmVjdG9yU2hhcGVOYW1lIjoiU3RyYWlnaHQgQ29ubmVjdG9yIDc2IiwiTGVmdERhdGVTaGFwZU5hbWUiOiJUZXh0Qm94IDgyIiwiUmlnaHREYXRlU2hhcGVOYW1lIjoiVGV4dEJveCA4NCJ9XSwiVGltZWJhbmQiOnsiRWxhcHNlZFRpbWVTaGFwZU5hbWUiOiJSb3VuZGVkIFJlY3RhbmdsZSAyNyIsIlRvZGF5TWFya2VyU2hhcGVOYW1lIjoiSXNvc2NlbGVzIFRyaWFuZ2xlIDI5IiwiVG9kYXlNYXJrZXJUZXh0U2hhcGVOYW1lIjoiVGV4dEJveCAzMCIsIlJpZ2h0RW5kQ2Fwc1NoYXBlTmFtZSI6IlRleHRCb3ggMjYiLCJMZWZ0RW5kQ2Fwc1NoYXBlTmFtZSI6bnVsbCwiRWxhcHNlZFJlY3RhbmdsZVNoYXBlTmFtZSI6bnVsbCwiU2VnbWVudFNoYXBlc05hbWVzIjpbIlJvdW5kZWQgUmVjdGFuZ2xlIDMiLCJUZXh0Qm94IDUiLCJTdHJhaWdodCBDb25uZWN0b3IgNiIsIlRleHRCb3ggNyIsIlN0cmFpZ2h0IENvbm5lY3RvciA4IiwiVGV4dEJveCA5IiwiU3RyYWlnaHQgQ29ubmVjdG9yIDEwIiwiVGV4dEJveCAxMSIsIlN0cmFpZ2h0IENvbm5lY3RvciAxMiIsIlRleHRCb3ggMTMiLCJTdHJhaWdodCBDb25uZWN0b3IgMTQiLCJUZXh0Qm94IDE1IiwiU3RyYWlnaHQgQ29ubmVjdG9yIDE2IiwiVGV4dEJveCAxNyIsIlN0cmFpZ2h0IENvbm5lY3RvciAxOCIsIlRleHRCb3ggMTkiLCJTdHJhaWdodCBDb25uZWN0b3IgMjAiLCJUZXh0Qm94IDIxIiwiU3RyYWlnaHQgQ29ubmVjdG9yIDIyIiwiVGV4dEJveCAyMyIsIlN0cmFpZ2h0IENvbm5lY3RvciAyNCIsIlRleHRCb3ggMjUiXX19LCJFZGl0aW9uIjowLCJDdWx0dXJlSW5mb05hbWUiOiJpdC1JVCIsIlZlcnNpb24iOiIyLjAuMC4wIiwiTWlsZXN0b25lcyI6W10sIlRpbWVMaW5lVHlwZSI6NCwiVGFza3MiOlt7IkludGVybmFsSWQiOiJlZGMwOTg3NC1iZDAyLTQ5YTYtODAyNi05ZTcxMzgxMzU5OWIiLCJJbmRleCI6MSwiQ29sb3IiOiIxNzgsIDE0LCAxOCIsIlV0Y1N0YXJ0RGF0ZSI6IjIwMTAtMDUtMDFUMDA6MDA6MDBaIiwiVXRjRW5kRGF0ZSI6IjIwMTItMDQtMzBUMDA6MDA6MDAiLCJUaXRsZSI6IlNMSU1DSEVDSyBQcm9qZWN0IiwiU2hhcGUiOjYsIkN1c3RvbVNldHRpbmdzIjp7IlRpdGxlV2lkdGgiOjg4LjEyNTA0LCJUaXRsZUZvbnRTZXR0aW5ncyI6eyJGb250U2l6ZSI6MTEsIkZvbnROYW1lIjoiQ2FsaWJyaSIsIklzQm9sZCI6ZmFsc2UsIklzSXRhbGljIjpmYWxzZSwiSXNVbmRlcmxpbmVkIjpmYWxzZSwiRm9yZWdyb3VuZENvbG9yIjoiQmxhY2sifSwiU3RhcnREYXRlRm9udFNldHRpbmdzIjp7IkZvbnRTaXplIjoxMCwiRm9udE5hbWUiOiJDYWxpYnJpIiwiSXNCb2xkIjpmYWxzZSwiSXNJdGFsaWMiOmZhbHNlLCJJc1VuZGVybGluZWQiOmZhbHNlLCJGb3JlZ3JvdW5kQ29sb3IiOiIzMSwgNzMsIDEyNiJ9LCJFbmREYXRlRm9udFNldHRpbmdzIjp7IkZvbnRTaXplIjoxMCwiRm9udE5hbWUiOiJDYWxpYnJpIiwiSXNCb2xkIjpmYWxzZSwiSXNJdGFsaWMiOmZhbHNlLCJJc1VuZGVybGluZWQiOmZhbHNlLCJGb3JlZ3JvdW5kQ29sb3IiOiIzMSwgNzMsIDEyNiJ9fX0seyJJbnRlcm5hbElkIjoiY2FkYWUwYjgtNWEwOS00YTBmLWEwOTgtZmZjYWUxNGY3MTE1IiwiSW5kZXgiOjIsIkNvbG9yIjoiMTc4LCAxNCwgMTgiLCJVdGNTdGFydERhdGUiOiIyMDEyLTAxLTAxVDAwOjAwOjAwWiIsIlV0Y0VuZERhdGUiOiIyMDE0LTA2LTMwVDAwOjAwOjAwIiwiVGl0bGUiOiJNT0RFU19TTk0gUHJvamVjdCIsIlNoYXBlIjo2LCJDdXN0b21TZXR0aW5ncyI6eyJUaXRsZVdpZHRoIjo5Ny4zNzUwNCwiVGl0bGVGb250U2V0dGluZ3MiOnsiRm9udFNpemUiOjExLCJGb250TmFtZSI6IkNhbGlicmkiLCJJc0JvbGQiOmZhbHNlLCJJc0l0YWxpYyI6ZmFsc2UsIklzVW5kZXJsaW5lZCI6ZmFsc2UsIkZvcmVncm91bmRDb2xvciI6IkJsYWNrIn0sIlN0YXJ0RGF0ZUZvbnRTZXR0aW5ncyI6eyJGb250U2l6ZSI6MTAsIkZvbnROYW1lIjoiQ2FsaWJyaSIsIklzQm9sZCI6ZmFsc2UsIklzSXRhbGljIjpmYWxzZSwiSXNVbmRlcmxpbmVkIjpmYWxzZSwiRm9yZWdyb3VuZENvbG9yIjoiMzEsIDczLCAxMjYifSwiRW5kRGF0ZUZvbnRTZXR0aW5ncyI6eyJGb250U2l6ZSI6MTAsIkZvbnROYW1lIjoiQ2FsaWJyaSIsIklzQm9sZCI6ZmFsc2UsIklzSXRhbGljIjpmYWxzZSwiSXNVbmRlcmxpbmVkIjpmYWxzZSwiRm9yZWdyb3VuZENvbG9yIjoiMzEsIDczLCAxMjYifX19LHsiSW50ZXJuYWxJZCI6ImQwNzVmMWFiLThiODAtNDU1OS05MGI0LTBmNmRlYzY1NmNkYSIsIkluZGV4IjozLCJDb2xvciI6IjE3OCwgMTQsIDE4IiwiVXRjU3RhcnREYXRlIjoiMjAxMy0wMS0wMVQwMDowMDowMFoiLCJVdGNFbmREYXRlIjoiMjAxNS0xMi0zMVQwMDowMDowMCIsIlRpdGxlIjoiU0FNT1JBRCBQcm9qZWN0IiwiU2hhcGUiOjYsIkN1c3RvbVNldHRpbmdzIjp7IlRpdGxlV2lkdGgiOjgzLjc1LCJUaXRsZUZvbnRTZXR0aW5ncyI6eyJGb250U2l6ZSI6MTEsIkZvbnROYW1lIjoiQ2FsaWJyaSIsIklzQm9sZCI6ZmFsc2UsIklzSXRhbGljIjpmYWxzZSwiSXNVbmRlcmxpbmVkIjpmYWxzZSwiRm9yZWdyb3VuZENvbG9yIjoiQmxhY2sifSwiU3RhcnREYXRlRm9udFNldHRpbmdzIjp7IkZvbnRTaXplIjoxMCwiRm9udE5hbWUiOiJDYWxpYnJpIiwiSXNCb2xkIjpmYWxzZSwiSXNJdGFsaWMiOmZhbHNlLCJJc1VuZGVybGluZWQiOmZhbHNlLCJGb3JlZ3JvdW5kQ29sb3IiOiIzMSwgNzMsIDEyNiJ9LCJFbmREYXRlRm9udFNldHRpbmdzIjp7IkZvbnRTaXplIjoxMCwiRm9udE5hbWUiOiJDYWxpYnJpIiwiSXNCb2xkIjpmYWxzZSwiSXNJdGFsaWMiOmZhbHNlLCJJc1VuZGVybGluZWQiOmZhbHNlLCJGb3JlZ3JvdW5kQ29sb3IiOiIzMSwgNzMsIDEyNiJ9fX0seyJJbnRlcm5hbElkIjoiOWM1YWUxNzItZDhmZC00ZTFkLTg1N2YtMDIxMzZlZmYzOGY2IiwiSW5kZXgiOjQsIkNvbG9yIjoiMTc4LCAxNCwgMTgiLCJVdGNTdGFydERhdGUiOiIyMDE0LTAxLTAxVDAwOjAwOjAwWiIsIlV0Y0VuZERhdGUiOiIyMDE2LTA2LTMwVDAwOjAwOjAwIiwiVGl0bGUiOiJUQVdBUkFfUlRNIFByb2plY3QiLCJTaGFwZSI6NiwiQ3VzdG9tU2V0dGluZ3MiOnsiVGl0bGVXaWR0aCI6MTAzLjEyNTAzOCwiVGl0bGVGb250U2V0dGluZ3MiOnsiRm9udFNpemUiOjExLCJGb250TmFtZSI6IkNhbGlicmkiLCJJc0JvbGQiOmZhbHNlLCJJc0l0YWxpYyI6ZmFsc2UsIklzVW5kZXJsaW5lZCI6ZmFsc2UsIkZvcmVncm91bmRDb2xvciI6IkJsYWNrIn0sIlN0YXJ0RGF0ZUZvbnRTZXR0aW5ncyI6eyJGb250U2l6ZSI6MTAsIkZvbnROYW1lIjoiQ2FsaWJyaSIsIklzQm9sZCI6ZmFsc2UsIklzSXRhbGljIjpmYWxzZSwiSXNVbmRlcmxpbmVkIjpmYWxzZSwiRm9yZWdyb3VuZENvbG9yIjoiMzEsIDczLCAxMjYifSwiRW5kRGF0ZUZvbnRTZXR0aW5ncyI6eyJGb250U2l6ZSI6MTAsIkZvbnROYW1lIjoiQ2FsaWJyaSIsIklzQm9sZCI6ZmFsc2UsIklzSXRhbGljIjpmYWxzZSwiSXNVbmRlcmxpbmVkIjpmYWxzZSwiRm9yZWdyb3VuZENvbG9yIjoiMzEsIDczLCAxMjYifX19XSwiU3R5bGUiOnsiVGltZWxpbmVTZXR0aW5ncyI6eyJUb2RheU1hcmtlckZvbnRTZXR0aW5ncyI6eyJGb250U2l6ZSI6MTIsIkZvbnROYW1lIjoiQ2FsaWJyaSIsIklzQm9sZCI6ZmFsc2UsIklzSXRhbGljIjpmYWxzZSwiSXNVbmRlcmxpbmVkIjpmYWxzZSwiRm9yZWdyb3VuZENvbG9yIjoiV2hpdGUifSwiU3RhcnRZZWFyRm9udCI6eyJGb250U2l6ZSI6MTgsIkZvbnROYW1lIjoiQ2FsaWJyaSIsIklzQm9sZCI6dHJ1ZSwiSXNJdGFsaWMiOmZhbHNlLCJJc1VuZGVybGluZWQiOmZhbHNlLCJGb3JlZ3JvdW5kQ29sb3IiOiJXaGl0ZSJ9LCJFbmRZZWFyRm9udCI6eyJGb250U2l6ZSI6MTgsIkZvbnROYW1lIjoiQ2FsaWJyaSIsIklzQm9sZCI6dHJ1ZSwiSXNJdGFsaWMiOmZhbHNlLCJJc1VuZGVybGluZWQiOmZhbHNlLCJGb3JlZ3JvdW5kQ29sb3IiOiJXaGl0ZSJ9LCJJc1RoaW4iOmZhbHNlLCJIYXMzREVmZmVjdCI6ZmFsc2UsIlRpbWViYW5kSXNSb3VuZGVkIjp0cnVlLCJUaW1lYmFuZENvbG9yIjoiMTE1LCAxMTUsIDExNSIsIlRpbWViYW5kRm9udFNldHRpbmdzIjp7IkZvbnRTaXplIjoxMiwiRm9udE5hbWUiOiJDYWxpYnJpIiwiSXNCb2xkIjpmYWxzZSwiSXNJdGFsaWMiOmZhbHNlLCJJc1VuZGVybGluZWQiOmZhbHNlLCJGb3JlZ3JvdW5kQ29sb3IiOiJXaGl0ZSJ9LCJFbGFwc2VkVGltZUNvbG9yIjoiUmVkIiwiRWxhcHNlZFRpbWVTdHlsZSI6MSwiVG9kYXlNYXJrZXJQb3NpdGlvbiI6MiwiQ2Fwc1Bvc2l0aW9uIjoyfSwiRGVmYXVsdE1pbGVzdG9uZVNldHRpbmdzIjp7IkZsYWdDb25uZWN0b3JTZXR0aW5ncyI6eyJDb2xvciI6Ijc5LCAxMjksIDE4OSJ9LCJEYXRlRm9ybWF0Ijp7IkZvcm1hdFN0cmluZyI6ImQvTS95eXl5IiwiU2VwYXJhdG9yIjoiLyIsIlVzZUludGVybmF0aW9uYWxEYXRlRm9ybWF0IjpmYWxzZX0sIldvcmRXcmFwIjp0cnVlLCJJc0RhdGVWaXNpYmxlIjp0cnVlLCJUaXRsZUZvbnRTZXR0aW5ncyI6eyJGb250U2l6ZSI6MTEsIkZvbnROYW1lIjoiQ2FsaWJyaSIsIklzQm9sZCI6ZmFsc2UsIklzSXRhbGljIjpmYWxzZSwiSXNVbmRlcmxpbmVkIjpmYWxzZSwiRm9yZWdyb3VuZENvbG9yIjoiQmxhY2sifSwiRGF0ZUZvbnRTZXR0aW5ncyI6eyJGb250U2l6ZSI6MTAsIkZvbnROYW1lIjoiQ2FsaWJyaSIsIklzQm9sZCI6ZmFsc2UsIklzSXRhbGljIjpmYWxzZSwiSXNVbmRlcmxpbmVkIjpmYWxzZSwiRm9yZWdyb3VuZENvbG9yIjoiMzEsIDczLCAxMjYifX0sIkRlZmF1bHRUYXNrU2V0dGluZ3MiOnsiV29yZFdyYXAiOmZhbHNlLCJEYXRlRm9udFNldHRpbmdzIjp7IkZvbnRTaXplIjoxMCwiRm9udE5hbWUiOiJDYWxpYnJpIiwiSXNCb2xkIjpmYWxzZSwiSXNJdGFsaWMiOmZhbHNlLCJJc1VuZGVybGluZWQiOmZhbHNlLCJGb3JlZ3JvdW5kQ29sb3IiOiIzMSwgNzMsIDEyNiJ9LCJJc1RoaWNrIjpmYWxzZSwiVGFza3NBYm92ZVRpbWViYW5kIjpmYWxzZSwiRGF0ZUZvcm1hdCI6eyJGb3JtYXRTdHJpbmciOiJkL00veXl5eSIsIlNlcGFyYXRvciI6Ii8iLCJVc2VJbnRlcm5hdGlvbmFsRGF0ZUZvcm1hdCI6ZmFsc2V9LCJEdXJhdGlvblBvc2l0aW9uIjoyLCJEdXJhdGlvbkZvcm1hdCI6MCwiUmVuZGVyTG9uZ1Rhc2tUaXRsZUFib3ZlVGFza1NoYXBlIjpmYWxzZSwiSXNIb3Jpem9udGFsQ29ubmVjdG9yVmlzaWJsZSI6dHJ1ZSwiSXNWZXJ0aWNhbENvbm5lY3RvclZpc2libGUiOnRydWUsIkhvcml6b250YWxDb25uZWN0b3JTZXR0aW5ncyI6eyJDb2xvciI6IjIwNCwgMjA0LCAyMDQifSwiVmVydGljYWxDb25uZWN0b3JTZXR0aW5ncyI6eyJDb2xvciI6IjIwNCwgMjA0LCAyMDQifSwiSW50ZXJ2YWxUZXh0UG9zaXRpb24iOjMsIkludGVydmFsRGF0ZVBvc2l0aW9uIjoxLCJUaXRsZVdpZHRoIjpudWxsLCJUaXRsZUZvbnRTZXR0aW5ncyI6eyJGb250U2l6ZSI6MTEsIkZvbnROYW1lIjoiQ2FsaWJyaSIsIklzQm9sZCI6ZmFsc2UsIklzSXRhbGljIjpmYWxzZSwiSXNVbmRlcmxpbmVkIjpmYWxzZSwiRm9yZWdyb3VuZENvbG9yIjoiQmxhY2sifX0sIlNjYWxlU2V0dGluZ3MiOnsiRGF0ZUZvcm1hdCI6Ik1NTSIsIkludGVydmFsVHlwZSI6MiwiVXNlQXV0b21hdGljVGltZVNjYWxlIjp0cnVlLCJDdXN0b21UaW1lU2NhbGVVdGNTdGFydERhdGUiOiIyMDEwLTA1LTAxVDAwOjAwOjAwWiIsIkN1c3RvbVRpbWVTY2FsZVV0Y0VuZERhdGUiOiIyMDEzLTA2LTI0VDAwOjAwOjAwWiJ9fSwiVGltZWJhbmRWZXJ0aWNhbFBvc2l0aW9uIjp7IlF1aWNrUG9zaXRpb24iOjEsIlJlbGF0aXZlUG9zaXRpb24iOjQyLjU5MjU5NDEsIkFic29sdXRlUG9zaXRpb24iOjIzMC4wLCJQcmV2aW91c0Fic29sdXRlUG9zaXRpb24iOjIzMC4wfX0="/>
  <p:tag name="__MASTER" val="__part_0"/>
  <p:tag name="AUTOMATICUPGRADETODOMPROCESSRU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XSwiVGFza3MiOlt7IlRhc2tJZCI6ImVkYzA5ODc0LWJkMDItNDlhNi04MDI2LTllNzEzODEzNTk5YiIsIlRpdGxlU2hhcGVOYW1lIjoiVGV4dEJveCAzMiIsIkR1cmF0aW9uVGV4dFNoYXBlTmFtZSI6bnVsbCwiU2VnbWVudFNoYXBlTmFtZSI6IkxlZnQtUmlnaHQgQXJyb3cgMzQiLCJWZXJ0aWNhbExlZnRDb25uZWN0b3JTaGFwZU5hbWUiOiJTdHJhaWdodCBDb25uZWN0b3IgMzYiLCJWZXJ0aWNhbFJpZ2h0Q29ubmVjdG9yU2hhcGVOYW1lIjoiU3RyYWlnaHQgQ29ubmVjdG9yIDM4IiwiSG9yaXpvbnRhbENvbm5lY3RvclNoYXBlTmFtZSI6bnVsbCwiTGVmdERhdGVTaGFwZU5hbWUiOiJUZXh0Qm94IDQwIiwiUmlnaHREYXRlU2hhcGVOYW1lIjoiVGV4dEJveCA0MiJ9LHsiVGFza0lkIjoiY2FkYWUwYjgtNWEwOS00YTBmLWEwOTgtZmZjYWUxNGY3MTE1IiwiVGl0bGVTaGFwZU5hbWUiOiJUZXh0Qm94IDQ0IiwiRHVyYXRpb25UZXh0U2hhcGVOYW1lIjpudWxsLCJTZWdtZW50U2hhcGVOYW1lIjoiTGVmdC1SaWdodCBBcnJvdyA0NiIsIlZlcnRpY2FsTGVmdENvbm5lY3RvclNoYXBlTmFtZSI6IlN0cmFpZ2h0IENvbm5lY3RvciA1MCIsIlZlcnRpY2FsUmlnaHRDb25uZWN0b3JTaGFwZU5hbWUiOiJTdHJhaWdodCBDb25uZWN0b3IgNTIiLCJIb3Jpem9udGFsQ29ubmVjdG9yU2hhcGVOYW1lIjoiU3RyYWlnaHQgQ29ubmVjdG9yIDQ4IiwiTGVmdERhdGVTaGFwZU5hbWUiOiJUZXh0Qm94IDU0IiwiUmlnaHREYXRlU2hhcGVOYW1lIjoiVGV4dEJveCA1NiJ9LHsiVGFza0lkIjoiZDA3NWYxYWItOGI4MC00NTU5LTkwYjQtMGY2ZGVjNjU2Y2RhIiwiVGl0bGVTaGFwZU5hbWUiOiJUZXh0Qm94IDU4IiwiRHVyYXRpb25UZXh0U2hhcGVOYW1lIjpudWxsLCJTZWdtZW50U2hhcGVOYW1lIjoiTGVmdC1SaWdodCBBcnJvdyA2MCIsIlZlcnRpY2FsTGVmdENvbm5lY3RvclNoYXBlTmFtZSI6IlN0cmFpZ2h0IENvbm5lY3RvciA2NCIsIlZlcnRpY2FsUmlnaHRDb25uZWN0b3JTaGFwZU5hbWUiOiJTdHJhaWdodCBDb25uZWN0b3IgNjYiLCJIb3Jpem9udGFsQ29ubmVjdG9yU2hhcGVOYW1lIjoiU3RyYWlnaHQgQ29ubmVjdG9yIDYyIiwiTGVmdERhdGVTaGFwZU5hbWUiOiJUZXh0Qm94IDY4IiwiUmlnaHREYXRlU2hhcGVOYW1lIjoiVGV4dEJveCA3MCJ9LHsiVGFza0lkIjoiOWM1YWUxNzItZDhmZC00ZTFkLTg1N2YtMDIxMzZlZmYzOGY2IiwiVGl0bGVTaGFwZU5hbWUiOiJUZXh0Qm94IDcyIiwiRHVyYXRpb25UZXh0U2hhcGVOYW1lIjpudWxsLCJTZWdtZW50U2hhcGVOYW1lIjoiTGVmdC1SaWdodCBBcnJvdyA3NCIsIlZlcnRpY2FsTGVmdENvbm5lY3RvclNoYXBlTmFtZSI6IlN0cmFpZ2h0IENvbm5lY3RvciA3OCIsIlZlcnRpY2FsUmlnaHRDb25uZWN0b3JTaGFwZU5hbWUiOiJTdHJhaWdodCBDb25uZWN0b3IgODAiLCJIb3Jpem9udGFsQ29ubmVjdG9yU2hhcGVOYW1lIjoiU3RyYWlnaHQgQ29ubmVjdG9yIDc2IiwiTGVmdERhdGVTaGFwZU5hbWUiOiJUZXh0Qm94IDgyIiwiUmlnaHREYXRlU2hhcGVOYW1lIjoiVGV4dEJveCA4NCJ9XSwiVGltZWJhbmQiOnsiRWxhcHNlZFRpbWVTaGFwZU5hbWUiOiJSb3VuZGVkIFJlY3RhbmdsZSAyNyIsIlRvZGF5TWFya2VyU2hhcGVOYW1lIjoiSXNvc2NlbGVzIFRyaWFuZ2xlIDI5IiwiVG9kYXlNYXJrZXJUZXh0U2hhcGVOYW1lIjoiVGV4dEJveCAzMCIsIlJpZ2h0RW5kQ2Fwc1NoYXBlTmFtZSI6IlRleHRCb3ggMjYiLCJMZWZ0RW5kQ2Fwc1NoYXBlTmFtZSI6bnVsbCwiRWxhcHNlZFJlY3RhbmdsZVNoYXBlTmFtZSI6bnVsbCwiU2VnbWVudFNoYXBlc05hbWVzIjpbIlJvdW5kZWQgUmVjdGFuZ2xlIDMiLCJUZXh0Qm94IDUiLCJTdHJhaWdodCBDb25uZWN0b3IgNiIsIlRleHRCb3ggNyIsIlN0cmFpZ2h0IENvbm5lY3RvciA4IiwiVGV4dEJveCA5IiwiU3RyYWlnaHQgQ29ubmVjdG9yIDEwIiwiVGV4dEJveCAxMSIsIlN0cmFpZ2h0IENvbm5lY3RvciAxMiIsIlRleHRCb3ggMTMiLCJTdHJhaWdodCBDb25uZWN0b3IgMTQiLCJUZXh0Qm94IDE1IiwiU3RyYWlnaHQgQ29ubmVjdG9yIDE2IiwiVGV4dEJveCAxNyIsIlN0cmFpZ2h0IENvbm5lY3RvciAxOCIsIlRleHRCb3ggMTkiLCJTdHJhaWdodCBDb25uZWN0b3IgMjAiLCJUZXh0Qm94IDIxIiwiU3RyYWlnaHQgQ29ubmVjdG9yIDIyIiwiVGV4dEJveCAyMyIsIlN0cmFpZ2h0IENvbm5lY3RvciAyNCIsIlRleHRCb3ggMjUiXX19LCJFZGl0aW9uIjowLCJDdWx0dXJlSW5mb05hbWUiOiJpdC1JVCIsIlZlcnNpb24iOiIyLjAuMC4wIiwiTWlsZXN0b25lcyI6W10sIlRpbWVMaW5lVHlwZSI6NCwiVGFza3MiOlt7IkludGVybmFsSWQiOiJlZGMwOTg3NC1iZDAyLTQ5YTYtODAyNi05ZTcxMzgxMzU5OWIiLCJJbmRleCI6MSwiQ29sb3IiOiIxNzgsIDE0LCAxOCIsIlV0Y1N0YXJ0RGF0ZSI6IjIwMTAtMDUtMDFUMDA6MDA6MDBaIiwiVXRjRW5kRGF0ZSI6IjIwMTItMDQtMzBUMDA6MDA6MDAiLCJUaXRsZSI6IlNMSU1DSEVDSyBQcm9qZWN0IiwiU2hhcGUiOjYsIkN1c3RvbVNldHRpbmdzIjp7IlRpdGxlV2lkdGgiOjg4LjEyNTA0LCJUaXRsZUZvbnRTZXR0aW5ncyI6eyJGb250U2l6ZSI6MTEsIkZvbnROYW1lIjoiQ2FsaWJyaSIsIklzQm9sZCI6ZmFsc2UsIklzSXRhbGljIjpmYWxzZSwiSXNVbmRlcmxpbmVkIjpmYWxzZSwiRm9yZWdyb3VuZENvbG9yIjoiQmxhY2sifSwiU3RhcnREYXRlRm9udFNldHRpbmdzIjp7IkZvbnRTaXplIjoxMCwiRm9udE5hbWUiOiJDYWxpYnJpIiwiSXNCb2xkIjpmYWxzZSwiSXNJdGFsaWMiOmZhbHNlLCJJc1VuZGVybGluZWQiOmZhbHNlLCJGb3JlZ3JvdW5kQ29sb3IiOiIzMSwgNzMsIDEyNiJ9LCJFbmREYXRlRm9udFNldHRpbmdzIjp7IkZvbnRTaXplIjoxMCwiRm9udE5hbWUiOiJDYWxpYnJpIiwiSXNCb2xkIjpmYWxzZSwiSXNJdGFsaWMiOmZhbHNlLCJJc1VuZGVybGluZWQiOmZhbHNlLCJGb3JlZ3JvdW5kQ29sb3IiOiIzMSwgNzMsIDEyNiJ9fX0seyJJbnRlcm5hbElkIjoiY2FkYWUwYjgtNWEwOS00YTBmLWEwOTgtZmZjYWUxNGY3MTE1IiwiSW5kZXgiOjIsIkNvbG9yIjoiMTc4LCAxNCwgMTgiLCJVdGNTdGFydERhdGUiOiIyMDEyLTAxLTAxVDAwOjAwOjAwWiIsIlV0Y0VuZERhdGUiOiIyMDE0LTA2LTMwVDAwOjAwOjAwIiwiVGl0bGUiOiJNT0RFU19TTk0gUHJvamVjdCIsIlNoYXBlIjo2LCJDdXN0b21TZXR0aW5ncyI6eyJUaXRsZVdpZHRoIjo5Ny4zNzUwNCwiVGl0bGVGb250U2V0dGluZ3MiOnsiRm9udFNpemUiOjExLCJGb250TmFtZSI6IkNhbGlicmkiLCJJc0JvbGQiOmZhbHNlLCJJc0l0YWxpYyI6ZmFsc2UsIklzVW5kZXJsaW5lZCI6ZmFsc2UsIkZvcmVncm91bmRDb2xvciI6IkJsYWNrIn0sIlN0YXJ0RGF0ZUZvbnRTZXR0aW5ncyI6eyJGb250U2l6ZSI6MTAsIkZvbnROYW1lIjoiQ2FsaWJyaSIsIklzQm9sZCI6ZmFsc2UsIklzSXRhbGljIjpmYWxzZSwiSXNVbmRlcmxpbmVkIjpmYWxzZSwiRm9yZWdyb3VuZENvbG9yIjoiMzEsIDczLCAxMjYifSwiRW5kRGF0ZUZvbnRTZXR0aW5ncyI6eyJGb250U2l6ZSI6MTAsIkZvbnROYW1lIjoiQ2FsaWJyaSIsIklzQm9sZCI6ZmFsc2UsIklzSXRhbGljIjpmYWxzZSwiSXNVbmRlcmxpbmVkIjpmYWxzZSwiRm9yZWdyb3VuZENvbG9yIjoiMzEsIDczLCAxMjYifX19LHsiSW50ZXJuYWxJZCI6ImQwNzVmMWFiLThiODAtNDU1OS05MGI0LTBmNmRlYzY1NmNkYSIsIkluZGV4IjozLCJDb2xvciI6IjE3OCwgMTQsIDE4IiwiVXRjU3RhcnREYXRlIjoiMjAxMy0wMS0wMVQwMDowMDowMFoiLCJVdGNFbmREYXRlIjoiMjAxNS0xMi0zMVQwMDowMDowMCIsIlRpdGxlIjoiU0FNT1JBRCBQcm9qZWN0IiwiU2hhcGUiOjYsIkN1c3RvbVNldHRpbmdzIjp7IlRpdGxlV2lkdGgiOjgzLjc1LCJUaXRsZUZvbnRTZXR0aW5ncyI6eyJGb250U2l6ZSI6MTEsIkZvbnROYW1lIjoiQ2FsaWJyaSIsIklzQm9sZCI6ZmFsc2UsIklzSXRhbGljIjpmYWxzZSwiSXNVbmRlcmxpbmVkIjpmYWxzZSwiRm9yZWdyb3VuZENvbG9yIjoiQmxhY2sifSwiU3RhcnREYXRlRm9udFNldHRpbmdzIjp7IkZvbnRTaXplIjoxMCwiRm9udE5hbWUiOiJDYWxpYnJpIiwiSXNCb2xkIjpmYWxzZSwiSXNJdGFsaWMiOmZhbHNlLCJJc1VuZGVybGluZWQiOmZhbHNlLCJGb3JlZ3JvdW5kQ29sb3IiOiIzMSwgNzMsIDEyNiJ9LCJFbmREYXRlRm9udFNldHRpbmdzIjp7IkZvbnRTaXplIjoxMCwiRm9udE5hbWUiOiJDYWxpYnJpIiwiSXNCb2xkIjpmYWxzZSwiSXNJdGFsaWMiOmZhbHNlLCJJc1VuZGVybGluZWQiOmZhbHNlLCJGb3JlZ3JvdW5kQ29sb3IiOiIzMSwgNzMsIDEyNiJ9fX0seyJJbnRlcm5hbElkIjoiOWM1YWUxNzItZDhmZC00ZTFkLTg1N2YtMDIxMzZlZmYzOGY2IiwiSW5kZXgiOjQsIkNvbG9yIjoiMTc4LCAxNCwgMTgiLCJVdGNTdGFydERhdGUiOiIyMDE0LTAxLTAxVDAwOjAwOjAwWiIsIlV0Y0VuZERhdGUiOiIyMDE2LTA2LTMwVDAwOjAwOjAwIiwiVGl0bGUiOiJUQVdBUkFfUlRNIFByb2plY3QiLCJTaGFwZSI6NiwiQ3VzdG9tU2V0dGluZ3MiOnsiVGl0bGVXaWR0aCI6MTAzLjEyNTAzOCwiVGl0bGVGb250U2V0dGluZ3MiOnsiRm9udFNpemUiOjExLCJGb250TmFtZSI6IkNhbGlicmkiLCJJc0JvbGQiOmZhbHNlLCJJc0l0YWxpYyI6ZmFsc2UsIklzVW5kZXJsaW5lZCI6ZmFsc2UsIkZvcmVncm91bmRDb2xvciI6IkJsYWNrIn0sIlN0YXJ0RGF0ZUZvbnRTZXR0aW5ncyI6eyJGb250U2l6ZSI6MTAsIkZvbnROYW1lIjoiQ2FsaWJyaSIsIklzQm9sZCI6ZmFsc2UsIklzSXRhbGljIjpmYWxzZSwiSXNVbmRlcmxpbmVkIjpmYWxzZSwiRm9yZWdyb3VuZENvbG9yIjoiMzEsIDczLCAxMjYifSwiRW5kRGF0ZUZvbnRTZXR0aW5ncyI6eyJGb250U2l6ZSI6MTAsIkZvbnROYW1lIjoiQ2FsaWJyaSIsIklzQm9sZCI6ZmFsc2UsIklzSXRhbGljIjpmYWxzZSwiSXNVbmRlcmxpbmVkIjpmYWxzZSwiRm9yZWdyb3VuZENvbG9yIjoiMzEsIDczLCAxMjYifX19XSwiU3R5bGUiOnsiVGltZWxpbmVTZXR0aW5ncyI6eyJUb2RheU1hcmtlckZvbnRTZXR0aW5ncyI6eyJGb250U2l6ZSI6MTIsIkZvbnROYW1lIjoiQ2FsaWJyaSIsIklzQm9sZCI6ZmFsc2UsIklzSXRhbGljIjpmYWxzZSwiSXNVbmRlcmxpbmVkIjpmYWxzZSwiRm9yZWdyb3VuZENvbG9yIjoiV2hpdGUifSwiU3RhcnRZZWFyRm9udCI6eyJGb250U2l6ZSI6MTgsIkZvbnROYW1lIjoiQ2FsaWJyaSIsIklzQm9sZCI6dHJ1ZSwiSXNJdGFsaWMiOmZhbHNlLCJJc1VuZGVybGluZWQiOmZhbHNlLCJGb3JlZ3JvdW5kQ29sb3IiOiJXaGl0ZSJ9LCJFbmRZZWFyRm9udCI6eyJGb250U2l6ZSI6MTgsIkZvbnROYW1lIjoiQ2FsaWJyaSIsIklzQm9sZCI6dHJ1ZSwiSXNJdGFsaWMiOmZhbHNlLCJJc1VuZGVybGluZWQiOmZhbHNlLCJGb3JlZ3JvdW5kQ29sb3IiOiJXaGl0ZSJ9LCJJc1RoaW4iOmZhbHNlLCJIYXMzREVmZmVjdCI6ZmFsc2UsIlRpbWViYW5kSXNSb3VuZGVkIjp0cnVlLCJUaW1lYmFuZENvbG9yIjoiMTE1LCAxMTUsIDExNSIsIlRpbWViYW5kRm9udFNldHRpbmdzIjp7IkZvbnRTaXplIjoxMiwiRm9udE5hbWUiOiJDYWxpYnJpIiwiSXNCb2xkIjpmYWxzZSwiSXNJdGFsaWMiOmZhbHNlLCJJc1VuZGVybGluZWQiOmZhbHNlLCJGb3JlZ3JvdW5kQ29sb3IiOiJXaGl0ZSJ9LCJFbGFwc2VkVGltZUNvbG9yIjoiUmVkIiwiRWxhcHNlZFRpbWVTdHlsZSI6MSwiVG9kYXlNYXJrZXJQb3NpdGlvbiI6MiwiQ2Fwc1Bvc2l0aW9uIjoyfSwiRGVmYXVsdE1pbGVzdG9uZVNldHRpbmdzIjp7IkZsYWdDb25uZWN0b3JTZXR0aW5ncyI6eyJDb2xvciI6Ijc5LCAxMjksIDE4OSJ9LCJEYXRlRm9ybWF0Ijp7IkZvcm1hdFN0cmluZyI6ImQvTS95eXl5IiwiU2VwYXJhdG9yIjoiLyIsIlVzZUludGVybmF0aW9uYWxEYXRlRm9ybWF0IjpmYWxzZX0sIldvcmRXcmFwIjp0cnVlLCJJc0RhdGVWaXNpYmxlIjp0cnVlLCJUaXRsZUZvbnRTZXR0aW5ncyI6eyJGb250U2l6ZSI6MTEsIkZvbnROYW1lIjoiQ2FsaWJyaSIsIklzQm9sZCI6ZmFsc2UsIklzSXRhbGljIjpmYWxzZSwiSXNVbmRlcmxpbmVkIjpmYWxzZSwiRm9yZWdyb3VuZENvbG9yIjoiQmxhY2sifSwiRGF0ZUZvbnRTZXR0aW5ncyI6eyJGb250U2l6ZSI6MTAsIkZvbnROYW1lIjoiQ2FsaWJyaSIsIklzQm9sZCI6ZmFsc2UsIklzSXRhbGljIjpmYWxzZSwiSXNVbmRlcmxpbmVkIjpmYWxzZSwiRm9yZWdyb3VuZENvbG9yIjoiMzEsIDczLCAxMjYifX0sIkRlZmF1bHRUYXNrU2V0dGluZ3MiOnsiV29yZFdyYXAiOmZhbHNlLCJEYXRlRm9udFNldHRpbmdzIjp7IkZvbnRTaXplIjoxMCwiRm9udE5hbWUiOiJDYWxpYnJpIiwiSXNCb2xkIjpmYWxzZSwiSXNJdGFsaWMiOmZhbHNlLCJJc1VuZGVybGluZWQiOmZhbHNlLCJGb3JlZ3JvdW5kQ29sb3IiOiIzMSwgNzMsIDEyNiJ9LCJJc1RoaWNrIjpmYWxzZSwiVGFza3NBYm92ZVRpbWViYW5kIjpmYWxzZSwiRGF0ZUZvcm1hdCI6eyJGb3JtYXRTdHJpbmciOiJkL00veXl5eSIsIlNlcGFyYXRvciI6Ii8iLCJVc2VJbnRlcm5hdGlvbmFsRGF0ZUZvcm1hdCI6ZmFsc2V9LCJEdXJhdGlvblBvc2l0aW9uIjoyLCJEdXJhdGlvbkZvcm1hdCI6MCwiUmVuZGVyTG9uZ1Rhc2tUaXRsZUFib3ZlVGFza1NoYXBlIjpmYWxzZSwiSXNIb3Jpem9udGFsQ29ubmVjdG9yVmlzaWJsZSI6dHJ1ZSwiSXNWZXJ0aWNhbENvbm5lY3RvclZpc2libGUiOnRydWUsIkhvcml6b250YWxDb25uZWN0b3JTZXR0aW5ncyI6eyJDb2xvciI6IjIwNCwgMjA0LCAyMDQifSwiVmVydGljYWxDb25uZWN0b3JTZXR0aW5ncyI6eyJDb2xvciI6IjIwNCwgMjA0LCAyMDQifSwiSW50ZXJ2YWxUZXh0UG9zaXRpb24iOjMsIkludGVydmFsRGF0ZVBvc2l0aW9uIjoxLCJUaXRsZVdpZHRoIjpudWxsLCJUaXRsZUZvbnRTZXR0aW5ncyI6eyJGb250U2l6ZSI6MTEsIkZvbnROYW1lIjoiQ2FsaWJyaSIsIklzQm9sZCI6ZmFsc2UsIklzSXRhbGljIjpmYWxzZSwiSXNVbmRlcmxpbmVkIjpmYWxzZSwiRm9yZWdyb3VuZENvbG9yIjoiQmxhY2sifX0sIlNjYWxlU2V0dGluZ3MiOnsiRGF0ZUZvcm1hdCI6Ik1NTSIsIkludGVydmFsVHlwZSI6MiwiVXNlQXV0b21hdGljVGltZVNjYWxlIjp0cnVlLCJDdXN0b21UaW1lU2NhbGVVdGNTdGFydERhdGUiOiIyMDEwLTA1LTAxVDAwOjAwOjAwWiIsIkN1c3RvbVRpbWVTY2FsZVV0Y0VuZERhdGUiOiIyMDEzLTA2LTI0VDAwOjAwOjAwWiJ9fSwiVGltZWJhbmRWZXJ0aWNhbFBvc2l0aW9uIjp7IlF1aWNrUG9zaXRpb24iOjEsIlJlbGF0aXZlUG9zaXRpb24iOjQyLjU5MjU5NDEsIkFic29sdXRlUG9zaXRpb24iOjIzMC4wLCJQcmV2aW91c0Fic29sdXRlUG9zaXRpb24iOjIzMC4wfX0="/>
  <p:tag name="__MASTER" val="__part_0"/>
  <p:tag name="AUTOMATICUPGRADETODOMPROCESSRUN" val="True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>
            <a:alpha val="88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20000"/>
          </a:spcAft>
          <a:buClrTx/>
          <a:buSzTx/>
          <a:buFontTx/>
          <a:buNone/>
          <a:tabLst/>
          <a:defRPr kumimoji="0" 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>
            <a:alpha val="88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20000"/>
          </a:spcAft>
          <a:buClrTx/>
          <a:buSzTx/>
          <a:buFontTx/>
          <a:buNone/>
          <a:tabLst/>
          <a:defRPr kumimoji="0" 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7954</TotalTime>
  <Words>2972</Words>
  <Application>Microsoft Office PowerPoint</Application>
  <PresentationFormat>Presentazione su schermo (4:3)</PresentationFormat>
  <Paragraphs>419</Paragraphs>
  <Slides>36</Slides>
  <Notes>20</Notes>
  <HiddenSlides>0</HiddenSlides>
  <MMClips>0</MMClips>
  <ScaleCrop>false</ScaleCrop>
  <HeadingPairs>
    <vt:vector size="8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36</vt:i4>
      </vt:variant>
      <vt:variant>
        <vt:lpstr>Presentazioni personalizzate</vt:lpstr>
      </vt:variant>
      <vt:variant>
        <vt:i4>1</vt:i4>
      </vt:variant>
    </vt:vector>
  </HeadingPairs>
  <TitlesOfParts>
    <vt:vector size="39" baseType="lpstr">
      <vt:lpstr>Struttura predefinita</vt:lpstr>
      <vt:lpstr>Fotografia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HV_FormFactor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</dc:creator>
  <cp:lastModifiedBy>Gianni Di Maio</cp:lastModifiedBy>
  <cp:revision>368</cp:revision>
  <cp:lastPrinted>2019-02-01T17:12:38Z</cp:lastPrinted>
  <dcterms:created xsi:type="dcterms:W3CDTF">2013-11-05T10:44:56Z</dcterms:created>
  <dcterms:modified xsi:type="dcterms:W3CDTF">2019-02-01T17:14:52Z</dcterms:modified>
</cp:coreProperties>
</file>