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8AE7C7-F1F7-425E-B614-1700291C31FC}"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682B6-3FCB-45DC-95DB-0EA358FAA802}" type="slidenum">
              <a:rPr lang="en-US" smtClean="0"/>
              <a:t>‹#›</a:t>
            </a:fld>
            <a:endParaRPr lang="en-US"/>
          </a:p>
        </p:txBody>
      </p:sp>
    </p:spTree>
    <p:extLst>
      <p:ext uri="{BB962C8B-B14F-4D97-AF65-F5344CB8AC3E}">
        <p14:creationId xmlns:p14="http://schemas.microsoft.com/office/powerpoint/2010/main" val="408399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AE7C7-F1F7-425E-B614-1700291C31FC}"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682B6-3FCB-45DC-95DB-0EA358FAA802}" type="slidenum">
              <a:rPr lang="en-US" smtClean="0"/>
              <a:t>‹#›</a:t>
            </a:fld>
            <a:endParaRPr lang="en-US"/>
          </a:p>
        </p:txBody>
      </p:sp>
    </p:spTree>
    <p:extLst>
      <p:ext uri="{BB962C8B-B14F-4D97-AF65-F5344CB8AC3E}">
        <p14:creationId xmlns:p14="http://schemas.microsoft.com/office/powerpoint/2010/main" val="54074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AE7C7-F1F7-425E-B614-1700291C31FC}"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682B6-3FCB-45DC-95DB-0EA358FAA802}" type="slidenum">
              <a:rPr lang="en-US" smtClean="0"/>
              <a:t>‹#›</a:t>
            </a:fld>
            <a:endParaRPr lang="en-US"/>
          </a:p>
        </p:txBody>
      </p:sp>
    </p:spTree>
    <p:extLst>
      <p:ext uri="{BB962C8B-B14F-4D97-AF65-F5344CB8AC3E}">
        <p14:creationId xmlns:p14="http://schemas.microsoft.com/office/powerpoint/2010/main" val="241460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AE7C7-F1F7-425E-B614-1700291C31FC}"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682B6-3FCB-45DC-95DB-0EA358FAA802}" type="slidenum">
              <a:rPr lang="en-US" smtClean="0"/>
              <a:t>‹#›</a:t>
            </a:fld>
            <a:endParaRPr lang="en-US"/>
          </a:p>
        </p:txBody>
      </p:sp>
    </p:spTree>
    <p:extLst>
      <p:ext uri="{BB962C8B-B14F-4D97-AF65-F5344CB8AC3E}">
        <p14:creationId xmlns:p14="http://schemas.microsoft.com/office/powerpoint/2010/main" val="344378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8AE7C7-F1F7-425E-B614-1700291C31FC}"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682B6-3FCB-45DC-95DB-0EA358FAA802}" type="slidenum">
              <a:rPr lang="en-US" smtClean="0"/>
              <a:t>‹#›</a:t>
            </a:fld>
            <a:endParaRPr lang="en-US"/>
          </a:p>
        </p:txBody>
      </p:sp>
    </p:spTree>
    <p:extLst>
      <p:ext uri="{BB962C8B-B14F-4D97-AF65-F5344CB8AC3E}">
        <p14:creationId xmlns:p14="http://schemas.microsoft.com/office/powerpoint/2010/main" val="340519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8AE7C7-F1F7-425E-B614-1700291C31FC}"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682B6-3FCB-45DC-95DB-0EA358FAA802}" type="slidenum">
              <a:rPr lang="en-US" smtClean="0"/>
              <a:t>‹#›</a:t>
            </a:fld>
            <a:endParaRPr lang="en-US"/>
          </a:p>
        </p:txBody>
      </p:sp>
    </p:spTree>
    <p:extLst>
      <p:ext uri="{BB962C8B-B14F-4D97-AF65-F5344CB8AC3E}">
        <p14:creationId xmlns:p14="http://schemas.microsoft.com/office/powerpoint/2010/main" val="21511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8AE7C7-F1F7-425E-B614-1700291C31FC}" type="datetimeFigureOut">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682B6-3FCB-45DC-95DB-0EA358FAA802}" type="slidenum">
              <a:rPr lang="en-US" smtClean="0"/>
              <a:t>‹#›</a:t>
            </a:fld>
            <a:endParaRPr lang="en-US"/>
          </a:p>
        </p:txBody>
      </p:sp>
    </p:spTree>
    <p:extLst>
      <p:ext uri="{BB962C8B-B14F-4D97-AF65-F5344CB8AC3E}">
        <p14:creationId xmlns:p14="http://schemas.microsoft.com/office/powerpoint/2010/main" val="165058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8AE7C7-F1F7-425E-B614-1700291C31FC}"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682B6-3FCB-45DC-95DB-0EA358FAA802}" type="slidenum">
              <a:rPr lang="en-US" smtClean="0"/>
              <a:t>‹#›</a:t>
            </a:fld>
            <a:endParaRPr lang="en-US"/>
          </a:p>
        </p:txBody>
      </p:sp>
    </p:spTree>
    <p:extLst>
      <p:ext uri="{BB962C8B-B14F-4D97-AF65-F5344CB8AC3E}">
        <p14:creationId xmlns:p14="http://schemas.microsoft.com/office/powerpoint/2010/main" val="216470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AE7C7-F1F7-425E-B614-1700291C31FC}"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682B6-3FCB-45DC-95DB-0EA358FAA802}" type="slidenum">
              <a:rPr lang="en-US" smtClean="0"/>
              <a:t>‹#›</a:t>
            </a:fld>
            <a:endParaRPr lang="en-US"/>
          </a:p>
        </p:txBody>
      </p:sp>
    </p:spTree>
    <p:extLst>
      <p:ext uri="{BB962C8B-B14F-4D97-AF65-F5344CB8AC3E}">
        <p14:creationId xmlns:p14="http://schemas.microsoft.com/office/powerpoint/2010/main" val="315819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8AE7C7-F1F7-425E-B614-1700291C31FC}"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682B6-3FCB-45DC-95DB-0EA358FAA802}" type="slidenum">
              <a:rPr lang="en-US" smtClean="0"/>
              <a:t>‹#›</a:t>
            </a:fld>
            <a:endParaRPr lang="en-US"/>
          </a:p>
        </p:txBody>
      </p:sp>
    </p:spTree>
    <p:extLst>
      <p:ext uri="{BB962C8B-B14F-4D97-AF65-F5344CB8AC3E}">
        <p14:creationId xmlns:p14="http://schemas.microsoft.com/office/powerpoint/2010/main" val="192779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8AE7C7-F1F7-425E-B614-1700291C31FC}"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682B6-3FCB-45DC-95DB-0EA358FAA802}" type="slidenum">
              <a:rPr lang="en-US" smtClean="0"/>
              <a:t>‹#›</a:t>
            </a:fld>
            <a:endParaRPr lang="en-US"/>
          </a:p>
        </p:txBody>
      </p:sp>
    </p:spTree>
    <p:extLst>
      <p:ext uri="{BB962C8B-B14F-4D97-AF65-F5344CB8AC3E}">
        <p14:creationId xmlns:p14="http://schemas.microsoft.com/office/powerpoint/2010/main" val="251295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AE7C7-F1F7-425E-B614-1700291C31FC}" type="datetimeFigureOut">
              <a:rPr lang="en-US" smtClean="0"/>
              <a:t>3/24/2022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682B6-3FCB-45DC-95DB-0EA358FAA802}" type="slidenum">
              <a:rPr lang="en-US" smtClean="0"/>
              <a:t>‹#›</a:t>
            </a:fld>
            <a:endParaRPr lang="en-US"/>
          </a:p>
        </p:txBody>
      </p:sp>
    </p:spTree>
    <p:extLst>
      <p:ext uri="{BB962C8B-B14F-4D97-AF65-F5344CB8AC3E}">
        <p14:creationId xmlns:p14="http://schemas.microsoft.com/office/powerpoint/2010/main" val="1364568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CPS </a:t>
            </a:r>
            <a:br>
              <a:rPr lang="en-US" dirty="0" smtClean="0"/>
            </a:br>
            <a:r>
              <a:rPr lang="en-US" dirty="0" smtClean="0"/>
              <a:t>Engineering Status</a:t>
            </a:r>
            <a:br>
              <a:rPr lang="en-US" dirty="0" smtClean="0"/>
            </a:br>
            <a:r>
              <a:rPr lang="en-US" dirty="0" smtClean="0"/>
              <a:t>March 25, 2022</a:t>
            </a:r>
            <a:endParaRPr lang="en-US" dirty="0"/>
          </a:p>
        </p:txBody>
      </p:sp>
      <p:sp>
        <p:nvSpPr>
          <p:cNvPr id="3" name="Subtitle 2"/>
          <p:cNvSpPr>
            <a:spLocks noGrp="1"/>
          </p:cNvSpPr>
          <p:nvPr>
            <p:ph type="subTitle" idx="1"/>
          </p:nvPr>
        </p:nvSpPr>
        <p:spPr/>
        <p:txBody>
          <a:bodyPr/>
          <a:lstStyle/>
          <a:p>
            <a:r>
              <a:rPr lang="en-US" dirty="0" smtClean="0"/>
              <a:t>Steven Lassiter</a:t>
            </a:r>
            <a:endParaRPr lang="en-US" dirty="0"/>
          </a:p>
        </p:txBody>
      </p:sp>
    </p:spTree>
    <p:extLst>
      <p:ext uri="{BB962C8B-B14F-4D97-AF65-F5344CB8AC3E}">
        <p14:creationId xmlns:p14="http://schemas.microsoft.com/office/powerpoint/2010/main" val="60909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Prototyping development</a:t>
            </a:r>
          </a:p>
          <a:p>
            <a:r>
              <a:rPr lang="en-US" dirty="0" smtClean="0"/>
              <a:t>2. CPS magnet coils updates</a:t>
            </a:r>
          </a:p>
          <a:p>
            <a:r>
              <a:rPr lang="en-US" dirty="0" smtClean="0"/>
              <a:t>3. FLEUNT licensing issues at JLAB</a:t>
            </a:r>
          </a:p>
          <a:p>
            <a:r>
              <a:rPr lang="en-US" dirty="0" smtClean="0"/>
              <a:t>4. W block shipments / remaining job list / updates</a:t>
            </a:r>
            <a:endParaRPr lang="en-US" dirty="0"/>
          </a:p>
        </p:txBody>
      </p:sp>
    </p:spTree>
    <p:extLst>
      <p:ext uri="{BB962C8B-B14F-4D97-AF65-F5344CB8AC3E}">
        <p14:creationId xmlns:p14="http://schemas.microsoft.com/office/powerpoint/2010/main" val="340773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642"/>
            <a:ext cx="10515600" cy="633147"/>
          </a:xfrm>
        </p:spPr>
        <p:txBody>
          <a:bodyPr>
            <a:normAutofit fontScale="90000"/>
          </a:bodyPr>
          <a:lstStyle/>
          <a:p>
            <a:pPr algn="ctr"/>
            <a:r>
              <a:rPr lang="en-US" dirty="0" smtClean="0"/>
              <a:t>CPS Prototype</a:t>
            </a:r>
            <a:endParaRPr lang="en-US" dirty="0"/>
          </a:p>
        </p:txBody>
      </p:sp>
      <p:sp>
        <p:nvSpPr>
          <p:cNvPr id="3" name="Content Placeholder 2"/>
          <p:cNvSpPr>
            <a:spLocks noGrp="1"/>
          </p:cNvSpPr>
          <p:nvPr>
            <p:ph idx="1"/>
          </p:nvPr>
        </p:nvSpPr>
        <p:spPr>
          <a:xfrm>
            <a:off x="144379" y="770021"/>
            <a:ext cx="11209421" cy="5406942"/>
          </a:xfrm>
        </p:spPr>
        <p:txBody>
          <a:bodyPr/>
          <a:lstStyle/>
          <a:p>
            <a:r>
              <a:rPr lang="en-US" dirty="0" smtClean="0"/>
              <a:t>Parts in JLAB’s Machine shop being fabricated</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829" y="1363937"/>
            <a:ext cx="2877192" cy="5115008"/>
          </a:xfrm>
          <a:prstGeom prst="rect">
            <a:avLst/>
          </a:prstGeom>
        </p:spPr>
      </p:pic>
      <p:pic>
        <p:nvPicPr>
          <p:cNvPr id="10" name="Picture 9"/>
          <p:cNvPicPr>
            <a:picLocks noChangeAspect="1"/>
          </p:cNvPicPr>
          <p:nvPr/>
        </p:nvPicPr>
        <p:blipFill>
          <a:blip r:embed="rId3"/>
          <a:stretch>
            <a:fillRect/>
          </a:stretch>
        </p:blipFill>
        <p:spPr>
          <a:xfrm>
            <a:off x="5380760" y="1464774"/>
            <a:ext cx="8598258" cy="471218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56956" y="2537630"/>
            <a:ext cx="5044884" cy="2837747"/>
          </a:xfrm>
          <a:prstGeom prst="rect">
            <a:avLst/>
          </a:prstGeom>
        </p:spPr>
      </p:pic>
    </p:spTree>
    <p:extLst>
      <p:ext uri="{BB962C8B-B14F-4D97-AF65-F5344CB8AC3E}">
        <p14:creationId xmlns:p14="http://schemas.microsoft.com/office/powerpoint/2010/main" val="409107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41" y="0"/>
            <a:ext cx="10515600" cy="818147"/>
          </a:xfrm>
        </p:spPr>
        <p:txBody>
          <a:bodyPr/>
          <a:lstStyle/>
          <a:p>
            <a:pPr algn="ctr"/>
            <a:r>
              <a:rPr lang="en-US" dirty="0" smtClean="0"/>
              <a:t>Prototype Base </a:t>
            </a:r>
            <a:r>
              <a:rPr lang="en-US" dirty="0"/>
              <a:t>C</a:t>
            </a:r>
            <a:r>
              <a:rPr lang="en-US" dirty="0" smtClean="0"/>
              <a:t>ooling </a:t>
            </a:r>
            <a:r>
              <a:rPr lang="en-US" dirty="0"/>
              <a:t>E</a:t>
            </a:r>
            <a:r>
              <a:rPr lang="en-US" dirty="0" smtClean="0"/>
              <a:t>lement </a:t>
            </a:r>
            <a:r>
              <a:rPr lang="en-US" dirty="0"/>
              <a:t>R</a:t>
            </a:r>
            <a:r>
              <a:rPr lang="en-US" dirty="0" smtClean="0"/>
              <a:t>edesigned</a:t>
            </a:r>
            <a:endParaRPr lang="en-US" dirty="0"/>
          </a:p>
        </p:txBody>
      </p:sp>
      <p:pic>
        <p:nvPicPr>
          <p:cNvPr id="6" name="Picture 5"/>
          <p:cNvPicPr>
            <a:picLocks noChangeAspect="1"/>
          </p:cNvPicPr>
          <p:nvPr/>
        </p:nvPicPr>
        <p:blipFill>
          <a:blip r:embed="rId2"/>
          <a:stretch>
            <a:fillRect/>
          </a:stretch>
        </p:blipFill>
        <p:spPr>
          <a:xfrm>
            <a:off x="1155030" y="818147"/>
            <a:ext cx="8887327" cy="5954000"/>
          </a:xfrm>
          <a:prstGeom prst="rect">
            <a:avLst/>
          </a:prstGeom>
        </p:spPr>
      </p:pic>
    </p:spTree>
    <p:extLst>
      <p:ext uri="{BB962C8B-B14F-4D97-AF65-F5344CB8AC3E}">
        <p14:creationId xmlns:p14="http://schemas.microsoft.com/office/powerpoint/2010/main" val="178101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989" y="0"/>
            <a:ext cx="10515600" cy="834189"/>
          </a:xfrm>
        </p:spPr>
        <p:txBody>
          <a:bodyPr/>
          <a:lstStyle/>
          <a:p>
            <a:pPr algn="ctr"/>
            <a:r>
              <a:rPr lang="en-US" dirty="0" smtClean="0"/>
              <a:t>CPS Magnet Coils</a:t>
            </a:r>
            <a:endParaRPr lang="en-US" dirty="0"/>
          </a:p>
        </p:txBody>
      </p:sp>
      <p:sp>
        <p:nvSpPr>
          <p:cNvPr id="3" name="Content Placeholder 2"/>
          <p:cNvSpPr>
            <a:spLocks noGrp="1"/>
          </p:cNvSpPr>
          <p:nvPr>
            <p:ph idx="1"/>
          </p:nvPr>
        </p:nvSpPr>
        <p:spPr>
          <a:xfrm>
            <a:off x="240631" y="625642"/>
            <a:ext cx="11032958" cy="5342774"/>
          </a:xfrm>
        </p:spPr>
        <p:txBody>
          <a:bodyPr/>
          <a:lstStyle/>
          <a:p>
            <a:r>
              <a:rPr lang="en-US" dirty="0" smtClean="0"/>
              <a:t>Just received latest updated drawing from TOKIN on single wound coils.</a:t>
            </a:r>
          </a:p>
          <a:p>
            <a:r>
              <a:rPr lang="en-US" dirty="0" smtClean="0"/>
              <a:t>Bert is updating 3D model – See JT model</a:t>
            </a:r>
          </a:p>
          <a:p>
            <a:endParaRPr lang="en-US" dirty="0"/>
          </a:p>
        </p:txBody>
      </p:sp>
      <p:pic>
        <p:nvPicPr>
          <p:cNvPr id="4" name="Picture 3"/>
          <p:cNvPicPr>
            <a:picLocks noChangeAspect="1"/>
          </p:cNvPicPr>
          <p:nvPr/>
        </p:nvPicPr>
        <p:blipFill>
          <a:blip r:embed="rId2"/>
          <a:stretch>
            <a:fillRect/>
          </a:stretch>
        </p:blipFill>
        <p:spPr>
          <a:xfrm>
            <a:off x="296778" y="2117557"/>
            <a:ext cx="6203703" cy="4369969"/>
          </a:xfrm>
          <a:prstGeom prst="rect">
            <a:avLst/>
          </a:prstGeom>
        </p:spPr>
      </p:pic>
      <p:pic>
        <p:nvPicPr>
          <p:cNvPr id="5" name="Picture 4"/>
          <p:cNvPicPr>
            <a:picLocks noChangeAspect="1"/>
          </p:cNvPicPr>
          <p:nvPr/>
        </p:nvPicPr>
        <p:blipFill>
          <a:blip r:embed="rId3"/>
          <a:stretch>
            <a:fillRect/>
          </a:stretch>
        </p:blipFill>
        <p:spPr>
          <a:xfrm>
            <a:off x="7066548" y="1959660"/>
            <a:ext cx="4207041" cy="4527866"/>
          </a:xfrm>
          <a:prstGeom prst="rect">
            <a:avLst/>
          </a:prstGeom>
        </p:spPr>
      </p:pic>
    </p:spTree>
    <p:extLst>
      <p:ext uri="{BB962C8B-B14F-4D97-AF65-F5344CB8AC3E}">
        <p14:creationId xmlns:p14="http://schemas.microsoft.com/office/powerpoint/2010/main" val="65864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2421"/>
          </a:xfrm>
        </p:spPr>
        <p:txBody>
          <a:bodyPr/>
          <a:lstStyle/>
          <a:p>
            <a:pPr algn="ctr"/>
            <a:r>
              <a:rPr lang="en-US" dirty="0" smtClean="0"/>
              <a:t>CPS Coils Cooling </a:t>
            </a:r>
            <a:r>
              <a:rPr lang="en-US" dirty="0" err="1" smtClean="0"/>
              <a:t>Calcuations</a:t>
            </a:r>
            <a:endParaRPr lang="en-US" dirty="0"/>
          </a:p>
        </p:txBody>
      </p:sp>
      <p:pic>
        <p:nvPicPr>
          <p:cNvPr id="4" name="Content Placeholder 3"/>
          <p:cNvPicPr>
            <a:picLocks noGrp="1" noChangeAspect="1"/>
          </p:cNvPicPr>
          <p:nvPr>
            <p:ph idx="1"/>
          </p:nvPr>
        </p:nvPicPr>
        <p:blipFill>
          <a:blip r:embed="rId2"/>
          <a:stretch>
            <a:fillRect/>
          </a:stretch>
        </p:blipFill>
        <p:spPr>
          <a:xfrm>
            <a:off x="1899787" y="999456"/>
            <a:ext cx="7482803" cy="5353217"/>
          </a:xfrm>
          <a:prstGeom prst="rect">
            <a:avLst/>
          </a:prstGeom>
        </p:spPr>
      </p:pic>
    </p:spTree>
    <p:extLst>
      <p:ext uri="{BB962C8B-B14F-4D97-AF65-F5344CB8AC3E}">
        <p14:creationId xmlns:p14="http://schemas.microsoft.com/office/powerpoint/2010/main" val="250606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053" y="1"/>
            <a:ext cx="10515600" cy="713874"/>
          </a:xfrm>
        </p:spPr>
        <p:txBody>
          <a:bodyPr/>
          <a:lstStyle/>
          <a:p>
            <a:pPr algn="ctr"/>
            <a:r>
              <a:rPr lang="en-US" dirty="0" smtClean="0"/>
              <a:t>CPS Magnet JT</a:t>
            </a:r>
            <a:endParaRPr lang="en-US" dirty="0"/>
          </a:p>
        </p:txBody>
      </p:sp>
      <p:pic>
        <p:nvPicPr>
          <p:cNvPr id="4" name="Content Placeholder 3"/>
          <p:cNvPicPr>
            <a:picLocks noGrp="1" noChangeAspect="1"/>
          </p:cNvPicPr>
          <p:nvPr>
            <p:ph idx="1"/>
          </p:nvPr>
        </p:nvPicPr>
        <p:blipFill>
          <a:blip r:embed="rId2"/>
          <a:stretch>
            <a:fillRect/>
          </a:stretch>
        </p:blipFill>
        <p:spPr>
          <a:xfrm>
            <a:off x="656502" y="790621"/>
            <a:ext cx="3559449" cy="5310188"/>
          </a:xfrm>
          <a:prstGeom prst="rect">
            <a:avLst/>
          </a:prstGeom>
        </p:spPr>
      </p:pic>
      <p:pic>
        <p:nvPicPr>
          <p:cNvPr id="5" name="Picture 4"/>
          <p:cNvPicPr>
            <a:picLocks noChangeAspect="1"/>
          </p:cNvPicPr>
          <p:nvPr/>
        </p:nvPicPr>
        <p:blipFill>
          <a:blip r:embed="rId3"/>
          <a:stretch>
            <a:fillRect/>
          </a:stretch>
        </p:blipFill>
        <p:spPr>
          <a:xfrm>
            <a:off x="6069883" y="790621"/>
            <a:ext cx="5095422" cy="5426447"/>
          </a:xfrm>
          <a:prstGeom prst="rect">
            <a:avLst/>
          </a:prstGeom>
        </p:spPr>
      </p:pic>
    </p:spTree>
    <p:extLst>
      <p:ext uri="{BB962C8B-B14F-4D97-AF65-F5344CB8AC3E}">
        <p14:creationId xmlns:p14="http://schemas.microsoft.com/office/powerpoint/2010/main" val="3875857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537" y="0"/>
            <a:ext cx="10515600" cy="882316"/>
          </a:xfrm>
        </p:spPr>
        <p:txBody>
          <a:bodyPr>
            <a:normAutofit/>
          </a:bodyPr>
          <a:lstStyle/>
          <a:p>
            <a:pPr algn="ctr"/>
            <a:r>
              <a:rPr lang="en-US" dirty="0" smtClean="0"/>
              <a:t>FLEUNT Modeling</a:t>
            </a:r>
            <a:endParaRPr lang="en-US" dirty="0"/>
          </a:p>
        </p:txBody>
      </p:sp>
      <p:sp>
        <p:nvSpPr>
          <p:cNvPr id="3" name="Content Placeholder 2"/>
          <p:cNvSpPr>
            <a:spLocks noGrp="1"/>
          </p:cNvSpPr>
          <p:nvPr>
            <p:ph idx="1"/>
          </p:nvPr>
        </p:nvSpPr>
        <p:spPr/>
        <p:txBody>
          <a:bodyPr/>
          <a:lstStyle/>
          <a:p>
            <a:r>
              <a:rPr lang="en-US" dirty="0" smtClean="0"/>
              <a:t>Todd Coates was able to obtain 5 additional temporary licenses of FLEUNT until the end of April.</a:t>
            </a:r>
          </a:p>
          <a:p>
            <a:r>
              <a:rPr lang="en-US" dirty="0" smtClean="0"/>
              <a:t>BUT upgrades to the ANSYS license file, (new date stamp on the main file) resulted in the temp license files not working any more, (older date stamp). He is working on getting them re-issued.</a:t>
            </a:r>
          </a:p>
          <a:p>
            <a:r>
              <a:rPr lang="en-US" dirty="0" smtClean="0"/>
              <a:t>Amy has been able to work on a simplified model on a very limited basis. See her report.</a:t>
            </a:r>
          </a:p>
          <a:p>
            <a:endParaRPr lang="en-US" dirty="0"/>
          </a:p>
        </p:txBody>
      </p:sp>
    </p:spTree>
    <p:extLst>
      <p:ext uri="{BB962C8B-B14F-4D97-AF65-F5344CB8AC3E}">
        <p14:creationId xmlns:p14="http://schemas.microsoft.com/office/powerpoint/2010/main" val="405081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157" y="205372"/>
            <a:ext cx="10515600" cy="6436060"/>
          </a:xfrm>
        </p:spPr>
        <p:txBody>
          <a:bodyPr>
            <a:normAutofit lnSpcReduction="10000"/>
          </a:bodyPr>
          <a:lstStyle/>
          <a:p>
            <a:r>
              <a:rPr lang="en-US" dirty="0" smtClean="0"/>
              <a:t>280 W blocks out of 440 have been delivered from ELMET</a:t>
            </a:r>
          </a:p>
          <a:p>
            <a:r>
              <a:rPr lang="en-US" dirty="0" smtClean="0"/>
              <a:t>Job List and considerations</a:t>
            </a:r>
          </a:p>
          <a:p>
            <a:pPr lvl="1"/>
            <a:r>
              <a:rPr lang="en-US" dirty="0" smtClean="0"/>
              <a:t>Finish magnet design and drawings for procurement</a:t>
            </a:r>
          </a:p>
          <a:p>
            <a:pPr lvl="1"/>
            <a:r>
              <a:rPr lang="en-US" dirty="0" smtClean="0"/>
              <a:t>Prototype testing</a:t>
            </a:r>
          </a:p>
          <a:p>
            <a:pPr lvl="1"/>
            <a:r>
              <a:rPr lang="en-US" dirty="0" smtClean="0"/>
              <a:t>Shielding layout in CAD – both internal and external</a:t>
            </a:r>
          </a:p>
          <a:p>
            <a:pPr lvl="1"/>
            <a:r>
              <a:rPr lang="en-US" dirty="0" smtClean="0"/>
              <a:t>External W Shielding in boxes for ease of handling</a:t>
            </a:r>
          </a:p>
          <a:p>
            <a:pPr lvl="1"/>
            <a:r>
              <a:rPr lang="en-US" dirty="0" smtClean="0"/>
              <a:t>Raster layout</a:t>
            </a:r>
          </a:p>
          <a:p>
            <a:pPr lvl="1"/>
            <a:r>
              <a:rPr lang="en-US" dirty="0" smtClean="0"/>
              <a:t>Radiator design</a:t>
            </a:r>
          </a:p>
          <a:p>
            <a:pPr lvl="1"/>
            <a:r>
              <a:rPr lang="en-US" dirty="0" smtClean="0"/>
              <a:t>Beamlines with Be windows</a:t>
            </a:r>
          </a:p>
          <a:p>
            <a:pPr lvl="1"/>
            <a:r>
              <a:rPr lang="en-US" dirty="0" smtClean="0"/>
              <a:t>N2 purge within magnet to reduce corrosive gases</a:t>
            </a:r>
          </a:p>
          <a:p>
            <a:pPr lvl="1"/>
            <a:r>
              <a:rPr lang="en-US" dirty="0" smtClean="0"/>
              <a:t>Absorber final design</a:t>
            </a:r>
          </a:p>
          <a:p>
            <a:r>
              <a:rPr lang="en-US" dirty="0" err="1" smtClean="0"/>
              <a:t>Sandesh</a:t>
            </a:r>
            <a:r>
              <a:rPr lang="en-US" dirty="0" smtClean="0"/>
              <a:t> of the Magnet support group is also working on cooling calculations for the prototype and absorber using FLEUNT, </a:t>
            </a:r>
            <a:r>
              <a:rPr lang="en-US" dirty="0"/>
              <a:t>i</a:t>
            </a:r>
            <a:r>
              <a:rPr lang="en-US" dirty="0" smtClean="0"/>
              <a:t>ndependent review.</a:t>
            </a:r>
          </a:p>
          <a:p>
            <a:r>
              <a:rPr lang="en-US" dirty="0" smtClean="0"/>
              <a:t>LCW cooling of the Absorber and coils is likely as the heating load </a:t>
            </a:r>
            <a:r>
              <a:rPr lang="en-US" dirty="0"/>
              <a:t>i</a:t>
            </a:r>
            <a:r>
              <a:rPr lang="en-US" dirty="0" smtClean="0"/>
              <a:t>s 30kW. Still waiting on </a:t>
            </a:r>
            <a:r>
              <a:rPr lang="en-US" dirty="0" err="1" smtClean="0"/>
              <a:t>Radcon’s</a:t>
            </a:r>
            <a:r>
              <a:rPr lang="en-US" dirty="0" smtClean="0"/>
              <a:t> approval.</a:t>
            </a:r>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883243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271</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CPS  Engineering Status March 25, 2022</vt:lpstr>
      <vt:lpstr>PowerPoint Presentation</vt:lpstr>
      <vt:lpstr>CPS Prototype</vt:lpstr>
      <vt:lpstr>Prototype Base Cooling Element Redesigned</vt:lpstr>
      <vt:lpstr>CPS Magnet Coils</vt:lpstr>
      <vt:lpstr>CPS Coils Cooling Calcuations</vt:lpstr>
      <vt:lpstr>CPS Magnet JT</vt:lpstr>
      <vt:lpstr>FLEUNT Modeling</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Lassiter</dc:creator>
  <cp:lastModifiedBy>Steve Lassiter</cp:lastModifiedBy>
  <cp:revision>19</cp:revision>
  <dcterms:created xsi:type="dcterms:W3CDTF">2022-03-25T00:03:38Z</dcterms:created>
  <dcterms:modified xsi:type="dcterms:W3CDTF">2022-03-25T00:53:59Z</dcterms:modified>
</cp:coreProperties>
</file>