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508" r:id="rId2"/>
    <p:sldId id="509" r:id="rId3"/>
    <p:sldId id="483" r:id="rId4"/>
    <p:sldId id="501" r:id="rId5"/>
    <p:sldId id="500" r:id="rId6"/>
    <p:sldId id="514" r:id="rId7"/>
    <p:sldId id="510" r:id="rId8"/>
    <p:sldId id="523" r:id="rId9"/>
    <p:sldId id="513" r:id="rId10"/>
    <p:sldId id="485" r:id="rId11"/>
    <p:sldId id="490" r:id="rId12"/>
    <p:sldId id="517" r:id="rId13"/>
    <p:sldId id="519" r:id="rId14"/>
    <p:sldId id="522" r:id="rId15"/>
    <p:sldId id="511" r:id="rId16"/>
    <p:sldId id="512" r:id="rId17"/>
    <p:sldId id="518" r:id="rId18"/>
    <p:sldId id="521" r:id="rId19"/>
    <p:sldId id="520" r:id="rId20"/>
    <p:sldId id="52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DB3"/>
    <a:srgbClr val="2B1BA5"/>
    <a:srgbClr val="800000"/>
    <a:srgbClr val="FF00FF"/>
    <a:srgbClr val="42AE42"/>
    <a:srgbClr val="0EED03"/>
    <a:srgbClr val="BA068B"/>
    <a:srgbClr val="2EB4C2"/>
    <a:srgbClr val="D51B97"/>
    <a:srgbClr val="321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4" autoAdjust="0"/>
    <p:restoredTop sz="94640" autoAdjust="0"/>
  </p:normalViewPr>
  <p:slideViewPr>
    <p:cSldViewPr>
      <p:cViewPr varScale="1">
        <p:scale>
          <a:sx n="66" d="100"/>
          <a:sy n="66" d="100"/>
        </p:scale>
        <p:origin x="124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D0CF0-F47E-43E6-9735-D1FDAAC8AD23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C7E52-A28C-43A7-9D0B-6E03A5505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D6177A1-15D6-4B53-8695-1F002C223C74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84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C28CCC5-E36C-40DF-B5E2-8D4630AAF717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632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D6177A1-15D6-4B53-8695-1F002C223C74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444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CFB706-37CC-4438-A06D-1B6B35CE2CD1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754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CFB706-37CC-4438-A06D-1B6B35CE2CD1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979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951F6-A4F6-4DEE-AD4A-69B9665A111A}" type="datetime1">
              <a:rPr lang="en-US" smtClean="0"/>
              <a:pPr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CC60-1099-458E-AFC0-7F9AC0BC62EC}" type="datetime1">
              <a:rPr lang="en-US" smtClean="0"/>
              <a:pPr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ED29-74E8-4A8F-928B-605D37D3F0BF}" type="datetime1">
              <a:rPr lang="en-US" smtClean="0"/>
              <a:pPr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F58C-10A1-4A4A-B0CE-21CCFE73F16D}" type="datetime1">
              <a:rPr lang="en-US" smtClean="0"/>
              <a:pPr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18C3-6C5E-45A9-BAFB-A2A4821E3826}" type="datetime1">
              <a:rPr lang="en-US" smtClean="0"/>
              <a:pPr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D221B-A4C6-4895-A326-A8F2527F74F3}" type="datetime1">
              <a:rPr lang="en-US" smtClean="0"/>
              <a:pPr/>
              <a:t>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EF39-D5A2-495D-B1ED-5B7709725578}" type="datetime1">
              <a:rPr lang="en-US" smtClean="0"/>
              <a:pPr/>
              <a:t>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F847-0E80-4A99-A57D-3D9C561AD204}" type="datetime1">
              <a:rPr lang="en-US" smtClean="0"/>
              <a:pPr/>
              <a:t>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EA39-076C-4F7C-85B8-06B6FBBE3FBC}" type="datetime1">
              <a:rPr lang="en-US" smtClean="0"/>
              <a:pPr/>
              <a:t>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0AA8-8771-4290-9D6D-6A99B8AFF820}" type="datetime1">
              <a:rPr lang="en-US" smtClean="0"/>
              <a:pPr/>
              <a:t>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90D0A-D32E-4A82-AAE6-8BF5DB31EF89}" type="datetime1">
              <a:rPr lang="en-US" smtClean="0"/>
              <a:pPr/>
              <a:t>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4C8DE-1F18-41D4-82D1-B83B1B24A9E9}" type="datetime1">
              <a:rPr lang="en-US" smtClean="0"/>
              <a:pPr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s://halldweb.jlab.org/wiki-private/index.php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8" descr="primakoff_effect_et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524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318358" y="3086706"/>
            <a:ext cx="61590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Status of the Calorimeter Prototype</a:t>
            </a:r>
          </a:p>
        </p:txBody>
      </p:sp>
      <p:pic>
        <p:nvPicPr>
          <p:cNvPr id="2055" name="Picture 26" descr="JLab_logo_whit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176369"/>
            <a:ext cx="17526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815003" y="3784563"/>
            <a:ext cx="1165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Somov</a:t>
            </a:r>
            <a:endParaRPr lang="de-DE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2362200" y="5715000"/>
            <a:ext cx="548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NPS  Collaboration Meeting,  February </a:t>
            </a:r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2019</a:t>
            </a:r>
            <a:endParaRPr lang="de-DE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93066" y="4251316"/>
            <a:ext cx="4095993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 algn="ctr">
              <a:lnSpc>
                <a:spcPct val="90000"/>
              </a:lnSpc>
            </a:pP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Collaboration between Hall C and Hall D </a:t>
            </a:r>
          </a:p>
          <a:p>
            <a:pPr marL="609600" indent="-609600">
              <a:lnSpc>
                <a:spcPct val="90000"/>
              </a:lnSpc>
            </a:pPr>
            <a:endParaRPr lang="en-US" dirty="0" smtClean="0">
              <a:latin typeface="Arial Narrow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6269"/>
            <a:ext cx="2878784" cy="22124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19200" y="4640107"/>
            <a:ext cx="708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Tanya Horn, </a:t>
            </a:r>
            <a:r>
              <a:rPr lang="en-US" dirty="0" smtClean="0">
                <a:cs typeface="Times New Roman" panose="02020603050405020304" pitchFamily="18" charset="0"/>
              </a:rPr>
              <a:t>Vlad </a:t>
            </a:r>
            <a:r>
              <a:rPr lang="en-US" dirty="0" err="1">
                <a:cs typeface="Times New Roman" panose="02020603050405020304" pitchFamily="18" charset="0"/>
              </a:rPr>
              <a:t>Berdnikov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cs typeface="Times New Roman" panose="02020603050405020304" pitchFamily="18" charset="0"/>
              </a:rPr>
              <a:t>Hakob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Voskonyan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cs typeface="Times New Roman" panose="02020603050405020304" pitchFamily="18" charset="0"/>
              </a:rPr>
              <a:t>Hamlette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Mkrtchyan</a:t>
            </a:r>
            <a:endParaRPr lang="en-US" dirty="0" smtClean="0">
              <a:cs typeface="Times New Roman" panose="02020603050405020304" pitchFamily="18" charset="0"/>
            </a:endParaRPr>
          </a:p>
          <a:p>
            <a:r>
              <a:rPr lang="en-US" dirty="0" err="1" smtClean="0">
                <a:cs typeface="Times New Roman" panose="02020603050405020304" pitchFamily="18" charset="0"/>
              </a:rPr>
              <a:t>Ashot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Gasparan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cs typeface="Times New Roman" panose="02020603050405020304" pitchFamily="18" charset="0"/>
              </a:rPr>
              <a:t>Liping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Gan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cs typeface="Times New Roman" panose="02020603050405020304" pitchFamily="18" charset="0"/>
              </a:rPr>
              <a:t>Iliya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Larin</a:t>
            </a:r>
            <a:r>
              <a:rPr lang="en-US" dirty="0" smtClean="0">
                <a:cs typeface="Times New Roman" panose="02020603050405020304" pitchFamily="18" charset="0"/>
              </a:rPr>
              <a:t>, Joshua Crafts, </a:t>
            </a:r>
            <a:r>
              <a:rPr lang="en-US" dirty="0" err="1" smtClean="0">
                <a:cs typeface="Times New Roman" panose="02020603050405020304" pitchFamily="18" charset="0"/>
              </a:rPr>
              <a:t>Hovanes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Egiyan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cs typeface="Times New Roman" panose="02020603050405020304" pitchFamily="18" charset="0"/>
              </a:rPr>
              <a:t>Vanik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Kakoyan</a:t>
            </a:r>
            <a:r>
              <a:rPr lang="en-US" dirty="0" smtClean="0">
                <a:cs typeface="Times New Roman" panose="02020603050405020304" pitchFamily="18" charset="0"/>
              </a:rPr>
              <a:t>, Tim </a:t>
            </a:r>
            <a:r>
              <a:rPr lang="en-US" dirty="0" err="1" smtClean="0">
                <a:cs typeface="Times New Roman" panose="02020603050405020304" pitchFamily="18" charset="0"/>
              </a:rPr>
              <a:t>Whitlatch</a:t>
            </a:r>
            <a:r>
              <a:rPr lang="en-US" dirty="0" smtClean="0">
                <a:cs typeface="Times New Roman" panose="02020603050405020304" pitchFamily="18" charset="0"/>
              </a:rPr>
              <a:t>, Fernando Barbosa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18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4"/>
          <p:cNvSpPr>
            <a:spLocks noChangeArrowheads="1"/>
          </p:cNvSpPr>
          <p:nvPr/>
        </p:nvSpPr>
        <p:spPr bwMode="auto">
          <a:xfrm>
            <a:off x="7010400" y="4572000"/>
            <a:ext cx="1371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AEDE4A-C5F2-4C44-B5CC-B681F81077C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95943" y="1999432"/>
            <a:ext cx="6324600" cy="4117912"/>
            <a:chOff x="1550194" y="838200"/>
            <a:chExt cx="5617618" cy="3657600"/>
          </a:xfrm>
        </p:grpSpPr>
        <p:pic>
          <p:nvPicPr>
            <p:cNvPr id="30722" name="Picture 2" descr="Compcal_Beam_Line_Location_June_2018_side_view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1" y="1371600"/>
              <a:ext cx="4348411" cy="281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8" name="Left Arrow 12"/>
            <p:cNvSpPr>
              <a:spLocks noChangeArrowheads="1"/>
            </p:cNvSpPr>
            <p:nvPr/>
          </p:nvSpPr>
          <p:spPr bwMode="auto">
            <a:xfrm rot="10800000">
              <a:off x="1633497" y="1755776"/>
              <a:ext cx="526297" cy="149224"/>
            </a:xfrm>
            <a:prstGeom prst="leftArrow">
              <a:avLst>
                <a:gd name="adj1" fmla="val 50000"/>
                <a:gd name="adj2" fmla="val 5002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729" name="TextBox 3"/>
            <p:cNvSpPr txBox="1">
              <a:spLocks noChangeArrowheads="1"/>
            </p:cNvSpPr>
            <p:nvPr/>
          </p:nvSpPr>
          <p:spPr bwMode="auto">
            <a:xfrm>
              <a:off x="1550194" y="1371600"/>
              <a:ext cx="56991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FF"/>
                </a:buClr>
                <a:buFont typeface="Wingdings" panose="05000000000000000000" pitchFamily="2" charset="2"/>
                <a:buNone/>
              </a:pPr>
              <a:r>
                <a:rPr lang="en-US" altLang="en-US" sz="1400" dirty="0">
                  <a:latin typeface="Arial Narrow" panose="020B0606020202030204" pitchFamily="34" charset="0"/>
                </a:rPr>
                <a:t>Beam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213809" y="838200"/>
              <a:ext cx="304045" cy="3048000"/>
            </a:xfrm>
            <a:prstGeom prst="rect">
              <a:avLst/>
            </a:prstGeom>
            <a:solidFill>
              <a:srgbClr val="3366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Clr>
                  <a:srgbClr val="0000FF"/>
                </a:buClr>
                <a:buFont typeface="Wingdings" panose="05000000000000000000" pitchFamily="2" charset="2"/>
                <a:buChar char="Ø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30732" name="TextBox 7"/>
            <p:cNvSpPr txBox="1">
              <a:spLocks noChangeArrowheads="1"/>
            </p:cNvSpPr>
            <p:nvPr/>
          </p:nvSpPr>
          <p:spPr bwMode="auto">
            <a:xfrm>
              <a:off x="2034837" y="4125912"/>
              <a:ext cx="6619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FF"/>
                </a:buClr>
                <a:buFont typeface="Wingdings" panose="05000000000000000000" pitchFamily="2" charset="2"/>
                <a:buNone/>
              </a:pPr>
              <a:r>
                <a:rPr lang="en-US" altLang="en-US" sz="1800" dirty="0">
                  <a:latin typeface="Arial Narrow" panose="020B0606020202030204" pitchFamily="34" charset="0"/>
                </a:rPr>
                <a:t>FCAL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63" y="1403122"/>
            <a:ext cx="3692537" cy="2178278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882263" y="762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Position in Hall D 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4082" y="1002268"/>
            <a:ext cx="341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CompCal</a:t>
            </a:r>
            <a:r>
              <a:rPr lang="en-US" dirty="0" smtClean="0"/>
              <a:t> on the movable platform</a:t>
            </a:r>
            <a:endParaRPr lang="en-US" dirty="0"/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3810000" y="2209800"/>
            <a:ext cx="9733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en-US" altLang="en-US" sz="1800" dirty="0" err="1" smtClean="0">
                <a:latin typeface="Arial Narrow" panose="020B0606020202030204" pitchFamily="34" charset="0"/>
              </a:rPr>
              <a:t>CompCal</a:t>
            </a:r>
            <a:endParaRPr lang="en-US" altLang="en-US" sz="1800" dirty="0">
              <a:latin typeface="Arial Narrow" panose="020B060602020203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 rot="20811199">
            <a:off x="5075135" y="2663391"/>
            <a:ext cx="762000" cy="182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522" y="3890317"/>
            <a:ext cx="3774878" cy="283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56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4"/>
          <p:cNvSpPr>
            <a:spLocks noChangeArrowheads="1"/>
          </p:cNvSpPr>
          <p:nvPr/>
        </p:nvSpPr>
        <p:spPr bwMode="auto">
          <a:xfrm>
            <a:off x="7010400" y="4572000"/>
            <a:ext cx="1371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AEDE4A-C5F2-4C44-B5CC-B681F81077C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14400" y="762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Trigger and Readout  Electronics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894" y="1066800"/>
            <a:ext cx="462960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B1BA5"/>
                </a:solidFill>
              </a:rPr>
              <a:t>VXS crate with 10 </a:t>
            </a:r>
            <a:r>
              <a:rPr lang="en-US" dirty="0" err="1" smtClean="0">
                <a:solidFill>
                  <a:srgbClr val="2B1BA5"/>
                </a:solidFill>
              </a:rPr>
              <a:t>fadcs</a:t>
            </a:r>
            <a:r>
              <a:rPr lang="en-US" dirty="0" smtClean="0">
                <a:solidFill>
                  <a:srgbClr val="2B1BA5"/>
                </a:solidFill>
              </a:rPr>
              <a:t> and trigger </a:t>
            </a:r>
          </a:p>
          <a:p>
            <a:r>
              <a:rPr lang="en-US" dirty="0" smtClean="0">
                <a:solidFill>
                  <a:srgbClr val="2B1BA5"/>
                </a:solidFill>
              </a:rPr>
              <a:t>      modules installed in the Hall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2B1BA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B1BA5"/>
                </a:solidFill>
              </a:rPr>
              <a:t>The crate is connected to the global</a:t>
            </a:r>
          </a:p>
          <a:p>
            <a:r>
              <a:rPr lang="en-US" dirty="0" smtClean="0">
                <a:solidFill>
                  <a:srgbClr val="2B1BA5"/>
                </a:solidFill>
              </a:rPr>
              <a:t>      trigger crates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2B1BA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B1BA5"/>
                </a:solidFill>
              </a:rPr>
              <a:t>Integrated to the </a:t>
            </a:r>
            <a:r>
              <a:rPr lang="en-US" dirty="0" err="1" smtClean="0">
                <a:solidFill>
                  <a:srgbClr val="2B1BA5"/>
                </a:solidFill>
              </a:rPr>
              <a:t>GlueX</a:t>
            </a:r>
            <a:r>
              <a:rPr lang="en-US" dirty="0" smtClean="0">
                <a:solidFill>
                  <a:srgbClr val="2B1BA5"/>
                </a:solidFill>
              </a:rPr>
              <a:t> DAQ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2B1BA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B1BA5"/>
                </a:solidFill>
              </a:rPr>
              <a:t>Integrated to the </a:t>
            </a:r>
            <a:r>
              <a:rPr lang="en-US" dirty="0" err="1" smtClean="0">
                <a:solidFill>
                  <a:srgbClr val="2B1BA5"/>
                </a:solidFill>
              </a:rPr>
              <a:t>GlueX</a:t>
            </a:r>
            <a:r>
              <a:rPr lang="en-US" dirty="0" smtClean="0">
                <a:solidFill>
                  <a:srgbClr val="2B1BA5"/>
                </a:solidFill>
              </a:rPr>
              <a:t> trigger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2B1BA5"/>
              </a:solidFill>
            </a:endParaRPr>
          </a:p>
          <a:p>
            <a:r>
              <a:rPr lang="en-US" dirty="0">
                <a:solidFill>
                  <a:srgbClr val="2B1BA5"/>
                </a:solidFill>
              </a:rPr>
              <a:t>  </a:t>
            </a:r>
            <a:r>
              <a:rPr lang="en-US" dirty="0" smtClean="0">
                <a:solidFill>
                  <a:srgbClr val="2B1BA5"/>
                </a:solidFill>
              </a:rPr>
              <a:t> - </a:t>
            </a:r>
            <a:r>
              <a:rPr lang="en-US" dirty="0" err="1" smtClean="0"/>
              <a:t>PrimEx</a:t>
            </a:r>
            <a:r>
              <a:rPr lang="en-US" dirty="0" smtClean="0"/>
              <a:t> D trigger is based on energy </a:t>
            </a:r>
          </a:p>
          <a:p>
            <a:r>
              <a:rPr lang="en-US" dirty="0" smtClean="0"/>
              <a:t>     depositions in FCAL &amp; CCAL </a:t>
            </a:r>
          </a:p>
          <a:p>
            <a:r>
              <a:rPr lang="en-US" dirty="0"/>
              <a:t> </a:t>
            </a:r>
            <a:r>
              <a:rPr lang="en-US" dirty="0" smtClean="0"/>
              <a:t>  - SSP module installed in the</a:t>
            </a:r>
          </a:p>
          <a:p>
            <a:r>
              <a:rPr lang="en-US" dirty="0"/>
              <a:t> </a:t>
            </a:r>
            <a:r>
              <a:rPr lang="en-US" dirty="0" smtClean="0"/>
              <a:t>     trigger crate</a:t>
            </a:r>
          </a:p>
          <a:p>
            <a:r>
              <a:rPr lang="en-US" dirty="0"/>
              <a:t> </a:t>
            </a:r>
            <a:r>
              <a:rPr lang="en-US" dirty="0" smtClean="0"/>
              <a:t>  -  new GTP firmware installed and testes</a:t>
            </a:r>
          </a:p>
          <a:p>
            <a:r>
              <a:rPr lang="en-US" dirty="0" smtClean="0"/>
              <a:t>   - tested using a Play Back mode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B1BA5"/>
                </a:solidFill>
              </a:rPr>
              <a:t>An LED trigger is handled by the CAEN</a:t>
            </a:r>
          </a:p>
          <a:p>
            <a:r>
              <a:rPr lang="en-US" dirty="0">
                <a:solidFill>
                  <a:srgbClr val="2B1BA5"/>
                </a:solidFill>
              </a:rPr>
              <a:t> </a:t>
            </a:r>
            <a:r>
              <a:rPr lang="en-US" dirty="0" smtClean="0">
                <a:solidFill>
                  <a:srgbClr val="2B1BA5"/>
                </a:solidFill>
              </a:rPr>
              <a:t>    1495 module (installed), which is connected </a:t>
            </a:r>
          </a:p>
          <a:p>
            <a:r>
              <a:rPr lang="en-US" dirty="0" smtClean="0">
                <a:solidFill>
                  <a:srgbClr val="2B1BA5"/>
                </a:solidFill>
              </a:rPr>
              <a:t>     to the  TS</a:t>
            </a:r>
            <a:endParaRPr lang="en-US" dirty="0">
              <a:solidFill>
                <a:srgbClr val="2B1BA5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495" y="1864705"/>
            <a:ext cx="3857106" cy="289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117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234040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Calorimeter Slow Control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14119" y="1081080"/>
            <a:ext cx="396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Hovanes</a:t>
            </a:r>
            <a:r>
              <a:rPr lang="en-US" dirty="0" smtClean="0"/>
              <a:t> E., </a:t>
            </a:r>
            <a:r>
              <a:rPr lang="en-US" dirty="0" err="1" smtClean="0"/>
              <a:t>Vanik</a:t>
            </a:r>
            <a:r>
              <a:rPr lang="en-US" dirty="0" smtClean="0"/>
              <a:t> K. (see </a:t>
            </a:r>
            <a:r>
              <a:rPr lang="en-US" dirty="0" err="1" smtClean="0"/>
              <a:t>Hovane’s</a:t>
            </a:r>
            <a:r>
              <a:rPr lang="en-US" dirty="0" smtClean="0"/>
              <a:t> talk)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408372"/>
            <a:ext cx="3696599" cy="31075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79344"/>
            <a:ext cx="4686381" cy="31220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905000"/>
            <a:ext cx="1178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HV control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68536" y="1856581"/>
            <a:ext cx="2267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Environmental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56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706703" y="76200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Calibration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83" y="685800"/>
            <a:ext cx="4343400" cy="29901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5400" y="1037272"/>
            <a:ext cx="33169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B1BA5"/>
                </a:solidFill>
              </a:rPr>
              <a:t>Move each calorimeter cell to </a:t>
            </a:r>
          </a:p>
          <a:p>
            <a:r>
              <a:rPr lang="en-US" dirty="0" smtClean="0">
                <a:solidFill>
                  <a:srgbClr val="2B1BA5"/>
                </a:solidFill>
              </a:rPr>
              <a:t>      the beam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B1BA5"/>
                </a:solidFill>
              </a:rPr>
              <a:t>HV scan for all channels </a:t>
            </a:r>
          </a:p>
          <a:p>
            <a:r>
              <a:rPr lang="en-US" dirty="0" smtClean="0"/>
              <a:t>     (automatic </a:t>
            </a:r>
            <a:r>
              <a:rPr lang="en-US" dirty="0" err="1" smtClean="0"/>
              <a:t>preceedure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2533471"/>
            <a:ext cx="37975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B1BA5"/>
                </a:solidFill>
              </a:rPr>
              <a:t>Use beam energy  provided by the </a:t>
            </a:r>
          </a:p>
          <a:p>
            <a:r>
              <a:rPr lang="en-US" dirty="0" smtClean="0">
                <a:solidFill>
                  <a:srgbClr val="2B1BA5"/>
                </a:solidFill>
              </a:rPr>
              <a:t>     tagger </a:t>
            </a:r>
            <a:r>
              <a:rPr lang="en-US" dirty="0" err="1" smtClean="0">
                <a:solidFill>
                  <a:srgbClr val="2B1BA5"/>
                </a:solidFill>
              </a:rPr>
              <a:t>hodoscope</a:t>
            </a:r>
            <a:r>
              <a:rPr lang="en-US" dirty="0" smtClean="0">
                <a:solidFill>
                  <a:srgbClr val="2B1BA5"/>
                </a:solidFill>
              </a:rPr>
              <a:t> to  equalize gains</a:t>
            </a:r>
          </a:p>
          <a:p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        10 GeV – 3200 </a:t>
            </a:r>
            <a:r>
              <a:rPr lang="en-US" dirty="0" err="1" smtClean="0"/>
              <a:t>fadc</a:t>
            </a:r>
            <a:r>
              <a:rPr lang="en-US" dirty="0" smtClean="0"/>
              <a:t> channel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162822"/>
            <a:ext cx="5750672" cy="26951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0" y="3581400"/>
            <a:ext cx="718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HV (V)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531525" y="1979326"/>
            <a:ext cx="21636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FADC amplitude (count)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127900" y="3989179"/>
            <a:ext cx="5659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FADC amplitude as a function of the tagger </a:t>
            </a:r>
            <a:r>
              <a:rPr lang="en-US" sz="1600" dirty="0" err="1" smtClean="0"/>
              <a:t>hodoscope</a:t>
            </a:r>
            <a:r>
              <a:rPr lang="en-US" sz="1600" dirty="0" smtClean="0"/>
              <a:t> energy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3313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706703" y="182257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Calibration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976" y="431860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54" y="2057401"/>
            <a:ext cx="4219625" cy="26390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001" y="1981200"/>
            <a:ext cx="4417614" cy="27628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2649567"/>
            <a:ext cx="173509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fadc</a:t>
            </a:r>
            <a:r>
              <a:rPr lang="en-US" dirty="0" smtClean="0"/>
              <a:t> amplitudes</a:t>
            </a:r>
          </a:p>
          <a:p>
            <a:r>
              <a:rPr lang="en-US" dirty="0" smtClean="0"/>
              <a:t>    at 4.2 GeV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03576" y="2972733"/>
            <a:ext cx="154991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     Amplitude ratio</a:t>
            </a:r>
          </a:p>
          <a:p>
            <a:r>
              <a:rPr lang="en-US" sz="1200" dirty="0" smtClean="0"/>
              <a:t>A(10 GeV)/A(4.2 GeV)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66675" y="3424842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sz="1100" dirty="0" smtClean="0">
                <a:sym typeface="Symbol" panose="05050102010706020507" pitchFamily="18" charset="2"/>
              </a:rPr>
              <a:t>/ </a:t>
            </a:r>
            <a:r>
              <a:rPr lang="en-US" sz="1100" dirty="0">
                <a:sym typeface="Symbol" panose="05050102010706020507" pitchFamily="18" charset="2"/>
              </a:rPr>
              <a:t></a:t>
            </a:r>
            <a:r>
              <a:rPr lang="en-US" sz="1100" dirty="0" smtClean="0">
                <a:sym typeface="Symbol" panose="05050102010706020507" pitchFamily="18" charset="2"/>
              </a:rPr>
              <a:t> 0.5 %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5145778"/>
            <a:ext cx="51139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good module-to-module stability</a:t>
            </a:r>
          </a:p>
          <a:p>
            <a:endParaRPr lang="en-US" dirty="0" smtClean="0"/>
          </a:p>
          <a:p>
            <a:r>
              <a:rPr lang="en-US" dirty="0" smtClean="0"/>
              <a:t>observed 7 channels with larger amplitude deviation</a:t>
            </a:r>
          </a:p>
          <a:p>
            <a:r>
              <a:rPr lang="en-US" dirty="0" smtClean="0"/>
              <a:t>                       (the PMT pulses look Ok)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0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789319" y="0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Rate per Counter 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PrimEx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D Conditions)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" y="1524000"/>
            <a:ext cx="5076825" cy="45127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46913" y="882596"/>
            <a:ext cx="3657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Maximum rate per counter</a:t>
            </a:r>
          </a:p>
          <a:p>
            <a:r>
              <a:rPr lang="en-US" dirty="0"/>
              <a:t> </a:t>
            </a:r>
            <a:r>
              <a:rPr lang="en-US" dirty="0" smtClean="0"/>
              <a:t>             is 250  kHz</a:t>
            </a:r>
          </a:p>
          <a:p>
            <a:r>
              <a:rPr lang="en-US" dirty="0" smtClean="0"/>
              <a:t>      (at </a:t>
            </a:r>
            <a:r>
              <a:rPr lang="en-US" dirty="0" smtClean="0">
                <a:sym typeface="Symbol" panose="05050102010706020507" pitchFamily="18" charset="2"/>
              </a:rPr>
              <a:t></a:t>
            </a:r>
            <a:r>
              <a:rPr lang="en-US" dirty="0" smtClean="0"/>
              <a:t>30 MeV threshold)</a:t>
            </a:r>
          </a:p>
          <a:p>
            <a:endParaRPr lang="en-US" dirty="0" smtClean="0"/>
          </a:p>
          <a:p>
            <a:r>
              <a:rPr lang="en-US" dirty="0" smtClean="0"/>
              <a:t>Rates are in</a:t>
            </a:r>
            <a:r>
              <a:rPr lang="en-US" dirty="0" smtClean="0"/>
              <a:t> </a:t>
            </a:r>
            <a:r>
              <a:rPr lang="en-US" dirty="0" smtClean="0"/>
              <a:t>a good agreement with the </a:t>
            </a:r>
            <a:r>
              <a:rPr lang="en-US" dirty="0" smtClean="0"/>
              <a:t>simulation </a:t>
            </a:r>
            <a:r>
              <a:rPr lang="en-US" dirty="0" smtClean="0"/>
              <a:t>for </a:t>
            </a:r>
            <a:r>
              <a:rPr lang="en-US" dirty="0" err="1" smtClean="0"/>
              <a:t>PrimEx</a:t>
            </a:r>
            <a:r>
              <a:rPr lang="en-US" dirty="0" smtClean="0"/>
              <a:t> D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89038" y="22860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250 kHz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133600" y="2470666"/>
            <a:ext cx="5955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627" y="3429000"/>
            <a:ext cx="3022173" cy="30221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77877" y="2953835"/>
            <a:ext cx="1360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FADC scalers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63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789319" y="0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Trigger Rate for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PrimEx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D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61" y="1752600"/>
            <a:ext cx="6802739" cy="4619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1574512"/>
            <a:ext cx="457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Trigger rate as a function of the total energy </a:t>
            </a:r>
          </a:p>
          <a:p>
            <a:r>
              <a:rPr lang="en-US" sz="1600" dirty="0" smtClean="0"/>
              <a:t>                      (FCAL + CCAL) threshold</a:t>
            </a:r>
            <a:endParaRPr lang="en-US" sz="16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43200" y="3910012"/>
            <a:ext cx="0" cy="8905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69540" y="3284426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GeV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95850" y="3048000"/>
            <a:ext cx="248997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B1BA5"/>
                </a:solidFill>
              </a:rPr>
              <a:t>  Trigger rate at 4 GeV</a:t>
            </a:r>
          </a:p>
          <a:p>
            <a:r>
              <a:rPr lang="en-US" dirty="0" smtClean="0">
                <a:solidFill>
                  <a:srgbClr val="2B1BA5"/>
                </a:solidFill>
              </a:rPr>
              <a:t>threshold is about 8 kHz</a:t>
            </a:r>
          </a:p>
          <a:p>
            <a:r>
              <a:rPr lang="en-US" dirty="0" smtClean="0">
                <a:solidFill>
                  <a:srgbClr val="2B1BA5"/>
                </a:solidFill>
              </a:rPr>
              <a:t>(DAQ </a:t>
            </a:r>
            <a:r>
              <a:rPr lang="en-US" dirty="0" err="1" smtClean="0">
                <a:solidFill>
                  <a:srgbClr val="2B1BA5"/>
                </a:solidFill>
              </a:rPr>
              <a:t>livetime</a:t>
            </a:r>
            <a:r>
              <a:rPr lang="en-US" dirty="0" smtClean="0">
                <a:solidFill>
                  <a:srgbClr val="2B1BA5"/>
                </a:solidFill>
              </a:rPr>
              <a:t> is </a:t>
            </a:r>
            <a:r>
              <a:rPr lang="en-US" dirty="0" smtClean="0">
                <a:solidFill>
                  <a:srgbClr val="2B1BA5"/>
                </a:solidFill>
                <a:sym typeface="Symbol" panose="05050102010706020507" pitchFamily="18" charset="2"/>
              </a:rPr>
              <a:t></a:t>
            </a:r>
            <a:r>
              <a:rPr lang="en-US" dirty="0" smtClean="0">
                <a:solidFill>
                  <a:srgbClr val="2B1BA5"/>
                </a:solidFill>
              </a:rPr>
              <a:t>100 %)</a:t>
            </a:r>
          </a:p>
          <a:p>
            <a:endParaRPr lang="en-US" dirty="0"/>
          </a:p>
          <a:p>
            <a:r>
              <a:rPr lang="en-US" dirty="0" smtClean="0"/>
              <a:t>- consistent with MC </a:t>
            </a:r>
          </a:p>
          <a:p>
            <a:r>
              <a:rPr lang="en-US" dirty="0" smtClean="0"/>
              <a:t>        predictions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3322" y="1034018"/>
            <a:ext cx="861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B1BA5"/>
                </a:solidFill>
              </a:rPr>
              <a:t>Trigger is based on the energy sum deposited in two forward calorimeters (FCAL and CCAL)</a:t>
            </a:r>
            <a:endParaRPr lang="en-US" dirty="0">
              <a:solidFill>
                <a:srgbClr val="2B1B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45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861420" y="139427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Energy Resolution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321060"/>
            <a:ext cx="3276600" cy="24607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50" y="4343400"/>
            <a:ext cx="3168400" cy="23794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81506"/>
            <a:ext cx="5334000" cy="24998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7635" y="2205335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ym typeface="Symbol" panose="05050102010706020507" pitchFamily="18" charset="2"/>
              </a:rPr>
              <a:t>    </a:t>
            </a:r>
          </a:p>
          <a:p>
            <a:r>
              <a:rPr lang="en-US" sz="1200" dirty="0" smtClean="0">
                <a:sym typeface="Symbol" panose="05050102010706020507" pitchFamily="18" charset="2"/>
              </a:rPr>
              <a:t> </a:t>
            </a:r>
            <a:r>
              <a:rPr lang="en-US" sz="1200" dirty="0" err="1" smtClean="0">
                <a:sym typeface="Symbol" panose="05050102010706020507" pitchFamily="18" charset="2"/>
              </a:rPr>
              <a:t>HyCal</a:t>
            </a:r>
            <a:r>
              <a:rPr lang="en-US" sz="1200" dirty="0" smtClean="0">
                <a:sym typeface="Symbol" panose="05050102010706020507" pitchFamily="18" charset="2"/>
              </a:rPr>
              <a:t> 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509620" y="1070789"/>
            <a:ext cx="310098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Slightly worse resolution than expected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r>
              <a:rPr lang="en-US" sz="1600" dirty="0" smtClean="0"/>
              <a:t>   - amplifier performance (?)</a:t>
            </a:r>
          </a:p>
          <a:p>
            <a:r>
              <a:rPr lang="en-US" sz="1600" dirty="0" smtClean="0"/>
              <a:t>     (operating as small voltages, </a:t>
            </a:r>
          </a:p>
          <a:p>
            <a:r>
              <a:rPr lang="en-US" sz="1600" dirty="0" smtClean="0"/>
              <a:t>              non </a:t>
            </a:r>
            <a:r>
              <a:rPr lang="en-US" sz="1600" dirty="0" err="1" smtClean="0"/>
              <a:t>linearities</a:t>
            </a:r>
            <a:r>
              <a:rPr lang="en-US" sz="16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 Energy deposition in the central cell: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- 85 % of the total energy in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the cluster (expect </a:t>
            </a:r>
            <a:r>
              <a:rPr lang="en-US" sz="1600" dirty="0" smtClean="0">
                <a:sym typeface="Symbol" panose="05050102010706020507" pitchFamily="18" charset="2"/>
              </a:rPr>
              <a:t> 80%)</a:t>
            </a:r>
            <a:endParaRPr lang="en-US" sz="1600" dirty="0" smtClean="0"/>
          </a:p>
          <a:p>
            <a:r>
              <a:rPr lang="en-US" sz="1200" dirty="0" smtClean="0"/>
              <a:t>      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3828430" y="3810000"/>
            <a:ext cx="15223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ADC pulse integral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4705229"/>
            <a:ext cx="636713" cy="2616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4.2 GeV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5350770" y="4705229"/>
            <a:ext cx="633507" cy="2616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10  GeV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5845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861420" y="139427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Energy Resolution (non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linearities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397" y="3878449"/>
            <a:ext cx="5676603" cy="26604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44893"/>
            <a:ext cx="4114800" cy="26531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66697" y="1371600"/>
            <a:ext cx="426462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Non linearity of the </a:t>
            </a:r>
            <a:r>
              <a:rPr lang="en-US" dirty="0" err="1" smtClean="0"/>
              <a:t>fadc</a:t>
            </a:r>
            <a:r>
              <a:rPr lang="en-US" dirty="0" smtClean="0"/>
              <a:t> peak amplitude</a:t>
            </a:r>
          </a:p>
          <a:p>
            <a:r>
              <a:rPr lang="en-US" dirty="0" smtClean="0"/>
              <a:t>           between 2 GeV and 10 GeV </a:t>
            </a:r>
            <a:r>
              <a:rPr lang="en-US" dirty="0" smtClean="0">
                <a:sym typeface="Symbol" panose="05050102010706020507" pitchFamily="18" charset="2"/>
              </a:rPr>
              <a:t>2 %</a:t>
            </a:r>
          </a:p>
          <a:p>
            <a:endParaRPr lang="en-US" dirty="0" smtClean="0">
              <a:sym typeface="Symbol" panose="05050102010706020507" pitchFamily="18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     (note, the energy scale of the tagger </a:t>
            </a:r>
          </a:p>
          <a:p>
            <a:r>
              <a:rPr lang="en-US" dirty="0" smtClean="0">
                <a:sym typeface="Symbol" panose="05050102010706020507" pitchFamily="18" charset="2"/>
              </a:rPr>
              <a:t>                       is slightly non-liner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Symbol" panose="05050102010706020507" pitchFamily="18" charset="2"/>
              </a:rPr>
              <a:t>large non-linearity of the pulse integral, </a:t>
            </a:r>
          </a:p>
          <a:p>
            <a:r>
              <a:rPr lang="en-US" dirty="0" smtClean="0">
                <a:sym typeface="Symbol" panose="05050102010706020507" pitchFamily="18" charset="2"/>
              </a:rPr>
              <a:t>      &gt; 5 %</a:t>
            </a:r>
            <a:endParaRPr lang="en-US" dirty="0">
              <a:sym typeface="Symbol" panose="05050102010706020507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8506" y="4275831"/>
            <a:ext cx="1018227" cy="2616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Integral / Peak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1447800"/>
            <a:ext cx="1481496" cy="2616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Relative Pulse integral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8982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663388" y="228600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PMT Operation Condition (discussion)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170087"/>
            <a:ext cx="8827738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90DB3"/>
                </a:solidFill>
              </a:rPr>
              <a:t>The maximum rate per module in the </a:t>
            </a:r>
            <a:r>
              <a:rPr lang="en-US" dirty="0" err="1" smtClean="0">
                <a:solidFill>
                  <a:srgbClr val="190DB3"/>
                </a:solidFill>
              </a:rPr>
              <a:t>PrimEx</a:t>
            </a:r>
            <a:r>
              <a:rPr lang="en-US" dirty="0" smtClean="0">
                <a:solidFill>
                  <a:srgbClr val="190DB3"/>
                </a:solidFill>
              </a:rPr>
              <a:t> </a:t>
            </a:r>
            <a:r>
              <a:rPr lang="en-US" dirty="0" smtClean="0">
                <a:solidFill>
                  <a:srgbClr val="190DB3"/>
                </a:solidFill>
              </a:rPr>
              <a:t>D experiment </a:t>
            </a:r>
            <a:r>
              <a:rPr lang="en-US" dirty="0" smtClean="0">
                <a:solidFill>
                  <a:srgbClr val="190DB3"/>
                </a:solidFill>
              </a:rPr>
              <a:t>is 250 kHz</a:t>
            </a:r>
          </a:p>
          <a:p>
            <a:endParaRPr lang="en-US" dirty="0">
              <a:solidFill>
                <a:srgbClr val="190DB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90DB3"/>
                </a:solidFill>
              </a:rPr>
              <a:t>We operated PMTs as small voltages of about 620 – 650 V which provided</a:t>
            </a:r>
          </a:p>
          <a:p>
            <a:r>
              <a:rPr lang="en-US" dirty="0" smtClean="0">
                <a:solidFill>
                  <a:srgbClr val="190DB3"/>
                </a:solidFill>
              </a:rPr>
              <a:t>a </a:t>
            </a:r>
            <a:r>
              <a:rPr lang="en-US" dirty="0" smtClean="0">
                <a:solidFill>
                  <a:srgbClr val="190DB3"/>
                </a:solidFill>
              </a:rPr>
              <a:t>pulse </a:t>
            </a:r>
            <a:r>
              <a:rPr lang="en-US" dirty="0" smtClean="0">
                <a:solidFill>
                  <a:srgbClr val="190DB3"/>
                </a:solidFill>
              </a:rPr>
              <a:t>amplitude of about 1 V  </a:t>
            </a:r>
            <a:r>
              <a:rPr lang="en-US" dirty="0" smtClean="0">
                <a:solidFill>
                  <a:srgbClr val="190DB3"/>
                </a:solidFill>
              </a:rPr>
              <a:t>(</a:t>
            </a:r>
            <a:r>
              <a:rPr lang="en-US" dirty="0" smtClean="0">
                <a:solidFill>
                  <a:srgbClr val="190DB3"/>
                </a:solidFill>
              </a:rPr>
              <a:t>High voltage, </a:t>
            </a:r>
            <a:r>
              <a:rPr lang="en-US" dirty="0" smtClean="0">
                <a:solidFill>
                  <a:srgbClr val="190DB3"/>
                </a:solidFill>
              </a:rPr>
              <a:t>recommended by Hamamatsu is </a:t>
            </a:r>
            <a:endParaRPr lang="en-US" dirty="0" smtClean="0">
              <a:solidFill>
                <a:srgbClr val="190DB3"/>
              </a:solidFill>
            </a:endParaRPr>
          </a:p>
          <a:p>
            <a:r>
              <a:rPr lang="en-US" dirty="0" smtClean="0">
                <a:solidFill>
                  <a:srgbClr val="190DB3"/>
                </a:solidFill>
              </a:rPr>
              <a:t>above 1 kV).</a:t>
            </a:r>
          </a:p>
          <a:p>
            <a:r>
              <a:rPr lang="en-US" dirty="0" smtClean="0">
                <a:solidFill>
                  <a:srgbClr val="190DB3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90DB3"/>
                </a:solidFill>
              </a:rPr>
              <a:t>The anode current for this conditions is </a:t>
            </a:r>
            <a:r>
              <a:rPr lang="en-US" dirty="0">
                <a:solidFill>
                  <a:srgbClr val="190DB3"/>
                </a:solidFill>
              </a:rPr>
              <a:t> </a:t>
            </a:r>
            <a:r>
              <a:rPr lang="en-US" dirty="0" smtClean="0">
                <a:solidFill>
                  <a:srgbClr val="190DB3"/>
                </a:solidFill>
              </a:rPr>
              <a:t>&lt;&lt;</a:t>
            </a:r>
            <a:r>
              <a:rPr lang="en-US" dirty="0" smtClean="0">
                <a:solidFill>
                  <a:srgbClr val="190DB3"/>
                </a:solidFill>
              </a:rPr>
              <a:t> </a:t>
            </a:r>
            <a:r>
              <a:rPr lang="en-US" dirty="0" smtClean="0">
                <a:solidFill>
                  <a:srgbClr val="190DB3"/>
                </a:solidFill>
              </a:rPr>
              <a:t>10 </a:t>
            </a:r>
            <a:r>
              <a:rPr lang="en-US" dirty="0" smtClean="0">
                <a:solidFill>
                  <a:srgbClr val="190DB3"/>
                </a:solidFill>
                <a:sym typeface="Symbol" panose="05050102010706020507" pitchFamily="18" charset="2"/>
              </a:rPr>
              <a:t></a:t>
            </a:r>
            <a:r>
              <a:rPr lang="en-US" dirty="0" smtClean="0">
                <a:solidFill>
                  <a:srgbClr val="190DB3"/>
                </a:solidFill>
                <a:sym typeface="Symbol" panose="05050102010706020507" pitchFamily="18" charset="2"/>
              </a:rPr>
              <a:t>A (we do some estimates now)</a:t>
            </a:r>
            <a:endParaRPr lang="en-US" dirty="0" smtClean="0">
              <a:solidFill>
                <a:srgbClr val="190DB3"/>
              </a:solidFill>
              <a:sym typeface="Symbol" panose="05050102010706020507" pitchFamily="18" charset="2"/>
            </a:endParaRPr>
          </a:p>
          <a:p>
            <a:endParaRPr lang="en-US" dirty="0" smtClean="0">
              <a:solidFill>
                <a:srgbClr val="190DB3"/>
              </a:solidFill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90DB3"/>
                </a:solidFill>
                <a:sym typeface="Symbol" panose="05050102010706020507" pitchFamily="18" charset="2"/>
              </a:rPr>
              <a:t>Note, </a:t>
            </a:r>
            <a:r>
              <a:rPr lang="en-US" dirty="0">
                <a:solidFill>
                  <a:srgbClr val="190DB3"/>
                </a:solidFill>
                <a:sym typeface="Symbol" panose="05050102010706020507" pitchFamily="18" charset="2"/>
              </a:rPr>
              <a:t>the maximum averaged </a:t>
            </a:r>
            <a:r>
              <a:rPr lang="en-US" dirty="0" smtClean="0">
                <a:solidFill>
                  <a:srgbClr val="190DB3"/>
                </a:solidFill>
                <a:sym typeface="Symbol" panose="05050102010706020507" pitchFamily="18" charset="2"/>
              </a:rPr>
              <a:t>anode current </a:t>
            </a:r>
            <a:r>
              <a:rPr lang="en-US" dirty="0">
                <a:solidFill>
                  <a:srgbClr val="190DB3"/>
                </a:solidFill>
                <a:sym typeface="Symbol" panose="05050102010706020507" pitchFamily="18" charset="2"/>
              </a:rPr>
              <a:t>for this </a:t>
            </a:r>
            <a:r>
              <a:rPr lang="en-US" dirty="0" smtClean="0">
                <a:solidFill>
                  <a:srgbClr val="190DB3"/>
                </a:solidFill>
                <a:sym typeface="Symbol" panose="05050102010706020507" pitchFamily="18" charset="2"/>
              </a:rPr>
              <a:t>PMT (according to Hamamatsu) is</a:t>
            </a:r>
            <a:endParaRPr lang="en-US" dirty="0">
              <a:solidFill>
                <a:srgbClr val="190DB3"/>
              </a:solidFill>
              <a:sym typeface="Symbol" panose="05050102010706020507" pitchFamily="18" charset="2"/>
            </a:endParaRPr>
          </a:p>
          <a:p>
            <a:r>
              <a:rPr lang="en-US" dirty="0" smtClean="0">
                <a:solidFill>
                  <a:srgbClr val="190DB3"/>
                </a:solidFill>
              </a:rPr>
              <a:t>100 </a:t>
            </a:r>
            <a:r>
              <a:rPr lang="en-US" dirty="0">
                <a:solidFill>
                  <a:srgbClr val="190DB3"/>
                </a:solidFill>
                <a:sym typeface="Symbol" panose="05050102010706020507" pitchFamily="18" charset="2"/>
              </a:rPr>
              <a:t></a:t>
            </a:r>
            <a:r>
              <a:rPr lang="en-US" dirty="0" smtClean="0">
                <a:solidFill>
                  <a:srgbClr val="190DB3"/>
                </a:solidFill>
                <a:sym typeface="Symbol" panose="05050102010706020507" pitchFamily="18" charset="2"/>
              </a:rPr>
              <a:t>A. The amplifier gain is about a factor of 10. Depending </a:t>
            </a:r>
            <a:r>
              <a:rPr lang="en-US" dirty="0" smtClean="0">
                <a:solidFill>
                  <a:srgbClr val="190DB3"/>
                </a:solidFill>
                <a:sym typeface="Symbol" panose="05050102010706020507" pitchFamily="18" charset="2"/>
              </a:rPr>
              <a:t>on the anode current, we may </a:t>
            </a:r>
          </a:p>
          <a:p>
            <a:r>
              <a:rPr lang="en-US" dirty="0" smtClean="0">
                <a:solidFill>
                  <a:srgbClr val="190DB3"/>
                </a:solidFill>
                <a:sym typeface="Symbol" panose="05050102010706020507" pitchFamily="18" charset="2"/>
              </a:rPr>
              <a:t>be able to bypass the amplifier (or reduce the amplification factor)</a:t>
            </a:r>
            <a:endParaRPr lang="en-US" dirty="0" smtClean="0">
              <a:solidFill>
                <a:srgbClr val="190DB3"/>
              </a:solidFill>
              <a:sym typeface="Symbol" panose="05050102010706020507" pitchFamily="18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 </a:t>
            </a:r>
          </a:p>
          <a:p>
            <a:r>
              <a:rPr lang="en-US" dirty="0" smtClean="0">
                <a:sym typeface="Symbol" panose="05050102010706020507" pitchFamily="18" charset="2"/>
              </a:rPr>
              <a:t>(operating at the maximum current results in about 15 % gain drop after 100 hours</a:t>
            </a:r>
          </a:p>
          <a:p>
            <a:r>
              <a:rPr lang="en-US" dirty="0" smtClean="0">
                <a:sym typeface="Symbol" panose="05050102010706020507" pitchFamily="18" charset="2"/>
              </a:rPr>
              <a:t> of  </a:t>
            </a:r>
            <a:r>
              <a:rPr lang="en-US" dirty="0" smtClean="0">
                <a:sym typeface="Symbol" panose="05050102010706020507" pitchFamily="18" charset="2"/>
              </a:rPr>
              <a:t>continuous operation</a:t>
            </a:r>
            <a:r>
              <a:rPr lang="en-US" dirty="0" smtClean="0">
                <a:sym typeface="Symbol" panose="05050102010706020507" pitchFamily="18" charset="2"/>
              </a:rPr>
              <a:t>, to be checked)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90DB3"/>
                </a:solidFill>
                <a:sym typeface="Symbol" panose="05050102010706020507" pitchFamily="18" charset="2"/>
              </a:rPr>
              <a:t>For a new run, we switched </a:t>
            </a:r>
            <a:r>
              <a:rPr lang="en-US" dirty="0" err="1" smtClean="0">
                <a:solidFill>
                  <a:srgbClr val="190DB3"/>
                </a:solidFill>
                <a:sym typeface="Symbol" panose="05050102010706020507" pitchFamily="18" charset="2"/>
              </a:rPr>
              <a:t>fadc</a:t>
            </a:r>
            <a:r>
              <a:rPr lang="en-US" dirty="0" smtClean="0">
                <a:solidFill>
                  <a:srgbClr val="190DB3"/>
                </a:solidFill>
                <a:sym typeface="Symbol" panose="05050102010706020507" pitchFamily="18" charset="2"/>
              </a:rPr>
              <a:t> </a:t>
            </a:r>
            <a:r>
              <a:rPr lang="en-US" dirty="0" smtClean="0">
                <a:solidFill>
                  <a:srgbClr val="190DB3"/>
                </a:solidFill>
                <a:sym typeface="Symbol" panose="05050102010706020507" pitchFamily="18" charset="2"/>
              </a:rPr>
              <a:t>voltage range to </a:t>
            </a:r>
            <a:r>
              <a:rPr lang="en-US" dirty="0" smtClean="0">
                <a:solidFill>
                  <a:srgbClr val="190DB3"/>
                </a:solidFill>
                <a:sym typeface="Symbol" panose="05050102010706020507" pitchFamily="18" charset="2"/>
              </a:rPr>
              <a:t>2 </a:t>
            </a:r>
            <a:r>
              <a:rPr lang="en-US" dirty="0" smtClean="0">
                <a:solidFill>
                  <a:srgbClr val="190DB3"/>
                </a:solidFill>
                <a:sym typeface="Symbol" panose="05050102010706020507" pitchFamily="18" charset="2"/>
              </a:rPr>
              <a:t>Vs and </a:t>
            </a:r>
            <a:r>
              <a:rPr lang="en-US" dirty="0" smtClean="0">
                <a:solidFill>
                  <a:srgbClr val="190DB3"/>
                </a:solidFill>
                <a:sym typeface="Symbol" panose="05050102010706020507" pitchFamily="18" charset="2"/>
              </a:rPr>
              <a:t>increased </a:t>
            </a:r>
            <a:r>
              <a:rPr lang="en-US" dirty="0" smtClean="0">
                <a:solidFill>
                  <a:srgbClr val="190DB3"/>
                </a:solidFill>
                <a:sym typeface="Symbol" panose="05050102010706020507" pitchFamily="18" charset="2"/>
              </a:rPr>
              <a:t>HVs </a:t>
            </a:r>
            <a:r>
              <a:rPr lang="en-US" dirty="0" smtClean="0">
                <a:solidFill>
                  <a:srgbClr val="190DB3"/>
                </a:solidFill>
                <a:sym typeface="Symbol" panose="05050102010706020507" pitchFamily="18" charset="2"/>
              </a:rPr>
              <a:t>by </a:t>
            </a:r>
          </a:p>
          <a:p>
            <a:r>
              <a:rPr lang="en-US" dirty="0" smtClean="0">
                <a:solidFill>
                  <a:srgbClr val="190DB3"/>
                </a:solidFill>
                <a:sym typeface="Symbol" panose="05050102010706020507" pitchFamily="18" charset="2"/>
              </a:rPr>
              <a:t>about 60 V</a:t>
            </a:r>
            <a:r>
              <a:rPr lang="en-US" dirty="0" smtClean="0">
                <a:solidFill>
                  <a:srgbClr val="190DB3"/>
                </a:solidFill>
              </a:rPr>
              <a:t> </a:t>
            </a:r>
            <a:endParaRPr lang="en-US" dirty="0">
              <a:solidFill>
                <a:srgbClr val="190D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73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573742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Introduction 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1582057" y="2362200"/>
            <a:ext cx="670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 Prototype of the NPS calorimeter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rgbClr val="190DB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 It will be used as a Compton Calorimeter for the </a:t>
            </a:r>
            <a:r>
              <a:rPr lang="en-US" sz="2000" dirty="0" err="1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PrimEx</a:t>
            </a:r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 D </a:t>
            </a:r>
          </a:p>
          <a:p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   experiment in Hall D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rgbClr val="190DB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 Prototype of the  Hall D forward calorimeter upgrade FCAL II </a:t>
            </a:r>
          </a:p>
        </p:txBody>
      </p:sp>
    </p:spTree>
    <p:extLst>
      <p:ext uri="{BB962C8B-B14F-4D97-AF65-F5344CB8AC3E}">
        <p14:creationId xmlns:p14="http://schemas.microsoft.com/office/powerpoint/2010/main" val="384552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457200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Next Steps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0100" y="1676400"/>
            <a:ext cx="7658100" cy="4399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calorimeter prototype has been successfully tested during </a:t>
            </a:r>
          </a:p>
          <a:p>
            <a:r>
              <a:rPr lang="en-US" dirty="0" smtClean="0"/>
              <a:t>      </a:t>
            </a:r>
            <a:r>
              <a:rPr lang="en-US" dirty="0" err="1" smtClean="0"/>
              <a:t>PrimEx</a:t>
            </a:r>
            <a:r>
              <a:rPr lang="en-US" dirty="0" smtClean="0"/>
              <a:t> D commissioning run in the Fall of 2018 and will be used in the</a:t>
            </a:r>
          </a:p>
          <a:p>
            <a:r>
              <a:rPr lang="en-US" dirty="0" smtClean="0"/>
              <a:t>      Spring run of 2019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Reconstruction of the calorimeter (Hits, Clusters) has been integrated to the Hall D reconstruction framework. For the cluster reconstruction we use  “Island Algorithm” inherited from Hall B </a:t>
            </a:r>
            <a:r>
              <a:rPr lang="en-US" dirty="0" err="1" smtClean="0"/>
              <a:t>HyCal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are working on the calorimeter calibration and trying to understand the energy resolution (light yield in units of photo electrons) and observed non-</a:t>
            </a:r>
            <a:r>
              <a:rPr lang="en-US" dirty="0" err="1" smtClean="0"/>
              <a:t>linearities</a:t>
            </a:r>
            <a:r>
              <a:rPr lang="en-US" dirty="0" smtClean="0"/>
              <a:t> in the reconstructed energy</a:t>
            </a:r>
          </a:p>
          <a:p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r>
              <a:rPr lang="en-US" dirty="0" smtClean="0"/>
              <a:t>       - we are planning to check/study divider performance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203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4"/>
          <p:cNvSpPr>
            <a:spLocks noChangeArrowheads="1"/>
          </p:cNvSpPr>
          <p:nvPr/>
        </p:nvSpPr>
        <p:spPr bwMode="auto">
          <a:xfrm>
            <a:off x="7010400" y="4572000"/>
            <a:ext cx="1371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23900" y="77569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NPS prototype (Hall D Compton Calorimeter)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219200"/>
            <a:ext cx="49530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rgbClr val="C00000"/>
                </a:solidFill>
                <a:cs typeface="Times New Roman" panose="02020603050405020304" pitchFamily="18" charset="0"/>
                <a:sym typeface="Symbol" charset="0"/>
              </a:rPr>
              <a:t>Array of </a:t>
            </a:r>
            <a:r>
              <a:rPr lang="en-US" dirty="0" err="1" smtClean="0">
                <a:solidFill>
                  <a:srgbClr val="C00000"/>
                </a:solidFill>
                <a:cs typeface="Times New Roman" panose="02020603050405020304" pitchFamily="18" charset="0"/>
                <a:sym typeface="Symbol" charset="0"/>
              </a:rPr>
              <a:t>12x12</a:t>
            </a:r>
            <a:r>
              <a:rPr lang="en-US" dirty="0" smtClean="0">
                <a:solidFill>
                  <a:srgbClr val="C00000"/>
                </a:solidFill>
                <a:cs typeface="Times New Roman" panose="02020603050405020304" pitchFamily="18" charset="0"/>
                <a:sym typeface="Symbol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cs typeface="Times New Roman" panose="02020603050405020304" pitchFamily="18" charset="0"/>
                <a:sym typeface="Symbol" charset="0"/>
              </a:rPr>
              <a:t>PbWO</a:t>
            </a:r>
            <a:r>
              <a:rPr lang="en-US" baseline="-25000" dirty="0" err="1">
                <a:solidFill>
                  <a:srgbClr val="C00000"/>
                </a:solidFill>
                <a:cs typeface="Times New Roman" panose="02020603050405020304" pitchFamily="18" charset="0"/>
                <a:sym typeface="Symbol" charset="0"/>
              </a:rPr>
              <a:t>4</a:t>
            </a:r>
            <a:r>
              <a:rPr lang="en-US" dirty="0">
                <a:solidFill>
                  <a:srgbClr val="C00000"/>
                </a:solidFill>
                <a:cs typeface="Times New Roman" panose="02020603050405020304" pitchFamily="18" charset="0"/>
                <a:sym typeface="Symbol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cs typeface="Times New Roman" panose="02020603050405020304" pitchFamily="18" charset="0"/>
                <a:sym typeface="Symbol" charset="0"/>
              </a:rPr>
              <a:t>crystals </a:t>
            </a:r>
          </a:p>
          <a:p>
            <a:pPr>
              <a:lnSpc>
                <a:spcPts val="1200"/>
              </a:lnSpc>
              <a:buClr>
                <a:srgbClr val="C00000"/>
              </a:buClr>
              <a:buSzPct val="70000"/>
              <a:defRPr/>
            </a:pPr>
            <a:r>
              <a:rPr lang="en-US" dirty="0">
                <a:solidFill>
                  <a:srgbClr val="C00000"/>
                </a:solidFill>
                <a:cs typeface="Times New Roman" panose="02020603050405020304" pitchFamily="18" charset="0"/>
                <a:sym typeface="Symbol" charset="0"/>
              </a:rPr>
              <a:t> </a:t>
            </a:r>
            <a:endParaRPr lang="en-US" dirty="0" smtClean="0">
              <a:solidFill>
                <a:srgbClr val="C00000"/>
              </a:solidFill>
              <a:cs typeface="Times New Roman" panose="02020603050405020304" pitchFamily="18" charset="0"/>
              <a:sym typeface="Symbol" charset="0"/>
            </a:endParaRPr>
          </a:p>
          <a:p>
            <a:pPr>
              <a:lnSpc>
                <a:spcPts val="1200"/>
              </a:lnSpc>
              <a:buClr>
                <a:srgbClr val="C00000"/>
              </a:buClr>
              <a:buSzPct val="70000"/>
              <a:defRPr/>
            </a:pPr>
            <a:endParaRPr lang="en-US" dirty="0">
              <a:solidFill>
                <a:srgbClr val="C00000"/>
              </a:solidFill>
              <a:cs typeface="Times New Roman" panose="02020603050405020304" pitchFamily="18" charset="0"/>
              <a:sym typeface="Symbol" charset="0"/>
            </a:endParaRPr>
          </a:p>
          <a:p>
            <a:pPr marL="285750" indent="-285750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rgbClr val="C00000"/>
                </a:solidFill>
                <a:cs typeface="Times New Roman" panose="02020603050405020304" pitchFamily="18" charset="0"/>
                <a:sym typeface="Symbol" charset="0"/>
              </a:rPr>
              <a:t>Beam hole: 2 x 2 crystals</a:t>
            </a:r>
          </a:p>
          <a:p>
            <a:pPr>
              <a:lnSpc>
                <a:spcPts val="1200"/>
              </a:lnSpc>
              <a:buClr>
                <a:srgbClr val="C00000"/>
              </a:buClr>
              <a:buSzPct val="70000"/>
              <a:defRPr/>
            </a:pPr>
            <a:endParaRPr lang="en-US" dirty="0" smtClean="0">
              <a:solidFill>
                <a:srgbClr val="C00000"/>
              </a:solidFill>
              <a:cs typeface="Times New Roman" panose="02020603050405020304" pitchFamily="18" charset="0"/>
              <a:sym typeface="Symbol" charset="0"/>
            </a:endParaRPr>
          </a:p>
          <a:p>
            <a:pPr marL="285750" indent="-285750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rgbClr val="C00000"/>
                </a:solidFill>
                <a:cs typeface="Times New Roman" panose="02020603050405020304" pitchFamily="18" charset="0"/>
                <a:sym typeface="Symbol" charset="0"/>
              </a:rPr>
              <a:t>Tungsten absorber covers the inner </a:t>
            </a:r>
          </a:p>
          <a:p>
            <a:pPr>
              <a:buClr>
                <a:srgbClr val="C00000"/>
              </a:buClr>
              <a:buSzPct val="70000"/>
              <a:defRPr/>
            </a:pPr>
            <a:r>
              <a:rPr lang="en-US" dirty="0" smtClean="0">
                <a:solidFill>
                  <a:srgbClr val="C00000"/>
                </a:solidFill>
                <a:cs typeface="Times New Roman" panose="02020603050405020304" pitchFamily="18" charset="0"/>
                <a:sym typeface="Symbol" charset="0"/>
              </a:rPr>
              <a:t>               most layer  (taken from </a:t>
            </a:r>
            <a:r>
              <a:rPr lang="en-US" dirty="0" err="1" smtClean="0">
                <a:solidFill>
                  <a:srgbClr val="C00000"/>
                </a:solidFill>
                <a:cs typeface="Times New Roman" panose="02020603050405020304" pitchFamily="18" charset="0"/>
                <a:sym typeface="Symbol" charset="0"/>
              </a:rPr>
              <a:t>HyCal</a:t>
            </a:r>
            <a:r>
              <a:rPr lang="en-US" dirty="0" smtClean="0">
                <a:solidFill>
                  <a:srgbClr val="C00000"/>
                </a:solidFill>
                <a:cs typeface="Times New Roman" panose="02020603050405020304" pitchFamily="18" charset="0"/>
                <a:sym typeface="Symbol" charset="0"/>
              </a:rPr>
              <a:t>)</a:t>
            </a:r>
          </a:p>
          <a:p>
            <a:pPr>
              <a:lnSpc>
                <a:spcPts val="1200"/>
              </a:lnSpc>
              <a:buClr>
                <a:srgbClr val="C00000"/>
              </a:buClr>
              <a:buSzPct val="70000"/>
              <a:defRPr/>
            </a:pPr>
            <a:endParaRPr lang="en-US" dirty="0" smtClean="0">
              <a:solidFill>
                <a:srgbClr val="C00000"/>
              </a:solidFill>
              <a:cs typeface="Times New Roman" panose="02020603050405020304" pitchFamily="18" charset="0"/>
              <a:sym typeface="Symbol" charset="0"/>
            </a:endParaRPr>
          </a:p>
          <a:p>
            <a:pPr marL="285750" indent="-285750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rgbClr val="C00000"/>
                </a:solidFill>
                <a:cs typeface="Times New Roman" panose="02020603050405020304" pitchFamily="18" charset="0"/>
                <a:sym typeface="Symbol" charset="0"/>
              </a:rPr>
              <a:t>Water cooling, </a:t>
            </a:r>
            <a:r>
              <a:rPr lang="en-US" dirty="0" err="1" smtClean="0">
                <a:solidFill>
                  <a:srgbClr val="C00000"/>
                </a:solidFill>
                <a:cs typeface="Times New Roman" panose="02020603050405020304" pitchFamily="18" charset="0"/>
                <a:sym typeface="Symbol" charset="0"/>
              </a:rPr>
              <a:t>colled</a:t>
            </a:r>
            <a:r>
              <a:rPr lang="en-US" dirty="0" smtClean="0">
                <a:solidFill>
                  <a:srgbClr val="C00000"/>
                </a:solidFill>
                <a:cs typeface="Times New Roman" panose="02020603050405020304" pitchFamily="18" charset="0"/>
                <a:sym typeface="Symbol" charset="0"/>
              </a:rPr>
              <a:t> to 5</a:t>
            </a:r>
            <a:r>
              <a:rPr lang="en-US" dirty="0" smtClean="0">
                <a:solidFill>
                  <a:srgbClr val="C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dirty="0" smtClean="0">
                <a:solidFill>
                  <a:srgbClr val="C00000"/>
                </a:solidFill>
                <a:cs typeface="Times New Roman" panose="02020603050405020304" pitchFamily="18" charset="0"/>
                <a:sym typeface="Symbol" charset="0"/>
              </a:rPr>
              <a:t> C, </a:t>
            </a:r>
          </a:p>
          <a:p>
            <a:pPr>
              <a:buClr>
                <a:srgbClr val="C00000"/>
              </a:buClr>
              <a:buSzPct val="70000"/>
              <a:defRPr/>
            </a:pPr>
            <a:r>
              <a:rPr lang="en-US" dirty="0">
                <a:solidFill>
                  <a:srgbClr val="C00000"/>
                </a:solidFill>
                <a:cs typeface="Times New Roman" panose="02020603050405020304" pitchFamily="18" charset="0"/>
                <a:sym typeface="Symbol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cs typeface="Times New Roman" panose="02020603050405020304" pitchFamily="18" charset="0"/>
                <a:sym typeface="Symbol" charset="0"/>
              </a:rPr>
              <a:t>     </a:t>
            </a:r>
            <a:r>
              <a:rPr lang="en-US" dirty="0" smtClean="0">
                <a:solidFill>
                  <a:srgbClr val="C00000"/>
                </a:solidFill>
                <a:cs typeface="Times New Roman" panose="02020603050405020304" pitchFamily="18" charset="0"/>
                <a:sym typeface="Symbol" charset="0"/>
              </a:rPr>
              <a:t>nitrogen </a:t>
            </a:r>
            <a:r>
              <a:rPr lang="en-US" dirty="0" smtClean="0">
                <a:solidFill>
                  <a:srgbClr val="C00000"/>
                </a:solidFill>
                <a:cs typeface="Times New Roman" panose="02020603050405020304" pitchFamily="18" charset="0"/>
                <a:sym typeface="Symbol" charset="0"/>
              </a:rPr>
              <a:t>purge</a:t>
            </a:r>
          </a:p>
          <a:p>
            <a:pPr>
              <a:lnSpc>
                <a:spcPts val="1200"/>
              </a:lnSpc>
              <a:buClr>
                <a:srgbClr val="C00000"/>
              </a:buClr>
              <a:buSzPct val="70000"/>
              <a:defRPr/>
            </a:pPr>
            <a:r>
              <a:rPr lang="en-US" dirty="0" smtClean="0">
                <a:solidFill>
                  <a:srgbClr val="C00000"/>
                </a:solidFill>
                <a:cs typeface="Times New Roman" panose="02020603050405020304" pitchFamily="18" charset="0"/>
                <a:sym typeface="Symbol" charset="0"/>
              </a:rPr>
              <a:t>      </a:t>
            </a:r>
          </a:p>
          <a:p>
            <a:pPr>
              <a:lnSpc>
                <a:spcPts val="1200"/>
              </a:lnSpc>
              <a:buClr>
                <a:srgbClr val="C00000"/>
              </a:buClr>
              <a:buSzPct val="70000"/>
              <a:defRPr/>
            </a:pPr>
            <a:endParaRPr lang="en-US" dirty="0" smtClean="0">
              <a:solidFill>
                <a:srgbClr val="C00000"/>
              </a:solidFill>
              <a:cs typeface="Times New Roman" panose="02020603050405020304" pitchFamily="18" charset="0"/>
              <a:sym typeface="Symbol" charset="0"/>
            </a:endParaRPr>
          </a:p>
          <a:p>
            <a:pPr marL="285750" indent="-285750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rgbClr val="C00000"/>
                </a:solidFill>
                <a:cs typeface="Times New Roman" panose="02020603050405020304" pitchFamily="18" charset="0"/>
                <a:sym typeface="Symbol" charset="0"/>
              </a:rPr>
              <a:t>LED-based gain monitoring system</a:t>
            </a:r>
          </a:p>
          <a:p>
            <a:pPr>
              <a:lnSpc>
                <a:spcPts val="1200"/>
              </a:lnSpc>
              <a:buClr>
                <a:srgbClr val="C00000"/>
              </a:buClr>
              <a:buSzPct val="70000"/>
              <a:defRPr/>
            </a:pPr>
            <a:endParaRPr lang="en-US" dirty="0" smtClean="0">
              <a:solidFill>
                <a:srgbClr val="C00000"/>
              </a:solidFill>
              <a:cs typeface="Times New Roman" panose="02020603050405020304" pitchFamily="18" charset="0"/>
              <a:sym typeface="Symbol" charset="0"/>
            </a:endParaRPr>
          </a:p>
          <a:p>
            <a:pPr marL="285750" indent="-285750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rgbClr val="C00000"/>
                </a:solidFill>
                <a:cs typeface="Times New Roman" panose="02020603050405020304" pitchFamily="18" charset="0"/>
                <a:sym typeface="Symbol" charset="0"/>
              </a:rPr>
              <a:t>Positioned on X-Y movable platform</a:t>
            </a:r>
            <a:endParaRPr lang="en-US" dirty="0">
              <a:solidFill>
                <a:srgbClr val="C00000"/>
              </a:solidFill>
              <a:cs typeface="Times New Roman" panose="02020603050405020304" pitchFamily="18" charset="0"/>
              <a:sym typeface="Symbol" charset="0"/>
            </a:endParaRPr>
          </a:p>
          <a:p>
            <a:pPr>
              <a:buClr>
                <a:srgbClr val="C00000"/>
              </a:buClr>
              <a:buSzPct val="70000"/>
              <a:defRPr/>
            </a:pPr>
            <a:endParaRPr lang="en-US" dirty="0" smtClean="0">
              <a:latin typeface="Arial Narrow" charset="0"/>
              <a:sym typeface="Symbol" charset="0"/>
            </a:endParaRPr>
          </a:p>
          <a:p>
            <a:pPr>
              <a:buClr>
                <a:srgbClr val="C00000"/>
              </a:buClr>
              <a:buSzPct val="70000"/>
              <a:defRPr/>
            </a:pPr>
            <a:r>
              <a:rPr lang="en-US" dirty="0">
                <a:latin typeface="Arial Narrow" charset="0"/>
                <a:sym typeface="Symbol" charset="0"/>
              </a:rPr>
              <a:t> </a:t>
            </a:r>
            <a:r>
              <a:rPr lang="en-US" dirty="0" smtClean="0">
                <a:latin typeface="Arial Narrow" charset="0"/>
                <a:sym typeface="Symbol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90700" y="5139831"/>
            <a:ext cx="5638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Hamamatsu </a:t>
            </a:r>
            <a:r>
              <a:rPr lang="en-US" altLang="en-US" dirty="0" err="1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R4125</a:t>
            </a:r>
            <a:r>
              <a:rPr lang="en-US" altLang="en-US" dirty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PMT </a:t>
            </a:r>
            <a:endParaRPr lang="en-US" altLang="en-US" dirty="0" smtClean="0">
              <a:solidFill>
                <a:srgbClr val="333399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lnSpc>
                <a:spcPts val="1200"/>
              </a:lnSpc>
              <a:spcBef>
                <a:spcPct val="0"/>
              </a:spcBef>
              <a:buClr>
                <a:srgbClr val="C00000"/>
              </a:buClr>
              <a:buSzPct val="70000"/>
            </a:pPr>
            <a:endParaRPr lang="en-US" altLang="en-US" dirty="0">
              <a:solidFill>
                <a:srgbClr val="333399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indent="-285750">
              <a:spcBef>
                <a:spcPct val="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HV dividers with amplifiers, designed by Vlad Popov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51069"/>
            <a:ext cx="4191000" cy="322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760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685800" y="5105400"/>
            <a:ext cx="81534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10287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spcBef>
                <a:spcPct val="0"/>
              </a:spcBef>
              <a:buClr>
                <a:srgbClr val="C00000"/>
              </a:buClr>
              <a:buSzPct val="70000"/>
              <a:buNone/>
            </a:pPr>
            <a:endParaRPr lang="en-US" altLang="en-US" sz="1800" dirty="0" smtClean="0">
              <a:latin typeface="+mn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1800" dirty="0" smtClean="0"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800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PbWO</a:t>
            </a:r>
            <a:r>
              <a:rPr lang="en-US" altLang="en-US" sz="1800" baseline="-25000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4</a:t>
            </a:r>
            <a:r>
              <a:rPr lang="en-US" altLang="en-US" sz="18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 crystal wrapped with a ESR reflective foil (60 </a:t>
            </a:r>
            <a:r>
              <a:rPr lang="en-US" altLang="en-US" sz="1800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μm</a:t>
            </a:r>
            <a:r>
              <a:rPr lang="en-US" altLang="en-US" sz="18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) and </a:t>
            </a:r>
            <a:r>
              <a:rPr lang="en-US" altLang="en-US" sz="1800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Tedlar</a:t>
            </a:r>
            <a:r>
              <a:rPr lang="en-US" altLang="en-US" sz="18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 (35 </a:t>
            </a:r>
            <a:r>
              <a:rPr lang="en-US" altLang="en-US" sz="1800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μm</a:t>
            </a:r>
            <a:r>
              <a:rPr lang="en-US" altLang="en-US" sz="18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pPr marL="0" indent="0">
              <a:lnSpc>
                <a:spcPts val="1200"/>
              </a:lnSpc>
              <a:spcBef>
                <a:spcPct val="0"/>
              </a:spcBef>
              <a:buClr>
                <a:srgbClr val="C00000"/>
              </a:buClr>
              <a:buSzPct val="70000"/>
              <a:buNone/>
            </a:pPr>
            <a:r>
              <a:rPr lang="en-US" altLang="en-US" sz="18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altLang="en-US" sz="1800" dirty="0">
              <a:solidFill>
                <a:srgbClr val="C00000"/>
              </a:solidFill>
              <a:latin typeface="+mn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18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Brass </a:t>
            </a:r>
            <a:r>
              <a:rPr lang="en-US" altLang="en-US" sz="18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tension strips </a:t>
            </a:r>
            <a:r>
              <a:rPr lang="en-US" altLang="en-US" sz="18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(25 </a:t>
            </a:r>
            <a:r>
              <a:rPr lang="en-US" altLang="en-US" sz="1800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μm</a:t>
            </a:r>
            <a:r>
              <a:rPr lang="en-US" altLang="en-US" sz="18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) are brazed to flanges and hold pieces together</a:t>
            </a:r>
          </a:p>
          <a:p>
            <a:pPr marL="0" indent="0" eaLnBrk="1" hangingPunct="1">
              <a:lnSpc>
                <a:spcPts val="1200"/>
              </a:lnSpc>
              <a:spcBef>
                <a:spcPct val="0"/>
              </a:spcBef>
              <a:buClr>
                <a:srgbClr val="C00000"/>
              </a:buClr>
              <a:buSzPct val="70000"/>
              <a:buNone/>
            </a:pPr>
            <a:endParaRPr lang="en-US" altLang="en-US" sz="1800" dirty="0">
              <a:solidFill>
                <a:srgbClr val="C00000"/>
              </a:solidFill>
              <a:latin typeface="+mn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18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PMT is placed inside G-10 </a:t>
            </a:r>
            <a:r>
              <a:rPr lang="en-US" altLang="en-US" sz="18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housing with mu-metal 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0E0E84-06AB-44A5-B032-22D4857A8C3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200" y="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Module Assembly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371601" y="914400"/>
            <a:ext cx="5333999" cy="4000499"/>
            <a:chOff x="1905001" y="762001"/>
            <a:chExt cx="5333999" cy="4000499"/>
          </a:xfrm>
        </p:grpSpPr>
        <p:pic>
          <p:nvPicPr>
            <p:cNvPr id="28681" name="Picture 9" descr="PbWO_module_June_2018_2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1" y="762001"/>
              <a:ext cx="5333999" cy="4000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572000" y="971490"/>
              <a:ext cx="14998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PbWO</a:t>
              </a:r>
              <a:r>
                <a:rPr lang="en-US" baseline="-25000" dirty="0" err="1" smtClean="0">
                  <a:solidFill>
                    <a:srgbClr val="FF0000"/>
                  </a:solidFill>
                </a:rPr>
                <a:t>4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</a:rPr>
                <a:t>crystal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32763" y="1595735"/>
              <a:ext cx="1457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PMT housing 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4419600" y="2052027"/>
              <a:ext cx="381000" cy="46257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410200" y="2971800"/>
              <a:ext cx="1200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Brass strip 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68006" y="4126468"/>
              <a:ext cx="24945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PMT divider &amp; Amplifier 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5611237" y="1447800"/>
              <a:ext cx="408563" cy="4572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 flipV="1">
              <a:off x="3810000" y="3352800"/>
              <a:ext cx="466321" cy="66391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 flipV="1">
              <a:off x="5562600" y="2299028"/>
              <a:ext cx="478242" cy="59657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6934200" y="914400"/>
            <a:ext cx="19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>
                <a:srgbClr val="C00000"/>
              </a:buClr>
              <a:buSzPct val="70000"/>
            </a:pP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Design from </a:t>
            </a:r>
            <a:r>
              <a:rPr lang="en-US" altLang="en-US" dirty="0" err="1" smtClean="0">
                <a:cs typeface="Times New Roman" panose="02020603050405020304" pitchFamily="18" charset="0"/>
                <a:sym typeface="Symbol" panose="05050102010706020507" pitchFamily="18" charset="2"/>
              </a:rPr>
              <a:t>HyCal</a:t>
            </a:r>
            <a:endParaRPr lang="en-US" altLang="en-US" dirty="0" smtClean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>
                <a:srgbClr val="C00000"/>
              </a:buClr>
              <a:buSzPct val="70000"/>
            </a:pP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           (Hall B) </a:t>
            </a:r>
            <a:endParaRPr lang="en-US" altLang="en-US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508884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4"/>
          <p:cNvSpPr>
            <a:spLocks noChangeArrowheads="1"/>
          </p:cNvSpPr>
          <p:nvPr/>
        </p:nvSpPr>
        <p:spPr bwMode="auto">
          <a:xfrm>
            <a:off x="7010400" y="4572000"/>
            <a:ext cx="1371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90600" y="762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Calorimeter Fabrication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3384261" cy="25381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38600" y="4401234"/>
            <a:ext cx="495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halldweb.jlab.org/wiki-private/index.php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/</a:t>
            </a:r>
            <a:r>
              <a:rPr lang="en-US" dirty="0"/>
              <a:t>CompCal_Construction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747" y="1143000"/>
            <a:ext cx="3278991" cy="24592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2609" y="621268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Shaping ESR reflective foil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43279" y="609600"/>
            <a:ext cx="124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Crystals QA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86599"/>
            <a:ext cx="2701117" cy="2519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79515" y="5483525"/>
            <a:ext cx="4271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page contains a lot of </a:t>
            </a:r>
            <a:r>
              <a:rPr lang="en-US" dirty="0" err="1" smtClean="0"/>
              <a:t>fabricaton</a:t>
            </a:r>
            <a:r>
              <a:rPr lang="en-US" dirty="0" smtClean="0"/>
              <a:t> details</a:t>
            </a:r>
          </a:p>
          <a:p>
            <a:r>
              <a:rPr lang="en-US" dirty="0" smtClean="0"/>
              <a:t>and </a:t>
            </a:r>
            <a:r>
              <a:rPr lang="en-US" dirty="0" err="1" smtClean="0"/>
              <a:t>proceedures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9780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762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Calorimeter Fabrication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133600" y="5498632"/>
            <a:ext cx="328529" cy="335914"/>
          </a:xfrm>
          <a:prstGeom prst="straightConnector1">
            <a:avLst/>
          </a:prstGeom>
          <a:ln w="412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524000" y="3962400"/>
            <a:ext cx="0" cy="457200"/>
          </a:xfrm>
          <a:prstGeom prst="straightConnector1">
            <a:avLst/>
          </a:prstGeom>
          <a:ln w="412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71628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9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762000" y="76200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Light Monitoring System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914400"/>
            <a:ext cx="77295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90DB3"/>
                </a:solidFill>
              </a:rPr>
              <a:t>LED </a:t>
            </a:r>
            <a:r>
              <a:rPr lang="en-US" dirty="0" err="1" smtClean="0">
                <a:solidFill>
                  <a:srgbClr val="190DB3"/>
                </a:solidFill>
              </a:rPr>
              <a:t>pulser</a:t>
            </a:r>
            <a:r>
              <a:rPr lang="en-US" dirty="0" smtClean="0">
                <a:solidFill>
                  <a:srgbClr val="190DB3"/>
                </a:solidFill>
              </a:rPr>
              <a:t> provided by </a:t>
            </a:r>
            <a:r>
              <a:rPr lang="en-US" dirty="0" err="1" smtClean="0">
                <a:solidFill>
                  <a:srgbClr val="190DB3"/>
                </a:solidFill>
              </a:rPr>
              <a:t>Frenando</a:t>
            </a:r>
            <a:r>
              <a:rPr lang="en-US" dirty="0" smtClean="0">
                <a:solidFill>
                  <a:srgbClr val="190DB3"/>
                </a:solidFill>
              </a:rPr>
              <a:t> </a:t>
            </a:r>
          </a:p>
          <a:p>
            <a:endParaRPr lang="en-US" dirty="0" smtClean="0">
              <a:solidFill>
                <a:srgbClr val="190DB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90DB3"/>
                </a:solidFill>
              </a:rPr>
              <a:t>Light from an LED is distributed to the face of each crystal using optical fibers </a:t>
            </a:r>
            <a:endParaRPr lang="en-US" dirty="0">
              <a:solidFill>
                <a:srgbClr val="190DB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523802"/>
            <a:ext cx="6296510" cy="41976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6200" y="2085342"/>
            <a:ext cx="1755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FADC waveforms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267200" y="4343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1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789319" y="0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Light Monitoring System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638550"/>
            <a:ext cx="4395023" cy="2381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1" y="2609850"/>
            <a:ext cx="4648200" cy="34861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4916" y="884872"/>
            <a:ext cx="79494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B1BA5"/>
                </a:solidFill>
              </a:rPr>
              <a:t>Two reference PMTs are installed to monitor LED stability </a:t>
            </a:r>
          </a:p>
          <a:p>
            <a:endParaRPr lang="en-US" dirty="0">
              <a:solidFill>
                <a:srgbClr val="2B1BA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B1BA5"/>
                </a:solidFill>
              </a:rPr>
              <a:t>Each PMT receives light from the LED fiber and YAP:CE Am light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2B1BA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B1BA5"/>
                </a:solidFill>
              </a:rPr>
              <a:t> LED and Alpha-source triggers are used during data taking (special trigger types)</a:t>
            </a:r>
            <a:endParaRPr lang="en-US" dirty="0">
              <a:solidFill>
                <a:srgbClr val="2B1BA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3212068"/>
            <a:ext cx="3359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 PMT FADC amplitudes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40649" y="3886200"/>
            <a:ext cx="55015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PMT1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574049" y="4599801"/>
            <a:ext cx="55015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PMT2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1557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3048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Installation in Hall D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133600" y="5498632"/>
            <a:ext cx="328529" cy="335914"/>
          </a:xfrm>
          <a:prstGeom prst="straightConnector1">
            <a:avLst/>
          </a:prstGeom>
          <a:ln w="412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524000" y="3962400"/>
            <a:ext cx="0" cy="457200"/>
          </a:xfrm>
          <a:prstGeom prst="straightConnector1">
            <a:avLst/>
          </a:prstGeom>
          <a:ln w="412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19200"/>
            <a:ext cx="66294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2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17497</TotalTime>
  <Words>1072</Words>
  <Application>Microsoft Office PowerPoint</Application>
  <PresentationFormat>On-screen Show (4:3)</PresentationFormat>
  <Paragraphs>221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ＭＳ Ｐゴシック</vt:lpstr>
      <vt:lpstr>ＭＳ Ｐゴシック</vt:lpstr>
      <vt:lpstr>Arial</vt:lpstr>
      <vt:lpstr>Arial Narrow</vt:lpstr>
      <vt:lpstr>Calibri</vt:lpstr>
      <vt:lpstr>Comic Sans MS</vt:lpstr>
      <vt:lpstr>Symbol</vt:lpstr>
      <vt:lpstr>Tahoma</vt:lpstr>
      <vt:lpstr>Times New Roman</vt:lpstr>
      <vt:lpstr>Wingdings</vt:lpstr>
      <vt:lpstr>Office Theme</vt:lpstr>
      <vt:lpstr>PowerPoint Presentation</vt:lpstr>
      <vt:lpstr>Introduction </vt:lpstr>
      <vt:lpstr>PowerPoint Presentation</vt:lpstr>
      <vt:lpstr>PowerPoint Presentation</vt:lpstr>
      <vt:lpstr>PowerPoint Presentation</vt:lpstr>
      <vt:lpstr>PowerPoint Presentation</vt:lpstr>
      <vt:lpstr>Light Monitoring System</vt:lpstr>
      <vt:lpstr>Light Monitoring System</vt:lpstr>
      <vt:lpstr>PowerPoint Presentation</vt:lpstr>
      <vt:lpstr>PowerPoint Presentation</vt:lpstr>
      <vt:lpstr>PowerPoint Presentation</vt:lpstr>
      <vt:lpstr>Calorimeter Slow Control</vt:lpstr>
      <vt:lpstr>Calibration</vt:lpstr>
      <vt:lpstr>Calibration</vt:lpstr>
      <vt:lpstr>Rate per Counter  (PrimEx D Conditions)</vt:lpstr>
      <vt:lpstr>Trigger Rate for PrimEx D</vt:lpstr>
      <vt:lpstr>Energy Resolution</vt:lpstr>
      <vt:lpstr>Energy Resolution (non linearities)</vt:lpstr>
      <vt:lpstr>PMT Operation Condition (discussion)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Alexander Somov</dc:creator>
  <cp:lastModifiedBy>somov</cp:lastModifiedBy>
  <cp:revision>1318</cp:revision>
  <dcterms:created xsi:type="dcterms:W3CDTF">2006-08-16T00:00:00Z</dcterms:created>
  <dcterms:modified xsi:type="dcterms:W3CDTF">2019-02-04T01:26:06Z</dcterms:modified>
</cp:coreProperties>
</file>