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83" r:id="rId2"/>
    <p:sldId id="484" r:id="rId3"/>
    <p:sldId id="488" r:id="rId4"/>
    <p:sldId id="502" r:id="rId5"/>
    <p:sldId id="487" r:id="rId6"/>
    <p:sldId id="489" r:id="rId7"/>
    <p:sldId id="503" r:id="rId8"/>
    <p:sldId id="504" r:id="rId9"/>
    <p:sldId id="505" r:id="rId10"/>
    <p:sldId id="501" r:id="rId1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FFCC66"/>
    <a:srgbClr val="FFFF00"/>
    <a:srgbClr val="FFFF99"/>
    <a:srgbClr val="00FF00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24" autoAdjust="0"/>
    <p:restoredTop sz="94655" autoAdjust="0"/>
  </p:normalViewPr>
  <p:slideViewPr>
    <p:cSldViewPr>
      <p:cViewPr varScale="1">
        <p:scale>
          <a:sx n="77" d="100"/>
          <a:sy n="77" d="100"/>
        </p:scale>
        <p:origin x="9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0A60446C-394C-4625-BBC7-5CF1C0EF6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0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6458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719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175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37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226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261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310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586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828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517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5CF3-513A-4A19-8D8D-5E470ACF4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2BC3-2C18-4A27-B0A3-7612691D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87B90-0B4B-4B26-872A-F89148466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D4B35-4B3B-4CF6-8181-F0EB3B754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CC88-2D5D-4765-98EE-F8A19BAFE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C145-2DDF-4F5C-88D2-04CBBC984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57860-E17F-41FF-B3D4-03ACC1704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7A20-462D-427A-8AD0-70F778635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577C-D1DF-4B67-A5D7-A8DF9CCB2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318BD-8084-446A-B77E-C5BA44408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FDFE2-1790-421F-9665-311D9D1D0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7631-63F8-439E-9227-4B15FC624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230914-F209-4A73-BC07-0CD6CB9B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097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 smtClean="0"/>
              <a:t>NPS</a:t>
            </a:r>
            <a:r>
              <a:rPr lang="en-US" sz="1200" i="1" dirty="0" smtClean="0"/>
              <a:t> </a:t>
            </a:r>
            <a:r>
              <a:rPr lang="en-US" sz="1200" i="1" dirty="0" smtClean="0"/>
              <a:t>Collaboration</a:t>
            </a:r>
            <a:r>
              <a:rPr lang="en-US" sz="1200" i="1" dirty="0"/>
              <a:t>	</a:t>
            </a:r>
            <a:r>
              <a:rPr lang="en-US" sz="1200" i="1" dirty="0" smtClean="0"/>
              <a:t>	</a:t>
            </a:r>
            <a:r>
              <a:rPr lang="en-US" sz="1200" i="1" dirty="0"/>
              <a:t>	</a:t>
            </a:r>
            <a:r>
              <a:rPr lang="en-US" sz="1200" i="1" dirty="0" smtClean="0"/>
              <a:t>FJ </a:t>
            </a:r>
            <a:r>
              <a:rPr lang="en-US" sz="1200" i="1" dirty="0"/>
              <a:t>Barbosa	</a:t>
            </a:r>
            <a:r>
              <a:rPr lang="en-US" sz="1200" i="1" dirty="0" smtClean="0"/>
              <a:t>	</a:t>
            </a:r>
            <a:r>
              <a:rPr lang="en-US" sz="1200" i="1" dirty="0" smtClean="0"/>
              <a:t>HV Divider Optimization &amp; Results </a:t>
            </a:r>
            <a:endParaRPr lang="en-US" sz="1200" i="1" dirty="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576263" y="1989138"/>
            <a:ext cx="6008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PMT HV Dividers for NPS/CPS/COMCAL/FCAL II</a:t>
            </a:r>
            <a:endParaRPr lang="en-US" sz="2000" b="1" dirty="0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576263" y="2471738"/>
            <a:ext cx="4978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i="1" dirty="0"/>
              <a:t>F.J. Barbosa, </a:t>
            </a:r>
            <a:r>
              <a:rPr lang="en-US" sz="1400" i="1" dirty="0" smtClean="0"/>
              <a:t>V. Berdnikov, V. Popov, A. Somov, C. Stanislav</a:t>
            </a:r>
            <a:endParaRPr lang="en-US" sz="1400" i="1" dirty="0" smtClean="0"/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949338" y="3795514"/>
            <a:ext cx="7604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000" b="1" dirty="0" smtClean="0"/>
              <a:t>Divider</a:t>
            </a:r>
            <a:endParaRPr lang="en-US" sz="2000" b="1" dirty="0" smtClean="0"/>
          </a:p>
          <a:p>
            <a:pPr marL="457200" indent="-457200" algn="l">
              <a:buAutoNum type="arabicPeriod"/>
            </a:pPr>
            <a:r>
              <a:rPr lang="en-US" sz="2000" b="1" dirty="0" smtClean="0"/>
              <a:t>Bench &amp; Hall D Beam Tests</a:t>
            </a:r>
            <a:endParaRPr lang="en-US" sz="2000" b="1" dirty="0" smtClean="0"/>
          </a:p>
          <a:p>
            <a:pPr marL="457200" indent="-457200" algn="l">
              <a:buAutoNum type="arabicPeriod"/>
            </a:pPr>
            <a:r>
              <a:rPr lang="en-US" sz="2000" b="1" dirty="0" smtClean="0"/>
              <a:t>Summary and Next Steps</a:t>
            </a:r>
            <a:endParaRPr lang="en-US" sz="2000" b="1" dirty="0" smtClean="0"/>
          </a:p>
        </p:txBody>
      </p:sp>
      <p:pic>
        <p:nvPicPr>
          <p:cNvPr id="308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17160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195113" y="6172200"/>
            <a:ext cx="1309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3 </a:t>
            </a:r>
            <a:r>
              <a:rPr lang="en-US" sz="1200" i="1" dirty="0" smtClean="0"/>
              <a:t>Febru</a:t>
            </a:r>
            <a:r>
              <a:rPr lang="en-US" sz="1200" i="1" dirty="0" smtClean="0"/>
              <a:t>ary 2020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8836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327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/>
              <a:t>Hall </a:t>
            </a:r>
            <a:r>
              <a:rPr lang="en-US" sz="1200" i="1" dirty="0" smtClean="0"/>
              <a:t>C </a:t>
            </a:r>
            <a:r>
              <a:rPr lang="en-US" sz="1200" i="1" dirty="0"/>
              <a:t>Collaboration				FJ Barbosa		Electronics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57547" y="874851"/>
            <a:ext cx="775936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Active HV dividers for the </a:t>
            </a:r>
            <a:r>
              <a:rPr lang="en-US" sz="1400" b="1" i="1" dirty="0">
                <a:solidFill>
                  <a:srgbClr val="333399"/>
                </a:solidFill>
              </a:rPr>
              <a:t>Hamamatsu R4125 PMT </a:t>
            </a:r>
            <a:r>
              <a:rPr lang="en-US" sz="1400" b="1" i="1" dirty="0" smtClean="0">
                <a:solidFill>
                  <a:srgbClr val="333399"/>
                </a:solidFill>
              </a:rPr>
              <a:t>have been developed, assembled and tested: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Good performance </a:t>
            </a:r>
            <a:r>
              <a:rPr lang="en-US" sz="1400" b="1" i="1" dirty="0" smtClean="0">
                <a:solidFill>
                  <a:srgbClr val="333399"/>
                </a:solidFill>
              </a:rPr>
              <a:t>characteristics</a:t>
            </a:r>
            <a:r>
              <a:rPr lang="en-US" sz="1400" b="1" i="1" dirty="0">
                <a:solidFill>
                  <a:srgbClr val="333399"/>
                </a:solidFill>
              </a:rPr>
              <a:t> </a:t>
            </a:r>
            <a:r>
              <a:rPr lang="en-US" sz="1400" b="1" i="1" dirty="0" smtClean="0">
                <a:solidFill>
                  <a:srgbClr val="333399"/>
                </a:solidFill>
              </a:rPr>
              <a:t>after a few modifications.</a:t>
            </a:r>
            <a:endParaRPr lang="en-US" sz="1400" b="1" i="1" dirty="0" smtClean="0">
              <a:solidFill>
                <a:srgbClr val="333399"/>
              </a:solidFill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Allows operation of the PMT at lower gain, extending its useful </a:t>
            </a:r>
            <a:r>
              <a:rPr lang="en-US" sz="1400" b="1" i="1" dirty="0" smtClean="0">
                <a:solidFill>
                  <a:srgbClr val="333399"/>
                </a:solidFill>
              </a:rPr>
              <a:t>life, and with good linearity.</a:t>
            </a:r>
            <a:endParaRPr lang="en-US" sz="1400" b="1" i="1" dirty="0" smtClean="0">
              <a:solidFill>
                <a:srgbClr val="333399"/>
              </a:solidFill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The NPS/CPS detector infrastructure is under development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Choice of connectors, patch panels</a:t>
            </a:r>
            <a:r>
              <a:rPr lang="en-US" sz="1400" b="1" i="1" dirty="0" smtClean="0">
                <a:solidFill>
                  <a:srgbClr val="333399"/>
                </a:solidFill>
              </a:rPr>
              <a:t>, … is it finalized?</a:t>
            </a:r>
            <a:endParaRPr lang="en-US" sz="1400" b="1" i="1" dirty="0" smtClean="0">
              <a:solidFill>
                <a:srgbClr val="333399"/>
              </a:solidFill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HV dividers </a:t>
            </a:r>
            <a:r>
              <a:rPr lang="en-US" sz="1400" b="1" i="1" dirty="0" smtClean="0">
                <a:solidFill>
                  <a:srgbClr val="333399"/>
                </a:solidFill>
              </a:rPr>
              <a:t>were produced sometime ago but modifications will be needed due to new modifications.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We will need to assess impact after current tests and specifications are better understood – </a:t>
            </a:r>
            <a:r>
              <a:rPr lang="en-US" sz="1400" b="1" i="1" u="sng" dirty="0" smtClean="0">
                <a:solidFill>
                  <a:srgbClr val="FF0000"/>
                </a:solidFill>
              </a:rPr>
              <a:t>Anode </a:t>
            </a:r>
            <a:r>
              <a:rPr lang="en-US" sz="1400" b="1" i="1" u="sng" dirty="0">
                <a:solidFill>
                  <a:srgbClr val="FF0000"/>
                </a:solidFill>
              </a:rPr>
              <a:t>c</a:t>
            </a:r>
            <a:r>
              <a:rPr lang="en-US" sz="1400" b="1" i="1" u="sng" dirty="0" smtClean="0">
                <a:solidFill>
                  <a:srgbClr val="FF0000"/>
                </a:solidFill>
              </a:rPr>
              <a:t>urrent requirements.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The COMCAL </a:t>
            </a:r>
            <a:r>
              <a:rPr lang="en-US" sz="1400" b="1" i="1" dirty="0" smtClean="0">
                <a:solidFill>
                  <a:srgbClr val="333399"/>
                </a:solidFill>
              </a:rPr>
              <a:t>is operational. FCAL II is under development.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rgbClr val="0066FF"/>
                </a:solidFill>
              </a:rPr>
              <a:t>Next Steps</a:t>
            </a:r>
            <a:endParaRPr lang="en-US" sz="1400" b="1" u="sng" dirty="0" smtClean="0">
              <a:solidFill>
                <a:srgbClr val="0066FF"/>
              </a:solidFill>
            </a:endParaRPr>
          </a:p>
          <a:p>
            <a:pPr lvl="2" algn="l"/>
            <a:endParaRPr lang="en-US" sz="1400" b="1" i="1" dirty="0" smtClean="0">
              <a:solidFill>
                <a:srgbClr val="333399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Finalize NPS Requirements.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Finalize beam tests and data analysis.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Assess and implement modifications on NPS/CPS divider.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Finalize design of FCAL II divider.</a:t>
            </a:r>
            <a:endParaRPr lang="en-US" sz="1400" b="1" i="1" dirty="0">
              <a:solidFill>
                <a:srgbClr val="33339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28600" y="467380"/>
            <a:ext cx="2685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b="1" u="sng" dirty="0">
                <a:solidFill>
                  <a:srgbClr val="0000FF"/>
                </a:solidFill>
              </a:rPr>
              <a:t>6</a:t>
            </a:r>
            <a:r>
              <a:rPr lang="en-US" sz="1800" b="1" u="sng" dirty="0" smtClean="0">
                <a:solidFill>
                  <a:srgbClr val="0000FF"/>
                </a:solidFill>
              </a:rPr>
              <a:t>.	</a:t>
            </a:r>
            <a:r>
              <a:rPr lang="en-US" sz="1800" b="1" u="sng" dirty="0" smtClean="0">
                <a:solidFill>
                  <a:srgbClr val="0000FF"/>
                </a:solidFill>
              </a:rPr>
              <a:t>Summary &amp; …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87099" y="6172200"/>
            <a:ext cx="13260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23 January 2018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4187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28600" y="467380"/>
            <a:ext cx="1890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b="1" u="sng" dirty="0" smtClean="0">
                <a:solidFill>
                  <a:srgbClr val="0000FF"/>
                </a:solidFill>
              </a:rPr>
              <a:t>1.	</a:t>
            </a:r>
            <a:r>
              <a:rPr lang="en-US" sz="1800" b="1" u="sng" dirty="0" smtClean="0">
                <a:solidFill>
                  <a:srgbClr val="0000FF"/>
                </a:solidFill>
              </a:rPr>
              <a:t>Divider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96" y="936704"/>
            <a:ext cx="2196243" cy="817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9" y="936261"/>
            <a:ext cx="3407296" cy="814851"/>
          </a:xfrm>
          <a:prstGeom prst="rect">
            <a:avLst/>
          </a:prstGeom>
        </p:spPr>
      </p:pic>
      <p:sp>
        <p:nvSpPr>
          <p:cNvPr id="27" name="TextBox 4"/>
          <p:cNvSpPr txBox="1"/>
          <p:nvPr/>
        </p:nvSpPr>
        <p:spPr>
          <a:xfrm>
            <a:off x="1938358" y="1864975"/>
            <a:ext cx="704039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endParaRPr lang="en-US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4512314" y="1821224"/>
            <a:ext cx="51007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</a:t>
            </a:r>
            <a:endParaRPr lang="en-US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6315891" y="3513799"/>
            <a:ext cx="1927131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HV Divider (Active)</a:t>
            </a:r>
            <a:endParaRPr lang="en-US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39" y="710925"/>
            <a:ext cx="2799437" cy="2740749"/>
          </a:xfrm>
          <a:prstGeom prst="rect">
            <a:avLst/>
          </a:prstGeom>
        </p:spPr>
      </p:pic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65113" y="2043758"/>
            <a:ext cx="80489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# </a:t>
            </a:r>
            <a:r>
              <a:rPr lang="en-US" sz="1400" b="1" i="1" dirty="0" smtClean="0">
                <a:solidFill>
                  <a:srgbClr val="333399"/>
                </a:solidFill>
              </a:rPr>
              <a:t>Channels:</a:t>
            </a:r>
          </a:p>
          <a:p>
            <a:pPr marL="1543050" lvl="3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NPS/CPS = 1156</a:t>
            </a:r>
          </a:p>
          <a:p>
            <a:pPr marL="1543050" lvl="3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COMCAL = </a:t>
            </a:r>
            <a:r>
              <a:rPr lang="en-US" sz="1400" b="1" i="1" dirty="0" smtClean="0">
                <a:solidFill>
                  <a:srgbClr val="333399"/>
                </a:solidFill>
              </a:rPr>
              <a:t>96 (Operational)</a:t>
            </a:r>
          </a:p>
          <a:p>
            <a:pPr marL="1543050" lvl="3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FCAL II = 1596.</a:t>
            </a:r>
          </a:p>
          <a:p>
            <a:pPr marL="1543050" lvl="3" indent="-171450" algn="l">
              <a:buFont typeface="Arial" panose="020B0604020202020204" pitchFamily="34" charset="0"/>
              <a:buChar char="•"/>
            </a:pPr>
            <a:endParaRPr lang="en-US" sz="1400" b="1" i="1" dirty="0" smtClean="0">
              <a:solidFill>
                <a:srgbClr val="33339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PMT:</a:t>
            </a:r>
            <a:r>
              <a:rPr lang="en-US" sz="1400" b="1" i="1" dirty="0" smtClean="0">
                <a:solidFill>
                  <a:srgbClr val="333399"/>
                </a:solidFill>
              </a:rPr>
              <a:t> </a:t>
            </a:r>
            <a:r>
              <a:rPr lang="en-US" sz="1400" b="1" i="1" dirty="0" smtClean="0">
                <a:solidFill>
                  <a:srgbClr val="333399"/>
                </a:solidFill>
              </a:rPr>
              <a:t>Hamamatsu R4125 PMT.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HV </a:t>
            </a:r>
            <a:r>
              <a:rPr lang="en-US" sz="1400" b="1" i="1" dirty="0" smtClean="0">
                <a:solidFill>
                  <a:srgbClr val="333399"/>
                </a:solidFill>
              </a:rPr>
              <a:t>Divider:</a:t>
            </a:r>
            <a:endParaRPr lang="en-US" sz="1400" b="1" i="1" dirty="0" smtClean="0">
              <a:solidFill>
                <a:srgbClr val="333399"/>
              </a:solidFill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Active.</a:t>
            </a:r>
            <a:endParaRPr lang="en-US" sz="1400" b="1" i="1" dirty="0" smtClean="0">
              <a:solidFill>
                <a:srgbClr val="333399"/>
              </a:solidFill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Based on an earlier design by V. </a:t>
            </a:r>
            <a:r>
              <a:rPr lang="en-US" sz="1400" b="1" i="1" dirty="0" smtClean="0">
                <a:solidFill>
                  <a:srgbClr val="333399"/>
                </a:solidFill>
              </a:rPr>
              <a:t>Popov, H. Mkrtchyan (2012).</a:t>
            </a:r>
            <a:endParaRPr lang="en-US" sz="1400" b="1" i="1" dirty="0" smtClean="0">
              <a:solidFill>
                <a:srgbClr val="333399"/>
              </a:solidFill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Updated design for reliability, component and production optimization.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Optimization is ongoing.</a:t>
            </a:r>
            <a:endParaRPr lang="en-US" sz="1400" b="1" i="1" dirty="0" smtClean="0">
              <a:solidFill>
                <a:srgbClr val="333399"/>
              </a:solidFill>
            </a:endParaRPr>
          </a:p>
        </p:txBody>
      </p:sp>
      <p:pic>
        <p:nvPicPr>
          <p:cNvPr id="22" name="Imag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2" b="15398"/>
          <a:stretch/>
        </p:blipFill>
        <p:spPr>
          <a:xfrm>
            <a:off x="435121" y="4756040"/>
            <a:ext cx="5051280" cy="1469241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5540521" y="5210815"/>
            <a:ext cx="234942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 PMT &amp; Divider Assembly</a:t>
            </a:r>
          </a:p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 </a:t>
            </a:r>
            <a:r>
              <a:rPr lang="en-US" sz="12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Rindel</a:t>
            </a: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IPNO, 1/31/2019)</a:t>
            </a:r>
            <a:endParaRPr lang="en-US" sz="12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195113" y="6172200"/>
            <a:ext cx="1309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3 </a:t>
            </a:r>
            <a:r>
              <a:rPr lang="en-US" sz="1200" i="1" dirty="0" smtClean="0"/>
              <a:t>Febru</a:t>
            </a:r>
            <a:r>
              <a:rPr lang="en-US" sz="1200" i="1" dirty="0" smtClean="0"/>
              <a:t>ary 2020</a:t>
            </a:r>
            <a:endParaRPr lang="en-US" sz="1200" i="1" dirty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097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 smtClean="0"/>
              <a:t>NPS</a:t>
            </a:r>
            <a:r>
              <a:rPr lang="en-US" sz="1200" i="1" dirty="0" smtClean="0"/>
              <a:t> </a:t>
            </a:r>
            <a:r>
              <a:rPr lang="en-US" sz="1200" i="1" dirty="0" smtClean="0"/>
              <a:t>Collaboration</a:t>
            </a:r>
            <a:r>
              <a:rPr lang="en-US" sz="1200" i="1" dirty="0"/>
              <a:t>	</a:t>
            </a:r>
            <a:r>
              <a:rPr lang="en-US" sz="1200" i="1" dirty="0" smtClean="0"/>
              <a:t>	</a:t>
            </a:r>
            <a:r>
              <a:rPr lang="en-US" sz="1200" i="1" dirty="0"/>
              <a:t>	</a:t>
            </a:r>
            <a:r>
              <a:rPr lang="en-US" sz="1200" i="1" dirty="0" smtClean="0"/>
              <a:t>FJ </a:t>
            </a:r>
            <a:r>
              <a:rPr lang="en-US" sz="1200" i="1" dirty="0"/>
              <a:t>Barbosa	</a:t>
            </a:r>
            <a:r>
              <a:rPr lang="en-US" sz="1200" i="1" dirty="0" smtClean="0"/>
              <a:t>	</a:t>
            </a:r>
            <a:r>
              <a:rPr lang="en-US" sz="1200" i="1" dirty="0" smtClean="0"/>
              <a:t>HV Divider Optimization &amp; Results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9106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1" y="997635"/>
            <a:ext cx="2196243" cy="817750"/>
          </a:xfrm>
          <a:prstGeom prst="rect">
            <a:avLst/>
          </a:prstGeom>
        </p:spPr>
      </p:pic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920041" y="1944247"/>
            <a:ext cx="77593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Diameter			19 mm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Spectral Sensitivity			300 nm – 650 nm (Borosilicate, </a:t>
            </a:r>
            <a:r>
              <a:rPr lang="en-US" sz="1400" b="1" i="1" dirty="0" err="1" smtClean="0">
                <a:solidFill>
                  <a:srgbClr val="333399"/>
                </a:solidFill>
              </a:rPr>
              <a:t>Bialkali</a:t>
            </a:r>
            <a:r>
              <a:rPr lang="en-US" sz="1400" b="1" i="1" dirty="0" smtClean="0">
                <a:solidFill>
                  <a:srgbClr val="333399"/>
                </a:solidFill>
              </a:rPr>
              <a:t>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Stages				10 stage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Cathode Luminous Sensitivity		115 </a:t>
            </a:r>
            <a:r>
              <a:rPr lang="en-US" sz="1400" b="1" i="1" dirty="0" err="1" smtClean="0">
                <a:solidFill>
                  <a:srgbClr val="333399"/>
                </a:solidFill>
              </a:rPr>
              <a:t>uA</a:t>
            </a:r>
            <a:r>
              <a:rPr lang="en-US" sz="1400" b="1" i="1" dirty="0" smtClean="0">
                <a:solidFill>
                  <a:srgbClr val="333399"/>
                </a:solidFill>
              </a:rPr>
              <a:t>/lm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Anode Luminous Sensitivity		100 A/lm</a:t>
            </a:r>
            <a:endParaRPr lang="en-US" sz="1400" b="1" i="1" dirty="0">
              <a:solidFill>
                <a:srgbClr val="33339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Dark Current			10 </a:t>
            </a:r>
            <a:r>
              <a:rPr lang="en-US" sz="1400" b="1" i="1" dirty="0" err="1" smtClean="0">
                <a:solidFill>
                  <a:srgbClr val="333399"/>
                </a:solidFill>
              </a:rPr>
              <a:t>nA</a:t>
            </a:r>
            <a:endParaRPr lang="en-US" sz="1400" b="1" i="1" dirty="0" smtClean="0">
              <a:solidFill>
                <a:srgbClr val="33339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QE				27 %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b="1" i="1" dirty="0" smtClean="0">
              <a:solidFill>
                <a:srgbClr val="33339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Rise Time			</a:t>
            </a:r>
            <a:r>
              <a:rPr lang="en-US" sz="1400" b="1" i="1" dirty="0" smtClean="0">
                <a:solidFill>
                  <a:schemeClr val="accent6"/>
                </a:solidFill>
              </a:rPr>
              <a:t>2.5 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Transit Time			16 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T.T.S. (Jitter) FWHM		</a:t>
            </a:r>
            <a:r>
              <a:rPr lang="en-US" sz="1400" b="1" i="1" dirty="0" smtClean="0">
                <a:solidFill>
                  <a:schemeClr val="accent6"/>
                </a:solidFill>
              </a:rPr>
              <a:t>0.85 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b="1" i="1" dirty="0" smtClean="0">
              <a:solidFill>
                <a:srgbClr val="33339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Pulse Height Resolution		7.8 %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Long Term Stability			1 </a:t>
            </a:r>
            <a:r>
              <a:rPr lang="en-US" sz="1400" b="1" i="1" dirty="0" smtClean="0">
                <a:solidFill>
                  <a:srgbClr val="333399"/>
                </a:solidFill>
              </a:rPr>
              <a:t>%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Average Anode Current (max)		</a:t>
            </a:r>
            <a:r>
              <a:rPr lang="en-US" sz="1400" b="1" i="1" dirty="0" smtClean="0">
                <a:solidFill>
                  <a:srgbClr val="FF0000"/>
                </a:solidFill>
              </a:rPr>
              <a:t>100 µA</a:t>
            </a:r>
            <a:endParaRPr lang="en-US" sz="1400" b="1" i="1" dirty="0" smtClean="0">
              <a:solidFill>
                <a:srgbClr val="FF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Pulse Linearity			</a:t>
            </a:r>
            <a:r>
              <a:rPr lang="en-US" sz="1400" b="1" i="1" dirty="0" smtClean="0">
                <a:solidFill>
                  <a:srgbClr val="FF0000"/>
                </a:solidFill>
              </a:rPr>
              <a:t>+/- 2 % </a:t>
            </a:r>
            <a:r>
              <a:rPr lang="en-US" sz="1400" b="1" i="1" dirty="0" smtClean="0">
                <a:solidFill>
                  <a:schemeClr val="accent6"/>
                </a:solidFill>
              </a:rPr>
              <a:t>@ 100 </a:t>
            </a:r>
            <a:r>
              <a:rPr lang="en-US" sz="1400" b="1" i="1" dirty="0">
                <a:solidFill>
                  <a:schemeClr val="accent6"/>
                </a:solidFill>
              </a:rPr>
              <a:t>m</a:t>
            </a:r>
            <a:r>
              <a:rPr lang="en-US" sz="1400" b="1" i="1" dirty="0" smtClean="0">
                <a:solidFill>
                  <a:schemeClr val="accent6"/>
                </a:solidFill>
              </a:rPr>
              <a:t>A</a:t>
            </a:r>
            <a:endParaRPr lang="en-US" sz="1400" b="1" i="1" dirty="0" smtClean="0">
              <a:solidFill>
                <a:schemeClr val="accent6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Gain				</a:t>
            </a:r>
            <a:r>
              <a:rPr lang="en-US" sz="1400" b="1" i="1" dirty="0">
                <a:solidFill>
                  <a:schemeClr val="accent6"/>
                </a:solidFill>
              </a:rPr>
              <a:t>10</a:t>
            </a:r>
            <a:r>
              <a:rPr lang="en-US" sz="1400" b="1" i="1" baseline="30000" dirty="0">
                <a:solidFill>
                  <a:schemeClr val="accent6"/>
                </a:solidFill>
              </a:rPr>
              <a:t>5</a:t>
            </a:r>
            <a:r>
              <a:rPr lang="en-US" sz="1400" b="1" i="1" dirty="0">
                <a:solidFill>
                  <a:schemeClr val="accent6"/>
                </a:solidFill>
              </a:rPr>
              <a:t> @ 1.1 </a:t>
            </a:r>
            <a:r>
              <a:rPr lang="en-US" sz="1400" b="1" i="1" dirty="0" smtClean="0">
                <a:solidFill>
                  <a:schemeClr val="accent6"/>
                </a:solidFill>
              </a:rPr>
              <a:t>kV </a:t>
            </a:r>
            <a:r>
              <a:rPr lang="en-US" sz="1400" b="1" i="1" dirty="0" smtClean="0">
                <a:solidFill>
                  <a:srgbClr val="333399"/>
                </a:solidFill>
              </a:rPr>
              <a:t>--- 10</a:t>
            </a:r>
            <a:r>
              <a:rPr lang="en-US" sz="1400" b="1" i="1" baseline="30000" dirty="0" smtClean="0">
                <a:solidFill>
                  <a:srgbClr val="333399"/>
                </a:solidFill>
              </a:rPr>
              <a:t>6</a:t>
            </a:r>
            <a:r>
              <a:rPr lang="en-US" sz="1400" b="1" i="1" dirty="0" smtClean="0">
                <a:solidFill>
                  <a:srgbClr val="333399"/>
                </a:solidFill>
              </a:rPr>
              <a:t> @ 1.5 kV 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228600" y="606999"/>
            <a:ext cx="3191643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R4125 PMT Characteristics</a:t>
            </a:r>
            <a:endParaRPr lang="en-US" sz="1400" b="1" i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195113" y="6172200"/>
            <a:ext cx="1309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3 </a:t>
            </a:r>
            <a:r>
              <a:rPr lang="en-US" sz="1200" i="1" dirty="0" smtClean="0"/>
              <a:t>Febru</a:t>
            </a:r>
            <a:r>
              <a:rPr lang="en-US" sz="1200" i="1" dirty="0" smtClean="0"/>
              <a:t>ary 2020</a:t>
            </a:r>
            <a:endParaRPr lang="en-US" sz="1200" i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097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 smtClean="0"/>
              <a:t>NPS</a:t>
            </a:r>
            <a:r>
              <a:rPr lang="en-US" sz="1200" i="1" dirty="0" smtClean="0"/>
              <a:t> </a:t>
            </a:r>
            <a:r>
              <a:rPr lang="en-US" sz="1200" i="1" dirty="0" smtClean="0"/>
              <a:t>Collaboration</a:t>
            </a:r>
            <a:r>
              <a:rPr lang="en-US" sz="1200" i="1" dirty="0"/>
              <a:t>	</a:t>
            </a:r>
            <a:r>
              <a:rPr lang="en-US" sz="1200" i="1" dirty="0" smtClean="0"/>
              <a:t>	</a:t>
            </a:r>
            <a:r>
              <a:rPr lang="en-US" sz="1200" i="1" dirty="0"/>
              <a:t>	</a:t>
            </a:r>
            <a:r>
              <a:rPr lang="en-US" sz="1200" i="1" dirty="0" smtClean="0"/>
              <a:t>FJ </a:t>
            </a:r>
            <a:r>
              <a:rPr lang="en-US" sz="1200" i="1" dirty="0"/>
              <a:t>Barbosa	</a:t>
            </a:r>
            <a:r>
              <a:rPr lang="en-US" sz="1200" i="1" dirty="0" smtClean="0"/>
              <a:t>	</a:t>
            </a:r>
            <a:r>
              <a:rPr lang="en-US" sz="1200" i="1" dirty="0" smtClean="0"/>
              <a:t>HV Divider Optimization &amp; Results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1173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TextBox 4"/>
          <p:cNvSpPr txBox="1"/>
          <p:nvPr/>
        </p:nvSpPr>
        <p:spPr>
          <a:xfrm>
            <a:off x="228600" y="606999"/>
            <a:ext cx="3879588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Hamamatsu</a:t>
            </a:r>
            <a:r>
              <a:rPr lang="en-US" sz="1400" b="1" i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R4125 PMT </a:t>
            </a:r>
            <a:r>
              <a:rPr lang="en-US" sz="1400" b="1" i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HV Divider</a:t>
            </a:r>
            <a:endParaRPr lang="en-US" sz="1400" b="1" i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195113" y="6172200"/>
            <a:ext cx="1309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3 </a:t>
            </a:r>
            <a:r>
              <a:rPr lang="en-US" sz="1200" i="1" dirty="0" smtClean="0"/>
              <a:t>Febru</a:t>
            </a:r>
            <a:r>
              <a:rPr lang="en-US" sz="1200" i="1" dirty="0" smtClean="0"/>
              <a:t>ary 2020</a:t>
            </a:r>
            <a:endParaRPr lang="en-US" sz="1200" i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097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 smtClean="0"/>
              <a:t>NPS</a:t>
            </a:r>
            <a:r>
              <a:rPr lang="en-US" sz="1200" i="1" dirty="0" smtClean="0"/>
              <a:t> </a:t>
            </a:r>
            <a:r>
              <a:rPr lang="en-US" sz="1200" i="1" dirty="0" smtClean="0"/>
              <a:t>Collaboration</a:t>
            </a:r>
            <a:r>
              <a:rPr lang="en-US" sz="1200" i="1" dirty="0"/>
              <a:t>	</a:t>
            </a:r>
            <a:r>
              <a:rPr lang="en-US" sz="1200" i="1" dirty="0" smtClean="0"/>
              <a:t>	</a:t>
            </a:r>
            <a:r>
              <a:rPr lang="en-US" sz="1200" i="1" dirty="0"/>
              <a:t>	</a:t>
            </a:r>
            <a:r>
              <a:rPr lang="en-US" sz="1200" i="1" dirty="0" smtClean="0"/>
              <a:t>FJ </a:t>
            </a:r>
            <a:r>
              <a:rPr lang="en-US" sz="1200" i="1" dirty="0"/>
              <a:t>Barbosa	</a:t>
            </a:r>
            <a:r>
              <a:rPr lang="en-US" sz="1200" i="1" dirty="0" smtClean="0"/>
              <a:t>	</a:t>
            </a:r>
            <a:r>
              <a:rPr lang="en-US" sz="1200" i="1" dirty="0" smtClean="0"/>
              <a:t>HV Divider Optimization &amp; Results </a:t>
            </a:r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42" y="890977"/>
            <a:ext cx="4966523" cy="41660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3850100" y="1880828"/>
            <a:ext cx="0" cy="2818842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urved Connector 9"/>
          <p:cNvCxnSpPr/>
          <p:nvPr/>
        </p:nvCxnSpPr>
        <p:spPr bwMode="auto">
          <a:xfrm rot="5400000" flipH="1" flipV="1">
            <a:off x="2694817" y="2520906"/>
            <a:ext cx="342015" cy="144457"/>
          </a:xfrm>
          <a:prstGeom prst="curvedConnector3">
            <a:avLst/>
          </a:prstGeom>
          <a:noFill/>
          <a:ln w="317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 rot="5400000" flipH="1" flipV="1">
            <a:off x="2778062" y="2989528"/>
            <a:ext cx="175529" cy="144456"/>
          </a:xfrm>
          <a:prstGeom prst="curvedConnector3">
            <a:avLst/>
          </a:prstGeom>
          <a:noFill/>
          <a:ln w="222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urved Connector 27"/>
          <p:cNvCxnSpPr/>
          <p:nvPr/>
        </p:nvCxnSpPr>
        <p:spPr bwMode="auto">
          <a:xfrm rot="16200000" flipV="1">
            <a:off x="2613255" y="1892121"/>
            <a:ext cx="520665" cy="159100"/>
          </a:xfrm>
          <a:prstGeom prst="curvedConnector3">
            <a:avLst/>
          </a:prstGeom>
          <a:noFill/>
          <a:ln w="476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Freeform 20"/>
          <p:cNvSpPr/>
          <p:nvPr/>
        </p:nvSpPr>
        <p:spPr bwMode="auto">
          <a:xfrm>
            <a:off x="4939782" y="1364413"/>
            <a:ext cx="819806" cy="438221"/>
          </a:xfrm>
          <a:custGeom>
            <a:avLst/>
            <a:gdLst>
              <a:gd name="connsiteX0" fmla="*/ 0 w 819806"/>
              <a:gd name="connsiteY0" fmla="*/ 38431 h 438221"/>
              <a:gd name="connsiteX1" fmla="*/ 147144 w 819806"/>
              <a:gd name="connsiteY1" fmla="*/ 38431 h 438221"/>
              <a:gd name="connsiteX2" fmla="*/ 252248 w 819806"/>
              <a:gd name="connsiteY2" fmla="*/ 437824 h 438221"/>
              <a:gd name="connsiteX3" fmla="*/ 493986 w 819806"/>
              <a:gd name="connsiteY3" fmla="*/ 112004 h 438221"/>
              <a:gd name="connsiteX4" fmla="*/ 819806 w 819806"/>
              <a:gd name="connsiteY4" fmla="*/ 59452 h 43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06" h="438221">
                <a:moveTo>
                  <a:pt x="0" y="38431"/>
                </a:moveTo>
                <a:cubicBezTo>
                  <a:pt x="52551" y="5148"/>
                  <a:pt x="105103" y="-28135"/>
                  <a:pt x="147144" y="38431"/>
                </a:cubicBezTo>
                <a:cubicBezTo>
                  <a:pt x="189185" y="104997"/>
                  <a:pt x="194441" y="425562"/>
                  <a:pt x="252248" y="437824"/>
                </a:cubicBezTo>
                <a:cubicBezTo>
                  <a:pt x="310055" y="450086"/>
                  <a:pt x="399393" y="175066"/>
                  <a:pt x="493986" y="112004"/>
                </a:cubicBezTo>
                <a:cubicBezTo>
                  <a:pt x="588579" y="48942"/>
                  <a:pt x="704192" y="54197"/>
                  <a:pt x="819806" y="59452"/>
                </a:cubicBezTo>
              </a:path>
            </a:pathLst>
          </a:cu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3101" y="2696281"/>
            <a:ext cx="1045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Divider Current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687208" y="1376772"/>
            <a:ext cx="859856" cy="0"/>
          </a:xfrm>
          <a:prstGeom prst="straightConnector1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640030" y="1085150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Anode Current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302112" y="1663323"/>
            <a:ext cx="363948" cy="71309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310154" y="2253126"/>
            <a:ext cx="329876" cy="70677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020851" y="2098883"/>
            <a:ext cx="38092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>
            <a:spAutoFit/>
          </a:bodyPr>
          <a:lstStyle/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For improved linearity, divider current &gt;&gt; average anode current.</a:t>
            </a:r>
          </a:p>
          <a:p>
            <a:pPr marL="91440" algn="l"/>
            <a:endParaRPr lang="en-US" sz="1400" b="1" i="1" dirty="0">
              <a:solidFill>
                <a:srgbClr val="333399"/>
              </a:solidFill>
            </a:endParaRP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Installing transistor regulation on the last two dynodes improves performance at high rates.</a:t>
            </a:r>
          </a:p>
          <a:p>
            <a:pPr marL="91440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173736" indent="-171450" algn="l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333399"/>
                </a:solidFill>
              </a:rPr>
              <a:t>D</a:t>
            </a:r>
            <a:r>
              <a:rPr lang="en-US" sz="1400" b="1" i="1" dirty="0" smtClean="0">
                <a:solidFill>
                  <a:srgbClr val="333399"/>
                </a:solidFill>
              </a:rPr>
              <a:t>ivider ratios affect PMT performance (e.g. gain, linearity) – need careful tests.</a:t>
            </a:r>
          </a:p>
          <a:p>
            <a:pPr algn="l"/>
            <a:endParaRPr lang="en-US" sz="1400" b="1" i="1" dirty="0">
              <a:solidFill>
                <a:srgbClr val="333399"/>
              </a:solidFill>
            </a:endParaRPr>
          </a:p>
          <a:p>
            <a:pPr marL="173736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Ratios below result in half the gain for the active divider.</a:t>
            </a:r>
            <a:endParaRPr lang="en-US" sz="1400" b="1" i="1" dirty="0">
              <a:solidFill>
                <a:srgbClr val="333399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26" y="4925095"/>
            <a:ext cx="6954923" cy="1061821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 bwMode="auto">
          <a:xfrm>
            <a:off x="1655676" y="5456005"/>
            <a:ext cx="512718" cy="563795"/>
          </a:xfrm>
          <a:prstGeom prst="roundRect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486400" y="5456005"/>
            <a:ext cx="2133600" cy="56379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9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TextBox 4"/>
          <p:cNvSpPr txBox="1"/>
          <p:nvPr/>
        </p:nvSpPr>
        <p:spPr>
          <a:xfrm>
            <a:off x="6961498" y="2360837"/>
            <a:ext cx="98135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Dynode</a:t>
            </a:r>
          </a:p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endParaRPr lang="en-US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6895935" y="3384522"/>
            <a:ext cx="2093843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2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Zener</a:t>
            </a: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Regulated</a:t>
            </a:r>
          </a:p>
          <a:p>
            <a:pPr marL="171450" indent="-171450">
              <a:buFontTx/>
              <a:buChar char="-"/>
            </a:pP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 </a:t>
            </a: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171450" indent="-171450">
              <a:buFontTx/>
              <a:buChar char="-"/>
            </a:pP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PNP-NPN Driver</a:t>
            </a:r>
          </a:p>
          <a:p>
            <a:pPr marL="171450" indent="-171450">
              <a:buFontTx/>
              <a:buChar char="-"/>
            </a:pP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Shaper</a:t>
            </a:r>
            <a:endParaRPr lang="en-US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– set by 1 resistor</a:t>
            </a:r>
            <a:endParaRPr lang="en-US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228600" y="606999"/>
            <a:ext cx="246708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an Active HV Divider?</a:t>
            </a:r>
            <a:endParaRPr lang="en-US" sz="1400" b="1" i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00384" y="1038156"/>
            <a:ext cx="77593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Regulation on the last two dynodes provides for excellent stability and linearity at high rates, large dynamic range.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Operating the PMT at lower gain </a:t>
            </a:r>
            <a:r>
              <a:rPr lang="en-US" sz="1400" b="1" i="1" dirty="0" smtClean="0">
                <a:solidFill>
                  <a:srgbClr val="333399"/>
                </a:solidFill>
              </a:rPr>
              <a:t>→ lower anode current → longer </a:t>
            </a:r>
            <a:r>
              <a:rPr lang="en-US" sz="1400" b="1" i="1" dirty="0" smtClean="0">
                <a:solidFill>
                  <a:srgbClr val="333399"/>
                </a:solidFill>
              </a:rPr>
              <a:t>PMT life.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17" y="1965179"/>
            <a:ext cx="6523240" cy="24746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4764220" y="2120811"/>
            <a:ext cx="1663414" cy="9156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931834" y="3570928"/>
            <a:ext cx="1050668" cy="25156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595316" y="4304117"/>
            <a:ext cx="2807179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2012 IEEE NSS/MIC –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V.Popov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H.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Mkrtchyan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90461" y="4938036"/>
            <a:ext cx="77593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Preamp is powered from HV supply, eliminating LV supply, connectors, controls, etc.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Divider Current</a:t>
            </a:r>
            <a:r>
              <a:rPr lang="en-US" sz="1400" b="1" i="1" dirty="0" smtClean="0">
                <a:solidFill>
                  <a:srgbClr val="333399"/>
                </a:solidFill>
              </a:rPr>
              <a:t>: </a:t>
            </a:r>
            <a:r>
              <a:rPr lang="en-US" sz="1400" b="1" i="1" dirty="0" smtClean="0">
                <a:solidFill>
                  <a:srgbClr val="333399"/>
                </a:solidFill>
              </a:rPr>
              <a:t>430 </a:t>
            </a:r>
            <a:r>
              <a:rPr lang="en-US" sz="1400" b="1" i="1" dirty="0" err="1" smtClean="0">
                <a:solidFill>
                  <a:srgbClr val="333399"/>
                </a:solidFill>
              </a:rPr>
              <a:t>uA</a:t>
            </a:r>
            <a:r>
              <a:rPr lang="en-US" sz="1400" b="1" i="1" dirty="0" smtClean="0">
                <a:solidFill>
                  <a:srgbClr val="333399"/>
                </a:solidFill>
              </a:rPr>
              <a:t> (Active) </a:t>
            </a:r>
            <a:r>
              <a:rPr lang="en-US" sz="1400" b="1" i="1" dirty="0" smtClean="0">
                <a:solidFill>
                  <a:srgbClr val="333399"/>
                </a:solidFill>
              </a:rPr>
              <a:t>vs. 170 </a:t>
            </a:r>
            <a:r>
              <a:rPr lang="en-US" sz="1400" b="1" i="1" dirty="0" err="1" smtClean="0">
                <a:solidFill>
                  <a:srgbClr val="333399"/>
                </a:solidFill>
              </a:rPr>
              <a:t>uA</a:t>
            </a:r>
            <a:r>
              <a:rPr lang="en-US" sz="1400" b="1" i="1" dirty="0" smtClean="0">
                <a:solidFill>
                  <a:srgbClr val="333399"/>
                </a:solidFill>
              </a:rPr>
              <a:t> </a:t>
            </a:r>
            <a:r>
              <a:rPr lang="en-US" sz="1400" b="1" i="1" dirty="0" smtClean="0">
                <a:solidFill>
                  <a:srgbClr val="333399"/>
                </a:solidFill>
              </a:rPr>
              <a:t>(Hamamatsu passive).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Divider Ratios &amp; Anode Current: </a:t>
            </a:r>
            <a:r>
              <a:rPr lang="en-US" sz="1400" b="1" i="1" dirty="0">
                <a:solidFill>
                  <a:srgbClr val="333399"/>
                </a:solidFill>
              </a:rPr>
              <a:t>A</a:t>
            </a:r>
            <a:r>
              <a:rPr lang="en-US" sz="1400" b="1" i="1" dirty="0" smtClean="0">
                <a:solidFill>
                  <a:srgbClr val="333399"/>
                </a:solidFill>
              </a:rPr>
              <a:t>ctive = 1/2 Passive.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2914650" lvl="6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Goal: decrease </a:t>
            </a:r>
            <a:r>
              <a:rPr lang="en-US" sz="1400" b="1" dirty="0"/>
              <a:t>a</a:t>
            </a:r>
            <a:r>
              <a:rPr lang="en-US" sz="1400" b="1" dirty="0" smtClean="0"/>
              <a:t>node Current, attain good linearity.</a:t>
            </a:r>
            <a:endParaRPr lang="en-US" sz="1400" b="1" dirty="0" smtClean="0"/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sz="1400" b="1" i="1" dirty="0" smtClean="0">
              <a:solidFill>
                <a:srgbClr val="333399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195113" y="6172200"/>
            <a:ext cx="1309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3 </a:t>
            </a:r>
            <a:r>
              <a:rPr lang="en-US" sz="1200" i="1" dirty="0" smtClean="0"/>
              <a:t>Febru</a:t>
            </a:r>
            <a:r>
              <a:rPr lang="en-US" sz="1200" i="1" dirty="0" smtClean="0"/>
              <a:t>ary 2020</a:t>
            </a:r>
            <a:endParaRPr lang="en-US" sz="1200" i="1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097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 smtClean="0"/>
              <a:t>NPS</a:t>
            </a:r>
            <a:r>
              <a:rPr lang="en-US" sz="1200" i="1" dirty="0" smtClean="0"/>
              <a:t> </a:t>
            </a:r>
            <a:r>
              <a:rPr lang="en-US" sz="1200" i="1" dirty="0" smtClean="0"/>
              <a:t>Collaboration</a:t>
            </a:r>
            <a:r>
              <a:rPr lang="en-US" sz="1200" i="1" dirty="0"/>
              <a:t>	</a:t>
            </a:r>
            <a:r>
              <a:rPr lang="en-US" sz="1200" i="1" dirty="0" smtClean="0"/>
              <a:t>	</a:t>
            </a:r>
            <a:r>
              <a:rPr lang="en-US" sz="1200" i="1" dirty="0"/>
              <a:t>	</a:t>
            </a:r>
            <a:r>
              <a:rPr lang="en-US" sz="1200" i="1" dirty="0" smtClean="0"/>
              <a:t>FJ </a:t>
            </a:r>
            <a:r>
              <a:rPr lang="en-US" sz="1200" i="1" dirty="0"/>
              <a:t>Barbosa	</a:t>
            </a:r>
            <a:r>
              <a:rPr lang="en-US" sz="1200" i="1" dirty="0" smtClean="0"/>
              <a:t>	</a:t>
            </a:r>
            <a:r>
              <a:rPr lang="en-US" sz="1200" i="1" dirty="0" smtClean="0"/>
              <a:t>HV Divider Optimization &amp; Results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0038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28600" y="467380"/>
            <a:ext cx="4104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b="1" u="sng" dirty="0">
                <a:solidFill>
                  <a:srgbClr val="0000FF"/>
                </a:solidFill>
              </a:rPr>
              <a:t>2</a:t>
            </a:r>
            <a:r>
              <a:rPr lang="en-US" sz="1800" b="1" u="sng" dirty="0" smtClean="0">
                <a:solidFill>
                  <a:srgbClr val="0000FF"/>
                </a:solidFill>
              </a:rPr>
              <a:t>.	</a:t>
            </a:r>
            <a:r>
              <a:rPr lang="en-US" sz="1800" b="1" u="sng" dirty="0" smtClean="0">
                <a:solidFill>
                  <a:srgbClr val="0000FF"/>
                </a:solidFill>
              </a:rPr>
              <a:t>Bench &amp; Hall D Beam Tests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93277" y="4871578"/>
            <a:ext cx="4683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Intensity was adjusted by employing neutral </a:t>
            </a:r>
            <a:r>
              <a:rPr lang="en-US" sz="1400" b="1" i="1" dirty="0" smtClean="0">
                <a:solidFill>
                  <a:srgbClr val="333399"/>
                </a:solidFill>
              </a:rPr>
              <a:t>density </a:t>
            </a:r>
            <a:r>
              <a:rPr lang="en-US" sz="1400" b="1" i="1" dirty="0" smtClean="0">
                <a:solidFill>
                  <a:srgbClr val="333399"/>
                </a:solidFill>
              </a:rPr>
              <a:t>filters (UV – visible) only:</a:t>
            </a:r>
            <a:endParaRPr lang="en-US" sz="1400" b="1" i="1" dirty="0" smtClean="0">
              <a:solidFill>
                <a:srgbClr val="333399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154614" y="1132785"/>
            <a:ext cx="36083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Wavelength	405 nm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Pulse Width	70 </a:t>
            </a:r>
            <a:r>
              <a:rPr lang="en-US" sz="1400" dirty="0" err="1" smtClean="0"/>
              <a:t>ps</a:t>
            </a:r>
            <a:endParaRPr lang="en-US" sz="14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Rate		Adjustable</a:t>
            </a:r>
          </a:p>
          <a:p>
            <a:pPr algn="l"/>
            <a:r>
              <a:rPr lang="en-US" sz="1400" dirty="0"/>
              <a:t>	</a:t>
            </a:r>
            <a:r>
              <a:rPr lang="en-US" sz="1400" dirty="0" smtClean="0"/>
              <a:t>	Up to 100 MHz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Intensity		Adjustable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Class		3B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PMT		R4125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HV Divider	</a:t>
            </a:r>
            <a:r>
              <a:rPr lang="en-US" sz="1400" dirty="0" smtClean="0"/>
              <a:t>Passive &amp; Active</a:t>
            </a: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08" y="1061089"/>
            <a:ext cx="4797172" cy="3556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566" y="4103581"/>
            <a:ext cx="3162301" cy="1701871"/>
          </a:xfrm>
          <a:prstGeom prst="rect">
            <a:avLst/>
          </a:prstGeom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195113" y="6172200"/>
            <a:ext cx="1309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3 </a:t>
            </a:r>
            <a:r>
              <a:rPr lang="en-US" sz="1200" i="1" dirty="0" smtClean="0"/>
              <a:t>Febru</a:t>
            </a:r>
            <a:r>
              <a:rPr lang="en-US" sz="1200" i="1" dirty="0" smtClean="0"/>
              <a:t>ary 2020</a:t>
            </a:r>
            <a:endParaRPr lang="en-US" sz="1200" i="1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097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 smtClean="0"/>
              <a:t>NPS</a:t>
            </a:r>
            <a:r>
              <a:rPr lang="en-US" sz="1200" i="1" dirty="0" smtClean="0"/>
              <a:t> </a:t>
            </a:r>
            <a:r>
              <a:rPr lang="en-US" sz="1200" i="1" dirty="0" smtClean="0"/>
              <a:t>Collaboration</a:t>
            </a:r>
            <a:r>
              <a:rPr lang="en-US" sz="1200" i="1" dirty="0"/>
              <a:t>	</a:t>
            </a:r>
            <a:r>
              <a:rPr lang="en-US" sz="1200" i="1" dirty="0" smtClean="0"/>
              <a:t>	</a:t>
            </a:r>
            <a:r>
              <a:rPr lang="en-US" sz="1200" i="1" dirty="0"/>
              <a:t>	</a:t>
            </a:r>
            <a:r>
              <a:rPr lang="en-US" sz="1200" i="1" dirty="0" smtClean="0"/>
              <a:t>FJ </a:t>
            </a:r>
            <a:r>
              <a:rPr lang="en-US" sz="1200" i="1" dirty="0"/>
              <a:t>Barbosa	</a:t>
            </a:r>
            <a:r>
              <a:rPr lang="en-US" sz="1200" i="1" dirty="0" smtClean="0"/>
              <a:t>	</a:t>
            </a:r>
            <a:r>
              <a:rPr lang="en-US" sz="1200" i="1" dirty="0" smtClean="0"/>
              <a:t>HV Divider Optimization &amp; Results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4632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607058" y="1597482"/>
            <a:ext cx="31559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Hamamatsu Passive: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Non-linearity = ±2.2%.</a:t>
            </a:r>
            <a:endParaRPr lang="en-US" sz="1400" b="1" i="1" dirty="0" smtClean="0">
              <a:solidFill>
                <a:srgbClr val="333399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195113" y="6172200"/>
            <a:ext cx="1309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3 </a:t>
            </a:r>
            <a:r>
              <a:rPr lang="en-US" sz="1200" i="1" dirty="0" smtClean="0"/>
              <a:t>Febru</a:t>
            </a:r>
            <a:r>
              <a:rPr lang="en-US" sz="1200" i="1" dirty="0" smtClean="0"/>
              <a:t>ary 2020</a:t>
            </a:r>
            <a:endParaRPr lang="en-US" sz="1200" i="1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097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 smtClean="0"/>
              <a:t>NPS</a:t>
            </a:r>
            <a:r>
              <a:rPr lang="en-US" sz="1200" i="1" dirty="0" smtClean="0"/>
              <a:t> </a:t>
            </a:r>
            <a:r>
              <a:rPr lang="en-US" sz="1200" i="1" dirty="0" smtClean="0"/>
              <a:t>Collaboration</a:t>
            </a:r>
            <a:r>
              <a:rPr lang="en-US" sz="1200" i="1" dirty="0"/>
              <a:t>	</a:t>
            </a:r>
            <a:r>
              <a:rPr lang="en-US" sz="1200" i="1" dirty="0" smtClean="0"/>
              <a:t>	</a:t>
            </a:r>
            <a:r>
              <a:rPr lang="en-US" sz="1200" i="1" dirty="0"/>
              <a:t>	</a:t>
            </a:r>
            <a:r>
              <a:rPr lang="en-US" sz="1200" i="1" dirty="0" smtClean="0"/>
              <a:t>FJ </a:t>
            </a:r>
            <a:r>
              <a:rPr lang="en-US" sz="1200" i="1" dirty="0"/>
              <a:t>Barbosa	</a:t>
            </a:r>
            <a:r>
              <a:rPr lang="en-US" sz="1200" i="1" dirty="0" smtClean="0"/>
              <a:t>	</a:t>
            </a:r>
            <a:r>
              <a:rPr lang="en-US" sz="1200" i="1" dirty="0" smtClean="0"/>
              <a:t>HV Divider Optimization &amp; Results </a:t>
            </a:r>
            <a:endParaRPr lang="en-US" sz="1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8" y="3410235"/>
            <a:ext cx="5230565" cy="2587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752908"/>
            <a:ext cx="5120796" cy="2566847"/>
          </a:xfrm>
          <a:prstGeom prst="rect">
            <a:avLst/>
          </a:prstGeom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621866" y="4261154"/>
            <a:ext cx="31559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Active, bypassed*: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Non-linearity = ±2.4%.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66FF"/>
                </a:solidFill>
              </a:rPr>
              <a:t>Similar characteristics.</a:t>
            </a:r>
            <a:endParaRPr lang="en-US" sz="1400" b="1" dirty="0" smtClean="0">
              <a:solidFill>
                <a:srgbClr val="0066FF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989006" y="5647505"/>
            <a:ext cx="38025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200" b="1" i="1" dirty="0" smtClean="0">
                <a:solidFill>
                  <a:srgbClr val="333399"/>
                </a:solidFill>
              </a:rPr>
              <a:t>*bypassed – no preamp, signal taken from anode.</a:t>
            </a:r>
          </a:p>
        </p:txBody>
      </p:sp>
    </p:spTree>
    <p:extLst>
      <p:ext uri="{BB962C8B-B14F-4D97-AF65-F5344CB8AC3E}">
        <p14:creationId xmlns:p14="http://schemas.microsoft.com/office/powerpoint/2010/main" val="79399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195113" y="6172200"/>
            <a:ext cx="1309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3 </a:t>
            </a:r>
            <a:r>
              <a:rPr lang="en-US" sz="1200" i="1" dirty="0" smtClean="0"/>
              <a:t>Febru</a:t>
            </a:r>
            <a:r>
              <a:rPr lang="en-US" sz="1200" i="1" dirty="0" smtClean="0"/>
              <a:t>ary 2020</a:t>
            </a:r>
            <a:endParaRPr lang="en-US" sz="1200" i="1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097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 smtClean="0"/>
              <a:t>NPS</a:t>
            </a:r>
            <a:r>
              <a:rPr lang="en-US" sz="1200" i="1" dirty="0" smtClean="0"/>
              <a:t> </a:t>
            </a:r>
            <a:r>
              <a:rPr lang="en-US" sz="1200" i="1" dirty="0" smtClean="0"/>
              <a:t>Collaboration</a:t>
            </a:r>
            <a:r>
              <a:rPr lang="en-US" sz="1200" i="1" dirty="0"/>
              <a:t>	</a:t>
            </a:r>
            <a:r>
              <a:rPr lang="en-US" sz="1200" i="1" dirty="0" smtClean="0"/>
              <a:t>	</a:t>
            </a:r>
            <a:r>
              <a:rPr lang="en-US" sz="1200" i="1" dirty="0"/>
              <a:t>	</a:t>
            </a:r>
            <a:r>
              <a:rPr lang="en-US" sz="1200" i="1" dirty="0" smtClean="0"/>
              <a:t>FJ </a:t>
            </a:r>
            <a:r>
              <a:rPr lang="en-US" sz="1200" i="1" dirty="0"/>
              <a:t>Barbosa	</a:t>
            </a:r>
            <a:r>
              <a:rPr lang="en-US" sz="1200" i="1" dirty="0" smtClean="0"/>
              <a:t>	</a:t>
            </a:r>
            <a:r>
              <a:rPr lang="en-US" sz="1200" i="1" dirty="0" smtClean="0"/>
              <a:t>HV Divider Optimization &amp; Results </a:t>
            </a:r>
            <a:endParaRPr lang="en-US" sz="1200" i="1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43762" y="4046585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Observations</a:t>
            </a:r>
            <a:r>
              <a:rPr lang="en-US" sz="1400" b="1" i="1" dirty="0" smtClean="0">
                <a:solidFill>
                  <a:srgbClr val="333399"/>
                </a:solidFill>
              </a:rPr>
              <a:t>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Non-linearity increases with decreasing amplitude scale for x3 preamp. </a:t>
            </a:r>
            <a:endParaRPr lang="en-US" sz="1400" b="1" i="1" dirty="0" smtClean="0">
              <a:solidFill>
                <a:srgbClr val="333399"/>
              </a:solidFill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Higher rate capability with lower gain.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176213" lvl="1" indent="-176213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Anode Current Estimate: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Preamp (x3), 2V scale ~ 1/3 anode current of Hamamatsu passive divider.</a:t>
            </a:r>
            <a:endParaRPr lang="en-US" sz="1400" b="1" i="1" dirty="0" smtClean="0">
              <a:solidFill>
                <a:srgbClr val="33339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05826"/>
              </p:ext>
            </p:extLst>
          </p:nvPr>
        </p:nvGraphicFramePr>
        <p:xfrm>
          <a:off x="1763688" y="847827"/>
          <a:ext cx="572463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56">
                  <a:extLst>
                    <a:ext uri="{9D8B030D-6E8A-4147-A177-3AD203B41FA5}">
                      <a16:colId xmlns:a16="http://schemas.microsoft.com/office/drawing/2014/main" val="3638208667"/>
                    </a:ext>
                  </a:extLst>
                </a:gridCol>
                <a:gridCol w="999789">
                  <a:extLst>
                    <a:ext uri="{9D8B030D-6E8A-4147-A177-3AD203B41FA5}">
                      <a16:colId xmlns:a16="http://schemas.microsoft.com/office/drawing/2014/main" val="2543338600"/>
                    </a:ext>
                  </a:extLst>
                </a:gridCol>
                <a:gridCol w="842364">
                  <a:extLst>
                    <a:ext uri="{9D8B030D-6E8A-4147-A177-3AD203B41FA5}">
                      <a16:colId xmlns:a16="http://schemas.microsoft.com/office/drawing/2014/main" val="1347564464"/>
                    </a:ext>
                  </a:extLst>
                </a:gridCol>
                <a:gridCol w="930104">
                  <a:extLst>
                    <a:ext uri="{9D8B030D-6E8A-4147-A177-3AD203B41FA5}">
                      <a16:colId xmlns:a16="http://schemas.microsoft.com/office/drawing/2014/main" val="596085212"/>
                    </a:ext>
                  </a:extLst>
                </a:gridCol>
                <a:gridCol w="924103">
                  <a:extLst>
                    <a:ext uri="{9D8B030D-6E8A-4147-A177-3AD203B41FA5}">
                      <a16:colId xmlns:a16="http://schemas.microsoft.com/office/drawing/2014/main" val="24200787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74768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Preamp Gain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Amplitude Scale (V)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HV Setting (V)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Divider Current (µA)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Non-Linearity (±%)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Pulse Rate Max (MHz),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-3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db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41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Bypassed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-1,100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432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0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Bypassed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-1,012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396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9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Bypassed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-933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365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1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-972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-900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02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-835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20933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1403648" y="2570691"/>
            <a:ext cx="6120680" cy="39604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716398" y="3700318"/>
            <a:ext cx="54118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200" b="1" i="1" dirty="0" smtClean="0">
                <a:solidFill>
                  <a:srgbClr val="333399"/>
                </a:solidFill>
              </a:rPr>
              <a:t>*fADC250 has three amplitude scales: 0.5 V, 1 V, 2 V.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63116" y="516338"/>
            <a:ext cx="3155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Bench Tests (May 2019):</a:t>
            </a:r>
            <a:endParaRPr lang="en-US" sz="1400" b="1" i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9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195113" y="6172200"/>
            <a:ext cx="1309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3 </a:t>
            </a:r>
            <a:r>
              <a:rPr lang="en-US" sz="1200" i="1" dirty="0" smtClean="0"/>
              <a:t>Febru</a:t>
            </a:r>
            <a:r>
              <a:rPr lang="en-US" sz="1200" i="1" dirty="0" smtClean="0"/>
              <a:t>ary 2020</a:t>
            </a:r>
            <a:endParaRPr lang="en-US" sz="1200" i="1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097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 smtClean="0"/>
              <a:t>NPS</a:t>
            </a:r>
            <a:r>
              <a:rPr lang="en-US" sz="1200" i="1" dirty="0" smtClean="0"/>
              <a:t> </a:t>
            </a:r>
            <a:r>
              <a:rPr lang="en-US" sz="1200" i="1" dirty="0" smtClean="0"/>
              <a:t>Collaboration</a:t>
            </a:r>
            <a:r>
              <a:rPr lang="en-US" sz="1200" i="1" dirty="0"/>
              <a:t>	</a:t>
            </a:r>
            <a:r>
              <a:rPr lang="en-US" sz="1200" i="1" dirty="0" smtClean="0"/>
              <a:t>	</a:t>
            </a:r>
            <a:r>
              <a:rPr lang="en-US" sz="1200" i="1" dirty="0"/>
              <a:t>	</a:t>
            </a:r>
            <a:r>
              <a:rPr lang="en-US" sz="1200" i="1" dirty="0" smtClean="0"/>
              <a:t>FJ </a:t>
            </a:r>
            <a:r>
              <a:rPr lang="en-US" sz="1200" i="1" dirty="0"/>
              <a:t>Barbosa	</a:t>
            </a:r>
            <a:r>
              <a:rPr lang="en-US" sz="1200" i="1" dirty="0" smtClean="0"/>
              <a:t>	</a:t>
            </a:r>
            <a:r>
              <a:rPr lang="en-US" sz="1200" i="1" dirty="0" smtClean="0"/>
              <a:t>HV Divider Optimization &amp; Results </a:t>
            </a:r>
            <a:endParaRPr lang="en-US" sz="1200" i="1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3116" y="4147519"/>
            <a:ext cx="81369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Observations</a:t>
            </a:r>
            <a:r>
              <a:rPr lang="en-US" sz="1400" b="1" i="1" dirty="0" smtClean="0">
                <a:solidFill>
                  <a:srgbClr val="333399"/>
                </a:solidFill>
              </a:rPr>
              <a:t>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sz="1400" b="1" i="1" dirty="0" smtClean="0">
              <a:solidFill>
                <a:srgbClr val="333399"/>
              </a:solidFill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Modifications with 6x and HV resistor chain.</a:t>
            </a:r>
            <a:endParaRPr lang="en-US" sz="1400" b="1" i="1" dirty="0">
              <a:solidFill>
                <a:srgbClr val="333399"/>
              </a:solidFill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Divider current ~2x higher – Good linearity.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333399"/>
                </a:solidFill>
              </a:rPr>
              <a:t>G</a:t>
            </a:r>
            <a:r>
              <a:rPr lang="en-US" sz="1400" b="1" i="1" dirty="0" smtClean="0">
                <a:solidFill>
                  <a:srgbClr val="333399"/>
                </a:solidFill>
              </a:rPr>
              <a:t>ain x3 may be sufficient.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333399"/>
              </a:solidFill>
            </a:endParaRPr>
          </a:p>
          <a:p>
            <a:pPr marL="176213" lvl="1" indent="-176213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Anode Current:</a:t>
            </a:r>
          </a:p>
          <a:p>
            <a:pPr lvl="1" algn="l"/>
            <a:endParaRPr lang="en-US" sz="1400" b="1" i="1" dirty="0">
              <a:solidFill>
                <a:srgbClr val="333399"/>
              </a:solidFill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Measurements are  being analyzed.</a:t>
            </a:r>
            <a:endParaRPr lang="en-US" sz="1400" b="1" i="1" dirty="0" smtClean="0">
              <a:solidFill>
                <a:srgbClr val="3333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0771"/>
              </p:ext>
            </p:extLst>
          </p:nvPr>
        </p:nvGraphicFramePr>
        <p:xfrm>
          <a:off x="424309" y="811922"/>
          <a:ext cx="475252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00">
                  <a:extLst>
                    <a:ext uri="{9D8B030D-6E8A-4147-A177-3AD203B41FA5}">
                      <a16:colId xmlns:a16="http://schemas.microsoft.com/office/drawing/2014/main" val="4157755750"/>
                    </a:ext>
                  </a:extLst>
                </a:gridCol>
                <a:gridCol w="774008">
                  <a:extLst>
                    <a:ext uri="{9D8B030D-6E8A-4147-A177-3AD203B41FA5}">
                      <a16:colId xmlns:a16="http://schemas.microsoft.com/office/drawing/2014/main" val="1772191487"/>
                    </a:ext>
                  </a:extLst>
                </a:gridCol>
                <a:gridCol w="837054">
                  <a:extLst>
                    <a:ext uri="{9D8B030D-6E8A-4147-A177-3AD203B41FA5}">
                      <a16:colId xmlns:a16="http://schemas.microsoft.com/office/drawing/2014/main" val="1012713791"/>
                    </a:ext>
                  </a:extLst>
                </a:gridCol>
                <a:gridCol w="837054">
                  <a:extLst>
                    <a:ext uri="{9D8B030D-6E8A-4147-A177-3AD203B41FA5}">
                      <a16:colId xmlns:a16="http://schemas.microsoft.com/office/drawing/2014/main" val="3693263091"/>
                    </a:ext>
                  </a:extLst>
                </a:gridCol>
                <a:gridCol w="1404313">
                  <a:extLst>
                    <a:ext uri="{9D8B030D-6E8A-4147-A177-3AD203B41FA5}">
                      <a16:colId xmlns:a16="http://schemas.microsoft.com/office/drawing/2014/main" val="1168840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Preamp Gain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HV Setting (V)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Divider Current (µA)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Non-Linearity (±%)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Notes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31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-650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Original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54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Bypassed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-1,000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~400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1 - 2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2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2 - 3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98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2 - 3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6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~800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 – 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Vlad_P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_Mod_1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1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~800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 – 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Vlad_P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_Mod_2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63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~800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1 - 2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Vlad_P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_Mod_3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094839"/>
                  </a:ext>
                </a:extLst>
              </a:tr>
            </a:tbl>
          </a:graphicData>
        </a:graphic>
      </p:graphicFrame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63116" y="516338"/>
            <a:ext cx="4504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Hall D Beam Tests (January2020):</a:t>
            </a:r>
            <a:endParaRPr lang="en-US" sz="1400" b="1" i="1" dirty="0" smtClean="0">
              <a:solidFill>
                <a:srgbClr val="3333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544" y="1741053"/>
            <a:ext cx="3586162" cy="193367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239486" y="2902810"/>
            <a:ext cx="4937352" cy="114507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933" y="3774367"/>
            <a:ext cx="3473067" cy="22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40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55039</TotalTime>
  <Words>1096</Words>
  <Application>Microsoft Office PowerPoint</Application>
  <PresentationFormat>On-screen Show (4:3)</PresentationFormat>
  <Paragraphs>245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barbosa</dc:creator>
  <cp:lastModifiedBy>Fernando Barbosa</cp:lastModifiedBy>
  <cp:revision>869</cp:revision>
  <dcterms:created xsi:type="dcterms:W3CDTF">2008-01-09T22:23:38Z</dcterms:created>
  <dcterms:modified xsi:type="dcterms:W3CDTF">2020-02-02T00:50:37Z</dcterms:modified>
</cp:coreProperties>
</file>