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40"/>
  </p:notesMasterIdLst>
  <p:handoutMasterIdLst>
    <p:handoutMasterId r:id="rId41"/>
  </p:handoutMasterIdLst>
  <p:sldIdLst>
    <p:sldId id="2525" r:id="rId2"/>
    <p:sldId id="2726" r:id="rId3"/>
    <p:sldId id="2727" r:id="rId4"/>
    <p:sldId id="2728" r:id="rId5"/>
    <p:sldId id="2729" r:id="rId6"/>
    <p:sldId id="2730" r:id="rId7"/>
    <p:sldId id="2731" r:id="rId8"/>
    <p:sldId id="2732" r:id="rId9"/>
    <p:sldId id="2733" r:id="rId10"/>
    <p:sldId id="2734" r:id="rId11"/>
    <p:sldId id="2735" r:id="rId12"/>
    <p:sldId id="2736" r:id="rId13"/>
    <p:sldId id="2737" r:id="rId14"/>
    <p:sldId id="1934" r:id="rId15"/>
    <p:sldId id="2755" r:id="rId16"/>
    <p:sldId id="2740" r:id="rId17"/>
    <p:sldId id="2741" r:id="rId18"/>
    <p:sldId id="2742" r:id="rId19"/>
    <p:sldId id="2743" r:id="rId20"/>
    <p:sldId id="2744" r:id="rId21"/>
    <p:sldId id="2712" r:id="rId22"/>
    <p:sldId id="2745" r:id="rId23"/>
    <p:sldId id="2746" r:id="rId24"/>
    <p:sldId id="2756" r:id="rId25"/>
    <p:sldId id="2747" r:id="rId26"/>
    <p:sldId id="2749" r:id="rId27"/>
    <p:sldId id="2748" r:id="rId28"/>
    <p:sldId id="2750" r:id="rId29"/>
    <p:sldId id="2751" r:id="rId30"/>
    <p:sldId id="2551" r:id="rId31"/>
    <p:sldId id="2752" r:id="rId32"/>
    <p:sldId id="2753" r:id="rId33"/>
    <p:sldId id="2754" r:id="rId34"/>
    <p:sldId id="2724" r:id="rId35"/>
    <p:sldId id="2719" r:id="rId36"/>
    <p:sldId id="2363" r:id="rId37"/>
    <p:sldId id="2758" r:id="rId38"/>
    <p:sldId id="2722" r:id="rId39"/>
  </p:sldIdLst>
  <p:sldSz cx="12192000" cy="6858000"/>
  <p:notesSz cx="7315200" cy="9601200"/>
  <p:custDataLst>
    <p:tags r:id="rId42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000"/>
    <a:srgbClr val="FFCD3F"/>
    <a:srgbClr val="FFC319"/>
    <a:srgbClr val="F2B300"/>
    <a:srgbClr val="CC9900"/>
    <a:srgbClr val="FFFF99"/>
    <a:srgbClr val="FFFFCC"/>
    <a:srgbClr val="00FFFF"/>
    <a:srgbClr val="FFFF66"/>
    <a:srgbClr val="00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horzBarState="maximized">
    <p:restoredLeft sz="14994" autoAdjust="0"/>
    <p:restoredTop sz="94974" autoAdjust="0"/>
  </p:normalViewPr>
  <p:slideViewPr>
    <p:cSldViewPr>
      <p:cViewPr varScale="1">
        <p:scale>
          <a:sx n="130" d="100"/>
          <a:sy n="130" d="100"/>
        </p:scale>
        <p:origin x="86" y="461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90" d="100"/>
        <a:sy n="190" d="100"/>
      </p:scale>
      <p:origin x="0" y="-22805"/>
    </p:cViewPr>
  </p:sorterViewPr>
  <p:notesViewPr>
    <p:cSldViewPr>
      <p:cViewPr varScale="1">
        <p:scale>
          <a:sx n="84" d="100"/>
          <a:sy n="84" d="100"/>
        </p:scale>
        <p:origin x="3792" y="10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gs" Target="tags/tag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5" descr="slide footer_blue_646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9044464"/>
            <a:ext cx="9753600" cy="5567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7" descr="slide header_646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2438400" y="0"/>
            <a:ext cx="9753600" cy="1633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0060"/>
          </a:xfrm>
          <a:prstGeom prst="rect">
            <a:avLst/>
          </a:prstGeom>
        </p:spPr>
        <p:txBody>
          <a:bodyPr vert="horz" lIns="95747" tIns="47873" rIns="95747" bIns="47873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283201" y="160020"/>
            <a:ext cx="2030307" cy="320040"/>
          </a:xfrm>
          <a:prstGeom prst="rect">
            <a:avLst/>
          </a:prstGeom>
        </p:spPr>
        <p:txBody>
          <a:bodyPr vert="horz" lIns="95747" tIns="47873" rIns="95747" bIns="47873" rtlCol="0"/>
          <a:lstStyle>
            <a:lvl1pPr algn="r">
              <a:defRPr sz="1300"/>
            </a:lvl1pPr>
          </a:lstStyle>
          <a:p>
            <a:fld id="{80B18B65-4CBA-DB46-9D73-AD0C58E7BE22}" type="datetime1">
              <a:rPr lang="en-US" smtClean="0"/>
              <a:pPr/>
              <a:t>11/22/2024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812800" y="9041131"/>
            <a:ext cx="5852160" cy="240030"/>
          </a:xfrm>
          <a:prstGeom prst="rect">
            <a:avLst/>
          </a:prstGeom>
        </p:spPr>
        <p:txBody>
          <a:bodyPr vert="horz" lIns="95747" tIns="47873" rIns="95747" bIns="47873" rtlCol="0" anchor="b"/>
          <a:lstStyle>
            <a:lvl1pPr algn="l">
              <a:defRPr sz="1300"/>
            </a:lvl1pPr>
          </a:lstStyle>
          <a:p>
            <a:r>
              <a:rPr lang="en-US"/>
              <a:t>Go to ”Insert (View) | Header and Footer" to add your organization, sponsor, meeting name here; then, click "Apply to All"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6746241" y="9119474"/>
            <a:ext cx="567267" cy="480060"/>
          </a:xfrm>
          <a:prstGeom prst="rect">
            <a:avLst/>
          </a:prstGeom>
        </p:spPr>
        <p:txBody>
          <a:bodyPr vert="horz" lIns="95747" tIns="47873" rIns="95747" bIns="47873" rtlCol="0" anchor="b"/>
          <a:lstStyle>
            <a:lvl1pPr algn="r">
              <a:defRPr sz="1300"/>
            </a:lvl1pPr>
          </a:lstStyle>
          <a:p>
            <a:fld id="{9CA05E24-A365-DF40-BF27-0C4D1E380F5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5863581"/>
      </p:ext>
    </p:extLst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0060"/>
          </a:xfrm>
          <a:prstGeom prst="rect">
            <a:avLst/>
          </a:prstGeom>
        </p:spPr>
        <p:txBody>
          <a:bodyPr vert="horz" lIns="95747" tIns="47873" rIns="95747" bIns="47873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7" y="0"/>
            <a:ext cx="3169920" cy="480060"/>
          </a:xfrm>
          <a:prstGeom prst="rect">
            <a:avLst/>
          </a:prstGeom>
        </p:spPr>
        <p:txBody>
          <a:bodyPr vert="horz" lIns="95747" tIns="47873" rIns="95747" bIns="47873" rtlCol="0"/>
          <a:lstStyle>
            <a:lvl1pPr algn="r">
              <a:defRPr sz="1300"/>
            </a:lvl1pPr>
          </a:lstStyle>
          <a:p>
            <a:fld id="{4C269693-4B73-3F4B-BE08-27CE2957F7EB}" type="datetime1">
              <a:rPr lang="en-US" smtClean="0"/>
              <a:pPr/>
              <a:t>11/22/2024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57200" y="719138"/>
            <a:ext cx="64008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5747" tIns="47873" rIns="95747" bIns="47873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</p:spPr>
        <p:txBody>
          <a:bodyPr vert="horz" lIns="95747" tIns="47873" rIns="95747" bIns="47873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474"/>
            <a:ext cx="3169920" cy="480060"/>
          </a:xfrm>
          <a:prstGeom prst="rect">
            <a:avLst/>
          </a:prstGeom>
        </p:spPr>
        <p:txBody>
          <a:bodyPr vert="horz" lIns="95747" tIns="47873" rIns="95747" bIns="47873" rtlCol="0" anchor="b"/>
          <a:lstStyle>
            <a:lvl1pPr algn="l">
              <a:defRPr sz="1300"/>
            </a:lvl1pPr>
          </a:lstStyle>
          <a:p>
            <a:r>
              <a:rPr lang="en-US"/>
              <a:t>Go to ”Insert (View) | Header and Footer" to add your organization, sponsor, meeting name here; then, click "Apply to All"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</p:spPr>
        <p:txBody>
          <a:bodyPr vert="horz" lIns="95747" tIns="47873" rIns="95747" bIns="47873" rtlCol="0" anchor="b"/>
          <a:lstStyle>
            <a:lvl1pPr algn="r">
              <a:defRPr sz="1300"/>
            </a:lvl1pPr>
          </a:lstStyle>
          <a:p>
            <a:fld id="{BB1A7F71-A600-874B-8C52-75C3F91F2DF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9900987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57200" y="719138"/>
            <a:ext cx="6400800" cy="36004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25+5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Go to ”Insert (View) | Header and Footer" to add your organization, sponsor, meeting name here; then, click "Apply to All"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B1A7F71-A600-874B-8C52-75C3F91F2DFD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458315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US"/>
              <a:t>Go to ”Insert (View) | Header and Footer" to add your organization, sponsor, meeting name here; then, click "Apply to All"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B1A7F71-A600-874B-8C52-75C3F91F2DFD}" type="slidenum">
              <a:rPr lang="en-US" smtClean="0"/>
              <a:pPr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7649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042416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60" y="-1278447"/>
            <a:ext cx="12192000" cy="1042416"/>
          </a:xfrm>
          <a:prstGeom prst="rect">
            <a:avLst/>
          </a:prstGeom>
        </p:spPr>
      </p:pic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314451" y="1671639"/>
            <a:ext cx="10261600" cy="1069975"/>
          </a:xfrm>
        </p:spPr>
        <p:txBody>
          <a:bodyPr/>
          <a:lstStyle>
            <a:lvl1pPr>
              <a:defRPr sz="3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14451" y="3125788"/>
            <a:ext cx="85344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/>
            </a:lvl1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pic>
        <p:nvPicPr>
          <p:cNvPr id="9" name="Picture 8" descr="title footer_Blue_646.jpg"/>
          <p:cNvPicPr>
            <a:picLocks noChangeAspect="1"/>
          </p:cNvPicPr>
          <p:nvPr userDrawn="1"/>
        </p:nvPicPr>
        <p:blipFill>
          <a:blip r:embed="rId4" cstate="print">
            <a:duotone>
              <a:schemeClr val="accent3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0" y="6794500"/>
            <a:ext cx="12192000" cy="63500"/>
          </a:xfrm>
          <a:prstGeom prst="rect">
            <a:avLst/>
          </a:prstGeom>
          <a:gradFill flip="none" rotWithShape="0">
            <a:gsLst>
              <a:gs pos="0">
                <a:schemeClr val="accent2">
                  <a:lumMod val="5000"/>
                  <a:lumOff val="95000"/>
                </a:schemeClr>
              </a:gs>
              <a:gs pos="74000">
                <a:schemeClr val="accent2">
                  <a:lumMod val="45000"/>
                  <a:lumOff val="55000"/>
                </a:schemeClr>
              </a:gs>
              <a:gs pos="83000">
                <a:schemeClr val="accent2">
                  <a:lumMod val="45000"/>
                  <a:lumOff val="55000"/>
                </a:schemeClr>
              </a:gs>
              <a:gs pos="100000">
                <a:schemeClr val="accent2">
                  <a:lumMod val="30000"/>
                  <a:lumOff val="70000"/>
                </a:schemeClr>
              </a:gs>
            </a:gsLst>
            <a:lin ang="5400000" scaled="1"/>
            <a:tileRect/>
          </a:gradFill>
          <a:ln w="9525">
            <a:noFill/>
            <a:miter lim="800000"/>
            <a:headEnd/>
            <a:tailEnd/>
          </a:ln>
        </p:spPr>
      </p:pic>
      <p:pic>
        <p:nvPicPr>
          <p:cNvPr id="12" name="图片 11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2600" y="0"/>
            <a:ext cx="1067274" cy="1066800"/>
          </a:xfrm>
          <a:prstGeom prst="rect">
            <a:avLst/>
          </a:prstGeom>
        </p:spPr>
      </p:pic>
      <p:sp>
        <p:nvSpPr>
          <p:cNvPr id="3" name="文本框 2"/>
          <p:cNvSpPr txBox="1"/>
          <p:nvPr userDrawn="1"/>
        </p:nvSpPr>
        <p:spPr>
          <a:xfrm>
            <a:off x="153964" y="228600"/>
            <a:ext cx="13700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1800" b="1" dirty="0">
                <a:solidFill>
                  <a:schemeClr val="accent1">
                    <a:lumMod val="50000"/>
                  </a:schemeClr>
                </a:solidFill>
                <a:latin typeface="Adobe Hebrew" charset="0"/>
                <a:ea typeface="Adobe Hebrew" charset="0"/>
                <a:cs typeface="Adobe Hebrew" charset="0"/>
              </a:rPr>
              <a:t>NANJING</a:t>
            </a:r>
            <a:r>
              <a:rPr kumimoji="1" lang="zh-CN" altLang="en-US" sz="1800" b="1" dirty="0">
                <a:solidFill>
                  <a:schemeClr val="accent1">
                    <a:lumMod val="50000"/>
                  </a:schemeClr>
                </a:solidFill>
                <a:latin typeface="Adobe Hebrew" charset="0"/>
                <a:ea typeface="Adobe Hebrew" charset="0"/>
                <a:cs typeface="Adobe Hebrew" charset="0"/>
              </a:rPr>
              <a:t> </a:t>
            </a:r>
          </a:p>
        </p:txBody>
      </p:sp>
      <p:sp>
        <p:nvSpPr>
          <p:cNvPr id="4" name="文本框 3"/>
          <p:cNvSpPr txBox="1"/>
          <p:nvPr userDrawn="1"/>
        </p:nvSpPr>
        <p:spPr>
          <a:xfrm>
            <a:off x="240506" y="515035"/>
            <a:ext cx="18168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zh-CN" b="1" dirty="0">
                <a:solidFill>
                  <a:schemeClr val="accent1">
                    <a:lumMod val="50000"/>
                  </a:schemeClr>
                </a:solidFill>
                <a:latin typeface="Adobe Hebrew" charset="0"/>
                <a:ea typeface="Adobe Hebrew" charset="0"/>
                <a:cs typeface="Adobe Hebrew" charset="0"/>
              </a:rPr>
              <a:t>UNIVERSITY</a:t>
            </a:r>
            <a:endParaRPr kumimoji="1" lang="zh-CN" altLang="en-US" b="1" dirty="0">
              <a:solidFill>
                <a:schemeClr val="accent1">
                  <a:lumMod val="50000"/>
                </a:schemeClr>
              </a:solidFill>
              <a:latin typeface="Adobe Hebrew" charset="0"/>
              <a:ea typeface="Adobe Hebrew" charset="0"/>
              <a:cs typeface="Adobe Hebrew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2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.                                             MSWG  - 24/11/21                                                           (32)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Craig Roberts: cdroberts@nju.edu.cn  455 .. 24/10/10 ..."pi + K + N em and gravitational form factors"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7034D8C-3CB4-402A-BC46-2AB14C0FE90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>
            <a:lvl1pPr>
              <a:defRPr sz="2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.                                             MSWG  - 24/11/21                                                           (32)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Craig Roberts: cdroberts@nju.edu.cn  455 .. 24/10/10 ..."pi + K + N em and gravitational form factors"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7034D8C-3CB4-402A-BC46-2AB14C0FE90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28600"/>
            <a:ext cx="10972800" cy="1143000"/>
          </a:xfrm>
        </p:spPr>
        <p:txBody>
          <a:bodyPr/>
          <a:lstStyle>
            <a:lvl1pPr>
              <a:defRPr sz="26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Font typeface="Wingdings" pitchFamily="2" charset="2"/>
              <a:buChar char="Ø"/>
              <a:defRPr sz="2200">
                <a:solidFill>
                  <a:schemeClr val="tx2">
                    <a:lumMod val="75000"/>
                  </a:schemeClr>
                </a:solidFill>
              </a:defRPr>
            </a:lvl1pPr>
            <a:lvl2pPr>
              <a:defRPr sz="2000">
                <a:solidFill>
                  <a:schemeClr val="tx2">
                    <a:lumMod val="75000"/>
                  </a:schemeClr>
                </a:solidFill>
              </a:defRPr>
            </a:lvl2pPr>
            <a:lvl3pPr>
              <a:defRPr sz="1600">
                <a:solidFill>
                  <a:schemeClr val="tx2">
                    <a:lumMod val="75000"/>
                  </a:schemeClr>
                </a:solidFill>
              </a:defRPr>
            </a:lvl3pPr>
            <a:lvl4pPr>
              <a:defRPr sz="1600">
                <a:solidFill>
                  <a:schemeClr val="tx2">
                    <a:lumMod val="75000"/>
                  </a:schemeClr>
                </a:solidFill>
              </a:defRPr>
            </a:lvl4pPr>
            <a:lvl5pPr>
              <a:defRPr sz="1600">
                <a:solidFill>
                  <a:schemeClr val="tx2">
                    <a:lumMod val="75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668684" y="6611938"/>
            <a:ext cx="4523316" cy="255011"/>
          </a:xfrm>
        </p:spPr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en-US"/>
              <a:t>.                                             MSWG  - 24/11/21                                                           (32)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i="1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en-US"/>
              <a:t>Craig Roberts: cdroberts@nju.edu.cn  455 .. 24/10/10 ..."pi + K + N em and gravitational form factors"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7034D8C-3CB4-402A-BC46-2AB14C0FE90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963084" y="4406901"/>
            <a:ext cx="10363200" cy="1362075"/>
          </a:xfrm>
        </p:spPr>
        <p:txBody>
          <a:bodyPr/>
          <a:lstStyle>
            <a:lvl1pPr algn="l">
              <a:defRPr sz="3000" b="1" cap="none" baseline="0"/>
            </a:lvl1pPr>
          </a:lstStyle>
          <a:p>
            <a:r>
              <a:rPr lang="en-US" dirty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18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645400" y="6629400"/>
            <a:ext cx="4704744" cy="381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.                                             MSWG  - 24/11/21                                                           (32)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Craig Roberts: cdroberts@nju.edu.cn  455 .. 24/10/10 ..."pi + K + N em and gravitational form factors"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7034D8C-3CB4-402A-BC46-2AB14C0FE90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28600"/>
            <a:ext cx="10972800" cy="1143000"/>
          </a:xfrm>
        </p:spPr>
        <p:txBody>
          <a:bodyPr/>
          <a:lstStyle>
            <a:lvl1pPr>
              <a:defRPr sz="2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 u="none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688358" y="6629400"/>
            <a:ext cx="4394201" cy="2286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.                                             MSWG  - 24/11/21                                                           (32)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Craig Roberts: cdroberts@nju.edu.cn  455 .. 24/10/10 ..."pi + K + N em and gravitational form factors"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7034D8C-3CB4-402A-BC46-2AB14C0FE90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2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.                                             MSWG  - 24/11/21                                                           (32)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Craig Roberts: cdroberts@nju.edu.cn  455 .. 24/10/10 ..."pi + K + N em and gravitational form factors"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7034D8C-3CB4-402A-BC46-2AB14C0FE90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2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i="1"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r>
              <a:rPr lang="en-US"/>
              <a:t>.                                             MSWG  - 24/11/21                                                           (32)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i="1"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r>
              <a:rPr lang="en-US"/>
              <a:t>Craig Roberts: cdroberts@nju.edu.cn  455 .. 24/10/10 ..."pi + K + N em and gravitational form factors"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7034D8C-3CB4-402A-BC46-2AB14C0FE90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.                                             MSWG  - 24/11/21                                                           (32)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Craig Roberts: cdroberts@nju.edu.cn  455 .. 24/10/10 ..."pi + K + N em and gravitational form factors"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7034D8C-3CB4-402A-BC46-2AB14C0FE90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479550"/>
          </a:xfrm>
        </p:spPr>
        <p:txBody>
          <a:bodyPr anchor="t"/>
          <a:lstStyle>
            <a:lvl1pPr algn="l">
              <a:defRPr sz="26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752601"/>
            <a:ext cx="4011084" cy="4419600"/>
          </a:xfrm>
        </p:spPr>
        <p:txBody>
          <a:bodyPr/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313357" y="6596148"/>
            <a:ext cx="4868025" cy="2286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.                                             MSWG  - 24/11/21                                                           (32)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Craig Roberts: cdroberts@nju.edu.cn  455 .. 24/10/10 ..."pi + K + N em and gravitational form factors"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7034D8C-3CB4-402A-BC46-2AB14C0FE90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6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.                                             MSWG  - 24/11/21                                                           (32)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Craig Roberts: cdroberts@nju.edu.cn  455 .. 24/10/10 ..."pi + K + N em and gravitational form factors"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7034D8C-3CB4-402A-BC46-2AB14C0FE90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图片 12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54699"/>
            <a:ext cx="12192000" cy="530352"/>
          </a:xfrm>
          <a:prstGeom prst="rect">
            <a:avLst/>
          </a:prstGeom>
        </p:spPr>
      </p:pic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39631" y="1018446"/>
            <a:ext cx="109728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9387110" y="6505575"/>
            <a:ext cx="2796116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 i="1"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r>
              <a:rPr lang="en-US"/>
              <a:t>.                                             MSWG  - 24/11/21                                                           (32)</a:t>
            </a:r>
            <a:endParaRPr lang="en-US" dirty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876301" y="6307138"/>
            <a:ext cx="7922684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900" i="1"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r>
              <a:rPr lang="en-US"/>
              <a:t>Craig Roberts: cdroberts@nju.edu.cn  455 .. 24/10/10 ..."pi + K + N em and gravitational form factors"</a:t>
            </a:r>
            <a:endParaRPr lang="en-US" dirty="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1480801" y="6489701"/>
            <a:ext cx="512233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900"/>
            </a:lvl1pPr>
          </a:lstStyle>
          <a:p>
            <a:fld id="{87034D8C-3CB4-402A-BC46-2AB14C0FE90A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4" name="图片 3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58496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6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600" b="1">
          <a:solidFill>
            <a:schemeClr val="tx2"/>
          </a:solidFill>
          <a:latin typeface="Trebuchet MS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600" b="1">
          <a:solidFill>
            <a:schemeClr val="tx2"/>
          </a:solidFill>
          <a:latin typeface="Trebuchet MS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600" b="1">
          <a:solidFill>
            <a:schemeClr val="tx2"/>
          </a:solidFill>
          <a:latin typeface="Trebuchet MS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600" b="1">
          <a:solidFill>
            <a:schemeClr val="tx2"/>
          </a:solidFill>
          <a:latin typeface="Trebuchet MS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600" b="1">
          <a:solidFill>
            <a:schemeClr val="tx2"/>
          </a:solidFill>
          <a:latin typeface="Trebuchet MS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600" b="1">
          <a:solidFill>
            <a:schemeClr val="tx2"/>
          </a:solidFill>
          <a:latin typeface="Trebuchet MS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600" b="1">
          <a:solidFill>
            <a:schemeClr val="tx2"/>
          </a:solidFill>
          <a:latin typeface="Trebuchet MS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600" b="1">
          <a:solidFill>
            <a:schemeClr val="tx2"/>
          </a:solidFill>
          <a:latin typeface="Trebuchet MS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rgbClr val="1F497D"/>
        </a:buClr>
        <a:buFont typeface="Wingdings" pitchFamily="2" charset="2"/>
        <a:buChar char="§"/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rgbClr val="1F497D"/>
        </a:buClr>
        <a:buChar char="–"/>
        <a:defRPr sz="16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rgbClr val="1F497D"/>
        </a:buClr>
        <a:buChar char="•"/>
        <a:defRPr sz="1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rgbClr val="1F497D"/>
        </a:buClr>
        <a:buChar char="–"/>
        <a:defRPr sz="14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rgbClr val="1F497D"/>
        </a:buClr>
        <a:buFont typeface="Arial" charset="0"/>
        <a:buChar char="»"/>
        <a:defRPr sz="14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rgbClr val="1F497D"/>
        </a:buClr>
        <a:buFont typeface="Arial" charset="0"/>
        <a:buChar char="»"/>
        <a:defRPr sz="14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rgbClr val="1F497D"/>
        </a:buClr>
        <a:buFont typeface="Arial" charset="0"/>
        <a:buChar char="»"/>
        <a:defRPr sz="14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rgbClr val="1F497D"/>
        </a:buClr>
        <a:buFont typeface="Arial" charset="0"/>
        <a:buChar char="»"/>
        <a:defRPr sz="14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rgbClr val="1F497D"/>
        </a:buClr>
        <a:buFont typeface="Arial" charset="0"/>
        <a:buChar char="»"/>
        <a:defRPr sz="14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jpg"/><Relationship Id="rId5" Type="http://schemas.openxmlformats.org/officeDocument/2006/relationships/image" Target="../media/image10.png"/><Relationship Id="rId4" Type="http://schemas.openxmlformats.org/officeDocument/2006/relationships/hyperlink" Target="http://inp.nju.edu.cn/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53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image" Target="../media/image56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dx.doi.org/10.1103/PhysRevD.93.074017" TargetMode="External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doi.org/10.1016/j.physletb.2024.138823" TargetMode="External"/><Relationship Id="rId5" Type="http://schemas.openxmlformats.org/officeDocument/2006/relationships/hyperlink" Target="https://inspirehep.net/literature/2784400" TargetMode="External"/><Relationship Id="rId4" Type="http://schemas.openxmlformats.org/officeDocument/2006/relationships/image" Target="../media/image6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inspirehep.net/literature/2832391" TargetMode="External"/><Relationship Id="rId2" Type="http://schemas.openxmlformats.org/officeDocument/2006/relationships/hyperlink" Target="https://inspirehep.net/literature/2768352" TargetMode="Externa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1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inspirehep.net/literature/2768352" TargetMode="External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inp.nju.edu.cn/Publications/Bytime/20210203/i187569.html" TargetMode="External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5.png"/><Relationship Id="rId5" Type="http://schemas.openxmlformats.org/officeDocument/2006/relationships/hyperlink" Target="https://journals.aps.org/prl/abstract/10.1103/PhysRevLett.127.092001" TargetMode="External"/><Relationship Id="rId4" Type="http://schemas.openxmlformats.org/officeDocument/2006/relationships/hyperlink" Target="https://inspirehep.net/literature/1844410" TargetMode="Externa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7" Type="http://schemas.openxmlformats.org/officeDocument/2006/relationships/hyperlink" Target="https://iopscience.iop.org/article/10.1088/1674-1137/ac89d0" TargetMode="External"/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inspirehep.net/literature/2065926" TargetMode="External"/><Relationship Id="rId5" Type="http://schemas.openxmlformats.org/officeDocument/2006/relationships/hyperlink" Target="https://inp.nju.edu.cn/Publications/Bytime/20220413/i220568.html" TargetMode="External"/><Relationship Id="rId4" Type="http://schemas.openxmlformats.org/officeDocument/2006/relationships/image" Target="../media/image69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jp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jpg"/><Relationship Id="rId4" Type="http://schemas.openxmlformats.org/officeDocument/2006/relationships/image" Target="../media/image27.jp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png"/><Relationship Id="rId7" Type="http://schemas.openxmlformats.org/officeDocument/2006/relationships/image" Target="../media/image48.png"/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image" Target="../media/image75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image" Target="../media/image77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g"/><Relationship Id="rId7" Type="http://schemas.openxmlformats.org/officeDocument/2006/relationships/image" Target="../media/image84.png"/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0.png"/><Relationship Id="rId5" Type="http://schemas.openxmlformats.org/officeDocument/2006/relationships/hyperlink" Target="https://doi.org/10.1140/epjc/s10052-024-12518-x" TargetMode="External"/><Relationship Id="rId4" Type="http://schemas.openxmlformats.org/officeDocument/2006/relationships/hyperlink" Target="https://inspirehep.net/literature/2726595" TargetMode="Externa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5.png"/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.png"/><Relationship Id="rId2" Type="http://schemas.openxmlformats.org/officeDocument/2006/relationships/image" Target="../media/image8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00.pn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0.png"/><Relationship Id="rId5" Type="http://schemas.openxmlformats.org/officeDocument/2006/relationships/image" Target="../media/image39.jpg"/><Relationship Id="rId4" Type="http://schemas.openxmlformats.org/officeDocument/2006/relationships/image" Target="../media/image38.jp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6.png"/><Relationship Id="rId2" Type="http://schemas.openxmlformats.org/officeDocument/2006/relationships/image" Target="../media/image8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0.jp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9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4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g"/><Relationship Id="rId2" Type="http://schemas.openxmlformats.org/officeDocument/2006/relationships/image" Target="../media/image581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7" Type="http://schemas.openxmlformats.org/officeDocument/2006/relationships/image" Target="../media/image9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7.jpeg"/><Relationship Id="rId5" Type="http://schemas.openxmlformats.org/officeDocument/2006/relationships/image" Target="../media/image46.jpeg"/><Relationship Id="rId4" Type="http://schemas.openxmlformats.org/officeDocument/2006/relationships/image" Target="../media/image45.jpeg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0.png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eg"/><Relationship Id="rId4" Type="http://schemas.openxmlformats.org/officeDocument/2006/relationships/image" Target="../media/image14.jp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hyperlink" Target="http://inspirehep.net/record/1486051?ln=en" TargetMode="External"/><Relationship Id="rId3" Type="http://schemas.openxmlformats.org/officeDocument/2006/relationships/image" Target="../media/image17.jpg"/><Relationship Id="rId7" Type="http://schemas.openxmlformats.org/officeDocument/2006/relationships/hyperlink" Target="http://cpc.ihep.ac.cn/article/doi/10.1088/1674-1137/44/8/083102" TargetMode="External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inspirehep.net/record/1771514?ln=en" TargetMode="External"/><Relationship Id="rId5" Type="http://schemas.openxmlformats.org/officeDocument/2006/relationships/image" Target="../media/image14.jpg"/><Relationship Id="rId4" Type="http://schemas.openxmlformats.org/officeDocument/2006/relationships/image" Target="../media/image4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8F6EBAD-AE4D-6B3F-6DDB-77FD71CED39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1032388"/>
            <a:ext cx="12191999" cy="5828812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52400" y="1737192"/>
            <a:ext cx="12202082" cy="96949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endParaRPr lang="en-US" sz="5700" i="1" dirty="0">
              <a:ln w="0">
                <a:solidFill>
                  <a:schemeClr val="tx2">
                    <a:lumMod val="50000"/>
                  </a:schemeClr>
                </a:solidFill>
              </a:ln>
              <a:solidFill>
                <a:schemeClr val="accent1">
                  <a:lumMod val="75000"/>
                </a:schemeClr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Lucida Handwriting" panose="03010101010101010101" pitchFamily="66" charset="0"/>
            </a:endParaRPr>
          </a:p>
        </p:txBody>
      </p:sp>
      <p:sp>
        <p:nvSpPr>
          <p:cNvPr id="15" name="Title 14"/>
          <p:cNvSpPr>
            <a:spLocks noGrp="1"/>
          </p:cNvSpPr>
          <p:nvPr>
            <p:ph type="ctrTitle"/>
          </p:nvPr>
        </p:nvSpPr>
        <p:spPr>
          <a:xfrm>
            <a:off x="2509838" y="1447801"/>
            <a:ext cx="7696200" cy="1069975"/>
          </a:xfrm>
        </p:spPr>
        <p:txBody>
          <a:bodyPr/>
          <a:lstStyle/>
          <a:p>
            <a:r>
              <a:rPr lang="en-US" dirty="0"/>
              <a:t> </a:t>
            </a:r>
          </a:p>
        </p:txBody>
      </p:sp>
      <p:sp>
        <p:nvSpPr>
          <p:cNvPr id="2" name="Subtitle 1"/>
          <p:cNvSpPr>
            <a:spLocks noGrp="1"/>
          </p:cNvSpPr>
          <p:nvPr>
            <p:ph type="subTitle" idx="1"/>
          </p:nvPr>
        </p:nvSpPr>
        <p:spPr>
          <a:xfrm>
            <a:off x="2509838" y="2895600"/>
            <a:ext cx="6400800" cy="1752600"/>
          </a:xfrm>
        </p:spPr>
        <p:txBody>
          <a:bodyPr/>
          <a:lstStyle/>
          <a:p>
            <a:endParaRPr lang="en-GB" dirty="0"/>
          </a:p>
        </p:txBody>
      </p:sp>
      <p:sp>
        <p:nvSpPr>
          <p:cNvPr id="9" name="Subtitle 7"/>
          <p:cNvSpPr txBox="1">
            <a:spLocks/>
          </p:cNvSpPr>
          <p:nvPr/>
        </p:nvSpPr>
        <p:spPr bwMode="auto">
          <a:xfrm>
            <a:off x="6172200" y="4916"/>
            <a:ext cx="60198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Wingdings" pitchFamily="2" charset="2"/>
              <a:buNone/>
              <a:defRPr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Char char="–"/>
              <a:defRPr sz="16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Char char="•"/>
              <a:defRPr sz="1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Char char="–"/>
              <a:defRPr sz="14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Arial" charset="0"/>
              <a:buChar char="»"/>
              <a:defRPr sz="14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Arial" charset="0"/>
              <a:buChar char="»"/>
              <a:defRPr sz="14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Arial" charset="0"/>
              <a:buChar char="»"/>
              <a:defRPr sz="14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Arial" charset="0"/>
              <a:buChar char="»"/>
              <a:defRPr sz="14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Arial" charset="0"/>
              <a:buChar char="»"/>
              <a:defRPr sz="14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sz="2000" kern="0" dirty="0">
                <a:solidFill>
                  <a:schemeClr val="bg1"/>
                </a:solidFill>
              </a:rPr>
              <a:t>Craig Roberts … </a:t>
            </a:r>
            <a:r>
              <a:rPr lang="en-US" sz="2000" dirty="0">
                <a:solidFill>
                  <a:schemeClr val="bg1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http://inp.nju.edu.cn/</a:t>
            </a:r>
            <a:endParaRPr lang="en-US" sz="2000" kern="0" dirty="0">
              <a:solidFill>
                <a:schemeClr val="bg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Subtitle 1">
                <a:extLst>
                  <a:ext uri="{FF2B5EF4-FFF2-40B4-BE49-F238E27FC236}">
                    <a16:creationId xmlns:a16="http://schemas.microsoft.com/office/drawing/2014/main" id="{0CD000EE-0D0D-4F96-8253-6D55DF13EF80}"/>
                  </a:ext>
                </a:extLst>
              </p:cNvPr>
              <p:cNvSpPr txBox="1">
                <a:spLocks/>
              </p:cNvSpPr>
              <p:nvPr/>
            </p:nvSpPr>
            <p:spPr bwMode="auto">
              <a:xfrm>
                <a:off x="76201" y="1092761"/>
                <a:ext cx="12191999" cy="165043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lvl1pPr marL="0" indent="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rgbClr val="1F497D"/>
                  </a:buClr>
                  <a:buFont typeface="Wingdings" pitchFamily="2" charset="2"/>
                  <a:buNone/>
                  <a:defRPr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rgbClr val="1F497D"/>
                  </a:buClr>
                  <a:buChar char="–"/>
                  <a:defRPr sz="1600">
                    <a:solidFill>
                      <a:schemeClr val="tx1"/>
                    </a:solidFill>
                    <a:latin typeface="+mn-lt"/>
                  </a:defRPr>
                </a:lvl2pPr>
                <a:lvl3pPr marL="1143000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rgbClr val="1F497D"/>
                  </a:buClr>
                  <a:buChar char="•"/>
                  <a:defRPr sz="1400">
                    <a:solidFill>
                      <a:schemeClr val="tx1"/>
                    </a:solidFill>
                    <a:latin typeface="+mn-lt"/>
                  </a:defRPr>
                </a:lvl3pPr>
                <a:lvl4pPr marL="1600200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rgbClr val="1F497D"/>
                  </a:buClr>
                  <a:buChar char="–"/>
                  <a:defRPr sz="1400">
                    <a:solidFill>
                      <a:schemeClr val="tx1"/>
                    </a:solidFill>
                    <a:latin typeface="+mn-lt"/>
                  </a:defRPr>
                </a:lvl4pPr>
                <a:lvl5pPr marL="2057400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rgbClr val="1F497D"/>
                  </a:buClr>
                  <a:buFont typeface="Arial" charset="0"/>
                  <a:buChar char="»"/>
                  <a:defRPr sz="1400">
                    <a:solidFill>
                      <a:schemeClr val="tx1"/>
                    </a:solidFill>
                    <a:latin typeface="+mn-lt"/>
                  </a:defRPr>
                </a:lvl5pPr>
                <a:lvl6pPr marL="2514600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rgbClr val="1F497D"/>
                  </a:buClr>
                  <a:buFont typeface="Arial" charset="0"/>
                  <a:buChar char="»"/>
                  <a:defRPr sz="1400">
                    <a:solidFill>
                      <a:schemeClr val="tx1"/>
                    </a:solidFill>
                    <a:latin typeface="+mn-lt"/>
                  </a:defRPr>
                </a:lvl6pPr>
                <a:lvl7pPr marL="2971800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rgbClr val="1F497D"/>
                  </a:buClr>
                  <a:buFont typeface="Arial" charset="0"/>
                  <a:buChar char="»"/>
                  <a:defRPr sz="1400">
                    <a:solidFill>
                      <a:schemeClr val="tx1"/>
                    </a:solidFill>
                    <a:latin typeface="+mn-lt"/>
                  </a:defRPr>
                </a:lvl7pPr>
                <a:lvl8pPr marL="3429000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rgbClr val="1F497D"/>
                  </a:buClr>
                  <a:buFont typeface="Arial" charset="0"/>
                  <a:buChar char="»"/>
                  <a:defRPr sz="1400">
                    <a:solidFill>
                      <a:schemeClr val="tx1"/>
                    </a:solidFill>
                    <a:latin typeface="+mn-lt"/>
                  </a:defRPr>
                </a:lvl8pPr>
                <a:lvl9pPr marL="3886200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rgbClr val="1F497D"/>
                  </a:buClr>
                  <a:buFont typeface="Arial" charset="0"/>
                  <a:buChar char="»"/>
                  <a:defRPr sz="1400">
                    <a:solidFill>
                      <a:schemeClr val="tx1"/>
                    </a:solidFill>
                    <a:latin typeface="+mn-lt"/>
                  </a:defRPr>
                </a:lvl9pPr>
              </a:lstStyle>
              <a:p>
                <a14:m>
                  <m:oMath xmlns:m="http://schemas.openxmlformats.org/officeDocument/2006/math">
                    <m:r>
                      <a:rPr lang="en-AU" sz="6600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𝝅</m:t>
                    </m:r>
                    <m:r>
                      <a:rPr lang="en-AU" sz="6600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, </m:t>
                    </m:r>
                    <m:r>
                      <a:rPr lang="en-AU" sz="6600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𝑲</m:t>
                    </m:r>
                    <m:r>
                      <a:rPr lang="en-AU" sz="6600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, </m:t>
                    </m:r>
                    <m:r>
                      <a:rPr lang="en-AU" sz="6600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𝑵</m:t>
                    </m:r>
                  </m:oMath>
                </a14:m>
                <a:r>
                  <a:rPr lang="en-US" sz="6600" b="1" dirty="0">
                    <a:solidFill>
                      <a:schemeClr val="bg1"/>
                    </a:solidFill>
                    <a:latin typeface="Freestyle Script" panose="030804020302050B0404" pitchFamily="66" charset="0"/>
                  </a:rPr>
                  <a:t> Electromagnetic </a:t>
                </a:r>
              </a:p>
              <a:p>
                <a:endParaRPr lang="en-US" sz="6600" b="1" dirty="0">
                  <a:solidFill>
                    <a:schemeClr val="bg1"/>
                  </a:solidFill>
                  <a:latin typeface="Freestyle Script" panose="030804020302050B0404" pitchFamily="66" charset="0"/>
                </a:endParaRPr>
              </a:p>
              <a:p>
                <a:endParaRPr lang="en-US" sz="6600" b="1" dirty="0">
                  <a:solidFill>
                    <a:schemeClr val="bg1"/>
                  </a:solidFill>
                  <a:latin typeface="Freestyle Script" panose="030804020302050B0404" pitchFamily="66" charset="0"/>
                </a:endParaRPr>
              </a:p>
              <a:p>
                <a:endParaRPr lang="en-US" sz="6600" b="1" dirty="0">
                  <a:solidFill>
                    <a:schemeClr val="bg1"/>
                  </a:solidFill>
                  <a:latin typeface="Freestyle Script" panose="030804020302050B0404" pitchFamily="66" charset="0"/>
                </a:endParaRPr>
              </a:p>
              <a:p>
                <a:pPr>
                  <a:spcBef>
                    <a:spcPts val="1200"/>
                  </a:spcBef>
                </a:pPr>
                <a:r>
                  <a:rPr lang="en-US" sz="6600" b="1" dirty="0">
                    <a:solidFill>
                      <a:schemeClr val="bg1"/>
                    </a:solidFill>
                    <a:latin typeface="Freestyle Script" panose="030804020302050B0404" pitchFamily="66" charset="0"/>
                  </a:rPr>
                  <a:t>&amp; Gravitational Form Factors</a:t>
                </a:r>
              </a:p>
            </p:txBody>
          </p:sp>
        </mc:Choice>
        <mc:Fallback xmlns="">
          <p:sp>
            <p:nvSpPr>
              <p:cNvPr id="10" name="Subtitle 1">
                <a:extLst>
                  <a:ext uri="{FF2B5EF4-FFF2-40B4-BE49-F238E27FC236}">
                    <a16:creationId xmlns:a16="http://schemas.microsoft.com/office/drawing/2014/main" id="{0CD000EE-0D0D-4F96-8253-6D55DF13EF8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6201" y="1092761"/>
                <a:ext cx="12191999" cy="1650439"/>
              </a:xfrm>
              <a:prstGeom prst="rect">
                <a:avLst/>
              </a:prstGeom>
              <a:blipFill>
                <a:blip r:embed="rId5"/>
                <a:stretch>
                  <a:fillRect l="-3450" t="-11808" b="-283764"/>
                </a:stretch>
              </a:blip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" name="Picture 7" descr="A picture containing shape&#10;&#10;Description automatically generated">
            <a:extLst>
              <a:ext uri="{FF2B5EF4-FFF2-40B4-BE49-F238E27FC236}">
                <a16:creationId xmlns:a16="http://schemas.microsoft.com/office/drawing/2014/main" id="{B52EF143-E305-4E80-8CCC-B91CAC0535F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7000" y="-48926"/>
            <a:ext cx="1908200" cy="1081314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14A91752-E202-4C64-B120-5810F17E0440}"/>
              </a:ext>
            </a:extLst>
          </p:cNvPr>
          <p:cNvSpPr txBox="1"/>
          <p:nvPr/>
        </p:nvSpPr>
        <p:spPr>
          <a:xfrm>
            <a:off x="10299700" y="-54597"/>
            <a:ext cx="189229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ln w="0"/>
                <a:solidFill>
                  <a:schemeClr val="accent6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Grant no. 12135007</a:t>
            </a:r>
          </a:p>
        </p:txBody>
      </p:sp>
    </p:spTree>
    <p:extLst>
      <p:ext uri="{BB962C8B-B14F-4D97-AF65-F5344CB8AC3E}">
        <p14:creationId xmlns:p14="http://schemas.microsoft.com/office/powerpoint/2010/main" val="515493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DDFFEC-1E0B-5A45-2BD6-A80FC03B74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z="2800" dirty="0"/>
              <a:t>Charged kaon form factor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CE9A644-43A3-DF41-22E1-E01A599209CC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09600" y="1143000"/>
                <a:ext cx="7793240" cy="4525963"/>
              </a:xfrm>
            </p:spPr>
            <p:txBody>
              <a:bodyPr/>
              <a:lstStyle/>
              <a:p>
                <a:r>
                  <a:rPr lang="en-US" dirty="0"/>
                  <a:t>CSM predictions for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AU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AU" b="0" i="1" smtClean="0"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  <m:sup>
                        <m:r>
                          <a:rPr lang="en-AU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sSub>
                      <m:sSubPr>
                        <m:ctrlPr>
                          <a:rPr lang="en-AU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AU" b="0" i="1" smtClean="0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en-AU" b="0" i="1" smtClean="0">
                            <a:latin typeface="Cambria Math" panose="02040503050406030204" pitchFamily="18" charset="0"/>
                          </a:rPr>
                          <m:t>𝐾</m:t>
                        </m:r>
                      </m:sub>
                    </m:sSub>
                    <m:d>
                      <m:dPr>
                        <m:ctrlPr>
                          <a:rPr lang="en-AU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AU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AU" b="0" i="1" smtClean="0">
                                <a:latin typeface="Cambria Math" panose="02040503050406030204" pitchFamily="18" charset="0"/>
                              </a:rPr>
                              <m:t>𝑄</m:t>
                            </m:r>
                          </m:e>
                          <m:sup>
                            <m:r>
                              <a:rPr lang="en-AU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d>
                  </m:oMath>
                </a14:m>
                <a:r>
                  <a:rPr lang="en-US" dirty="0"/>
                  <a:t> – purple curve</a:t>
                </a:r>
              </a:p>
              <a:p>
                <a:pPr lvl="1"/>
                <a:r>
                  <a:rPr lang="en-US" sz="2200" dirty="0"/>
                  <a:t>Precise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AU" sz="22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AU" sz="2200" b="0" i="1" smtClean="0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en-AU" sz="2200" b="0" i="1" smtClean="0">
                            <a:latin typeface="Cambria Math" panose="02040503050406030204" pitchFamily="18" charset="0"/>
                          </a:rPr>
                          <m:t>𝐾</m:t>
                        </m:r>
                      </m:sub>
                    </m:sSub>
                    <m:d>
                      <m:dPr>
                        <m:ctrlPr>
                          <a:rPr lang="en-AU" sz="22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AU" sz="22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AU" sz="2200" b="0" i="1" smtClean="0">
                                <a:latin typeface="Cambria Math" panose="02040503050406030204" pitchFamily="18" charset="0"/>
                              </a:rPr>
                              <m:t>𝑄</m:t>
                            </m:r>
                          </m:e>
                          <m:sup>
                            <m:r>
                              <a:rPr lang="en-AU" sz="22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d>
                    <m:r>
                      <a:rPr lang="en-AU" sz="2200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200" dirty="0"/>
                  <a:t>data are lacking, so no comparison with experiment is made  </a:t>
                </a:r>
              </a:p>
              <a:p>
                <a:pPr lvl="1"/>
                <a:r>
                  <a:rPr lang="en-US" sz="2200" dirty="0"/>
                  <a:t>Predicted charge radius is commensurate with available empirical estimates: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AU" sz="22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AU" sz="2200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AU" sz="2200" b="0" i="1" smtClean="0">
                            <a:latin typeface="Cambria Math" panose="02040503050406030204" pitchFamily="18" charset="0"/>
                          </a:rPr>
                          <m:t>𝐾</m:t>
                        </m:r>
                      </m:sub>
                    </m:sSub>
                    <m:r>
                      <a:rPr lang="en-AU" sz="2200" b="0" i="1" smtClean="0">
                        <a:latin typeface="Cambria Math" panose="02040503050406030204" pitchFamily="18" charset="0"/>
                      </a:rPr>
                      <m:t>=0.6</m:t>
                    </m:r>
                  </m:oMath>
                </a14:m>
                <a:r>
                  <a:rPr lang="en-US" sz="2200" dirty="0"/>
                  <a:t>fm</a:t>
                </a:r>
              </a:p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AU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AU" b="0" i="1" smtClean="0"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  <m:sup>
                        <m:r>
                          <a:rPr lang="en-AU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sSub>
                      <m:sSubPr>
                        <m:ctrlPr>
                          <a:rPr lang="en-AU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AU" b="0" i="1" smtClean="0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en-AU" b="0" i="1" smtClean="0">
                            <a:latin typeface="Cambria Math" panose="02040503050406030204" pitchFamily="18" charset="0"/>
                          </a:rPr>
                          <m:t>𝐾</m:t>
                        </m:r>
                      </m:sub>
                    </m:sSub>
                    <m:d>
                      <m:dPr>
                        <m:ctrlPr>
                          <a:rPr lang="en-AU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AU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AU" b="0" i="1" smtClean="0">
                                <a:latin typeface="Cambria Math" panose="02040503050406030204" pitchFamily="18" charset="0"/>
                              </a:rPr>
                              <m:t>𝑄</m:t>
                            </m:r>
                          </m:e>
                          <m:sup>
                            <m:r>
                              <a:rPr lang="en-AU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d>
                    <m:r>
                      <a:rPr lang="en-AU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exhibits maximum on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AU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AU" i="1"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  <m:sup>
                        <m:r>
                          <a:rPr lang="en-AU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AU" i="1">
                        <a:latin typeface="Cambria Math" panose="02040503050406030204" pitchFamily="18" charset="0"/>
                      </a:rPr>
                      <m:t>≃4.</m:t>
                    </m:r>
                    <m:r>
                      <a:rPr lang="en-AU" b="0" i="1" smtClean="0">
                        <a:latin typeface="Cambria Math" panose="02040503050406030204" pitchFamily="18" charset="0"/>
                      </a:rPr>
                      <m:t>8</m:t>
                    </m:r>
                    <m:d>
                      <m:dPr>
                        <m:ctrlPr>
                          <a:rPr lang="en-AU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AU" i="1">
                            <a:latin typeface="Cambria Math" panose="02040503050406030204" pitchFamily="18" charset="0"/>
                          </a:rPr>
                          <m:t>5</m:t>
                        </m:r>
                      </m:e>
                    </m:d>
                    <m:r>
                      <m:rPr>
                        <m:sty m:val="p"/>
                      </m:rPr>
                      <a:rPr lang="en-AU">
                        <a:latin typeface="Cambria Math" panose="02040503050406030204" pitchFamily="18" charset="0"/>
                      </a:rPr>
                      <m:t>Ge</m:t>
                    </m:r>
                    <m:sSup>
                      <m:sSupPr>
                        <m:ctrlPr>
                          <a:rPr lang="en-AU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AU">
                            <a:latin typeface="Cambria Math" panose="02040503050406030204" pitchFamily="18" charset="0"/>
                          </a:rPr>
                          <m:t>V</m:t>
                        </m:r>
                      </m:e>
                      <m:sup>
                        <m:r>
                          <a:rPr lang="en-AU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AU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en-US" dirty="0"/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AU" b="0" i="1" smtClean="0">
                        <a:latin typeface="Cambria Math" panose="02040503050406030204" pitchFamily="18" charset="0"/>
                      </a:rPr>
                      <m:t>      </m:t>
                    </m:r>
                    <m:sSup>
                      <m:sSupPr>
                        <m:ctrlPr>
                          <a:rPr lang="en-AU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AU" b="0" i="1" smtClean="0"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  <m:sup>
                        <m:r>
                          <a:rPr lang="en-AU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sSub>
                      <m:sSubPr>
                        <m:ctrlPr>
                          <a:rPr lang="en-AU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AU" b="0" i="1" smtClean="0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en-AU" b="0" i="1" smtClean="0">
                            <a:latin typeface="Cambria Math" panose="02040503050406030204" pitchFamily="18" charset="0"/>
                          </a:rPr>
                          <m:t>𝐾</m:t>
                        </m:r>
                      </m:sub>
                    </m:sSub>
                    <m:d>
                      <m:dPr>
                        <m:ctrlPr>
                          <a:rPr lang="en-AU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AU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AU" b="0" i="1" smtClean="0">
                                <a:latin typeface="Cambria Math" panose="02040503050406030204" pitchFamily="18" charset="0"/>
                              </a:rPr>
                              <m:t>𝑄</m:t>
                            </m:r>
                          </m:e>
                          <m:sup>
                            <m:r>
                              <a:rPr lang="en-AU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d>
                  </m:oMath>
                </a14:m>
                <a:r>
                  <a:rPr lang="en-US" dirty="0"/>
                  <a:t> falls steadily toward zero as</a:t>
                </a:r>
              </a:p>
              <a:p>
                <a:pPr marL="0" indent="0">
                  <a:buNone/>
                </a:pPr>
                <a:r>
                  <a:rPr lang="en-US" dirty="0"/>
                  <a:t>          </a:t>
                </a:r>
                <a14:m>
                  <m:oMath xmlns:m="http://schemas.openxmlformats.org/officeDocument/2006/math">
                    <m:r>
                      <a:rPr lang="en-AU" b="0" i="1" smtClean="0">
                        <a:latin typeface="Cambria Math" panose="02040503050406030204" pitchFamily="18" charset="0"/>
                      </a:rPr>
                      <m:t>≈</m:t>
                    </m:r>
                    <m:sSup>
                      <m:sSupPr>
                        <m:ctrlPr>
                          <a:rPr lang="en-AU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AU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AU" b="0" i="1" smtClean="0">
                                <a:latin typeface="Cambria Math" panose="02040503050406030204" pitchFamily="18" charset="0"/>
                              </a:rPr>
                              <m:t>1/</m:t>
                            </m:r>
                            <m:r>
                              <m:rPr>
                                <m:sty m:val="p"/>
                              </m:rPr>
                              <a:rPr lang="en-AU" b="0" i="0" smtClean="0">
                                <a:latin typeface="Cambria Math" panose="02040503050406030204" pitchFamily="18" charset="0"/>
                              </a:rPr>
                              <m:t>ln</m:t>
                            </m:r>
                            <m:r>
                              <a:rPr lang="en-AU" b="0" i="1" smtClean="0">
                                <a:latin typeface="Cambria Math" panose="02040503050406030204" pitchFamily="18" charset="0"/>
                              </a:rPr>
                              <m:t>⁡</m:t>
                            </m:r>
                            <m:sSup>
                              <m:sSupPr>
                                <m:ctrlPr>
                                  <a:rPr lang="en-AU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AU" b="0" i="1" smtClean="0">
                                    <a:latin typeface="Cambria Math" panose="02040503050406030204" pitchFamily="18" charset="0"/>
                                  </a:rPr>
                                  <m:t>𝑄</m:t>
                                </m:r>
                              </m:e>
                              <m:sup>
                                <m:r>
                                  <a:rPr lang="en-AU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e>
                        </m:d>
                      </m:e>
                      <m:sup>
                        <m:sSub>
                          <m:sSubPr>
                            <m:ctrlPr>
                              <a:rPr lang="en-AU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AU" b="0" i="1" smtClean="0">
                                <a:latin typeface="Cambria Math" panose="02040503050406030204" pitchFamily="18" charset="0"/>
                              </a:rPr>
                              <m:t>𝛾</m:t>
                            </m:r>
                          </m:e>
                          <m:sub>
                            <m:r>
                              <a:rPr lang="en-AU" b="0" i="1" smtClean="0">
                                <a:latin typeface="Cambria Math" panose="02040503050406030204" pitchFamily="18" charset="0"/>
                              </a:rPr>
                              <m:t>𝐹</m:t>
                            </m:r>
                          </m:sub>
                        </m:sSub>
                      </m:sup>
                    </m:sSup>
                  </m:oMath>
                </a14:m>
                <a:r>
                  <a:rPr lang="en-US" dirty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AU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AU" b="0" i="1" smtClean="0">
                            <a:latin typeface="Cambria Math" panose="02040503050406030204" pitchFamily="18" charset="0"/>
                          </a:rPr>
                          <m:t>𝛾</m:t>
                        </m:r>
                      </m:e>
                      <m:sub>
                        <m:r>
                          <a:rPr lang="en-AU" b="0" i="1" smtClean="0">
                            <a:latin typeface="Cambria Math" panose="02040503050406030204" pitchFamily="18" charset="0"/>
                          </a:rPr>
                          <m:t>𝐹</m:t>
                        </m:r>
                      </m:sub>
                    </m:sSub>
                    <m:r>
                      <a:rPr lang="en-AU" b="0" i="1" smtClean="0">
                        <a:latin typeface="Cambria Math" panose="02040503050406030204" pitchFamily="18" charset="0"/>
                      </a:rPr>
                      <m:t>≈1.1</m:t>
                    </m:r>
                  </m:oMath>
                </a14:m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      consistent with hard QCD prediction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CE9A644-43A3-DF41-22E1-E01A599209C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09600" y="1143000"/>
                <a:ext cx="7793240" cy="4525963"/>
              </a:xfrm>
              <a:blipFill>
                <a:blip r:embed="rId2"/>
                <a:stretch>
                  <a:fillRect l="-861" t="-943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BCBE2C1-BB0D-E1DA-1606-FC00ABD374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.                                             MSWG  - 24/11/21                                                           (32)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D3B7D6C-B19B-A44B-1129-B5134CE637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Craig Roberts: cdroberts@nju.edu.cn  455 .. 24/10/10 ..."pi + K + N em and gravitational form factors"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BC8B075-BDCB-E9D9-FE86-0C22CD1A52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034D8C-3CB4-402A-BC46-2AB14C0FE90A}" type="slidenum">
              <a:rPr lang="en-US" smtClean="0"/>
              <a:pPr/>
              <a:t>10</a:t>
            </a:fld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489A8302-5FA8-3DF9-1B93-43565095B43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402840" y="302420"/>
            <a:ext cx="3693451" cy="594360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2F2C4DA5-AE94-8917-593F-F297FACE8D25}"/>
              </a:ext>
            </a:extLst>
          </p:cNvPr>
          <p:cNvSpPr txBox="1"/>
          <p:nvPr/>
        </p:nvSpPr>
        <p:spPr>
          <a:xfrm>
            <a:off x="5639802" y="7252034"/>
            <a:ext cx="65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0601858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DDFFEC-1E0B-5A45-2BD6-A80FC03B74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z="2800" dirty="0"/>
              <a:t>Charged kaon form factor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CE9A644-43A3-DF41-22E1-E01A599209CC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09600" y="1143000"/>
                <a:ext cx="7793240" cy="4525963"/>
              </a:xfrm>
            </p:spPr>
            <p:txBody>
              <a:bodyPr/>
              <a:lstStyle/>
              <a:p>
                <a:r>
                  <a:rPr lang="en-US" sz="2200" dirty="0"/>
                  <a:t>VMD result = dot-dashed red </a:t>
                </a:r>
              </a:p>
              <a:p>
                <a:pPr lvl="1"/>
                <a:r>
                  <a:rPr lang="en-US" sz="2200" dirty="0"/>
                  <a:t>Comparing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AU" sz="22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AU" sz="2200" b="0" i="1" smtClean="0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en-AU" sz="2200" b="0" i="1" smtClean="0">
                            <a:latin typeface="Cambria Math" panose="02040503050406030204" pitchFamily="18" charset="0"/>
                          </a:rPr>
                          <m:t>𝜋</m:t>
                        </m:r>
                        <m:r>
                          <a:rPr lang="en-AU" sz="22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AU" sz="2200" b="0" i="1" smtClean="0">
                            <a:latin typeface="Cambria Math" panose="02040503050406030204" pitchFamily="18" charset="0"/>
                          </a:rPr>
                          <m:t>𝐾</m:t>
                        </m:r>
                      </m:sub>
                    </m:sSub>
                  </m:oMath>
                </a14:m>
                <a:r>
                  <a:rPr lang="en-US" sz="2200" dirty="0"/>
                  <a:t>, notable that, with increasing mass of the meson involved, position at which VMD curve separates from CSM prediction moves to smaller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AU" sz="22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AU" sz="2200" b="0" i="1" smtClean="0"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  <m:sup>
                        <m:r>
                          <a:rPr lang="en-AU" sz="22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US" sz="2200" dirty="0"/>
              </a:p>
              <a:p>
                <a:pPr lvl="1"/>
                <a:r>
                  <a:rPr lang="en-US" sz="2200" dirty="0"/>
                  <a:t>Considering anticipated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AU" sz="22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AU" sz="2200" b="0" i="1" smtClean="0"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  <m:sup>
                        <m:r>
                          <a:rPr lang="en-AU" sz="22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2200" dirty="0"/>
                  <a:t> reach (</a:t>
                </a:r>
                <a:r>
                  <a:rPr lang="en-US" sz="2200" dirty="0">
                    <a:solidFill>
                      <a:srgbClr val="008000"/>
                    </a:solidFill>
                  </a:rPr>
                  <a:t>green points</a:t>
                </a:r>
                <a:r>
                  <a:rPr lang="en-US" sz="2200" dirty="0"/>
                  <a:t>), </a:t>
                </a:r>
                <a:r>
                  <a:rPr lang="en-US" sz="2200" dirty="0" err="1"/>
                  <a:t>JLab</a:t>
                </a:r>
                <a:r>
                  <a:rPr lang="en-US" sz="2200" dirty="0"/>
                  <a:t> experiments [E12-09-011] may be expected to confirm this breakaway</a:t>
                </a:r>
              </a:p>
              <a:p>
                <a:r>
                  <a:rPr lang="en-US" dirty="0"/>
                  <a:t>On the other hand, discovery of scaling violation in charged kaon form factor may require a machine with EIC capabilities.</a:t>
                </a:r>
              </a:p>
              <a:p>
                <a:pPr lvl="1"/>
                <a:r>
                  <a:rPr lang="en-US" sz="2200" dirty="0"/>
                  <a:t>Analyses suggest that </a:t>
                </a:r>
                <a:r>
                  <a:rPr lang="en-US" sz="2200" dirty="0" err="1"/>
                  <a:t>EicC</a:t>
                </a:r>
                <a:r>
                  <a:rPr lang="en-US" sz="2200" dirty="0"/>
                  <a:t> may be better tuned to this task (</a:t>
                </a:r>
                <a:r>
                  <a:rPr lang="en-US" sz="2200" dirty="0" err="1"/>
                  <a:t>EicC</a:t>
                </a:r>
                <a:r>
                  <a:rPr lang="en-US" sz="2200" dirty="0"/>
                  <a:t> CDR, in preparation)</a:t>
                </a:r>
              </a:p>
              <a:p>
                <a:r>
                  <a:rPr lang="en-US" dirty="0"/>
                  <a:t>Existing </a:t>
                </a:r>
                <a:r>
                  <a:rPr lang="en-US" dirty="0" err="1"/>
                  <a:t>lQCD</a:t>
                </a:r>
                <a:r>
                  <a:rPr lang="en-US" dirty="0"/>
                  <a:t> results are insensitive to scaling violation in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AU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AU" b="0" i="1" smtClean="0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en-AU" b="0" i="1" smtClean="0">
                            <a:latin typeface="Cambria Math" panose="02040503050406030204" pitchFamily="18" charset="0"/>
                          </a:rPr>
                          <m:t>𝐾</m:t>
                        </m:r>
                      </m:sub>
                    </m:sSub>
                    <m:d>
                      <m:dPr>
                        <m:ctrlPr>
                          <a:rPr lang="en-AU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AU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AU" b="0" i="1" smtClean="0">
                                <a:latin typeface="Cambria Math" panose="02040503050406030204" pitchFamily="18" charset="0"/>
                              </a:rPr>
                              <m:t>𝑄</m:t>
                            </m:r>
                          </m:e>
                          <m:sup>
                            <m:r>
                              <a:rPr lang="en-AU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d>
                  </m:oMath>
                </a14:m>
                <a:r>
                  <a:rPr lang="en-US" dirty="0"/>
                  <a:t>: on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AU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AU" b="0" i="1" smtClean="0"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  <m:sup>
                        <m:r>
                          <a:rPr lang="en-AU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AU" b="0" i="1" smtClean="0">
                        <a:latin typeface="Cambria Math" panose="02040503050406030204" pitchFamily="18" charset="0"/>
                      </a:rPr>
                      <m:t>&gt;5 </m:t>
                    </m:r>
                    <m:r>
                      <m:rPr>
                        <m:sty m:val="p"/>
                      </m:rPr>
                      <a:rPr lang="en-AU" b="0" i="0" smtClean="0">
                        <a:latin typeface="Cambria Math" panose="02040503050406030204" pitchFamily="18" charset="0"/>
                      </a:rPr>
                      <m:t>Ge</m:t>
                    </m:r>
                    <m:sSup>
                      <m:sSupPr>
                        <m:ctrlPr>
                          <a:rPr lang="en-AU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AU" b="0" i="0" smtClean="0">
                            <a:latin typeface="Cambria Math" panose="02040503050406030204" pitchFamily="18" charset="0"/>
                          </a:rPr>
                          <m:t>V</m:t>
                        </m:r>
                      </m:e>
                      <m:sup>
                        <m:r>
                          <a:rPr lang="en-AU" b="0" i="0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dirty="0"/>
                  <a:t>, </a:t>
                </a:r>
                <a:r>
                  <a:rPr lang="en-US" dirty="0" err="1"/>
                  <a:t>lQCD</a:t>
                </a:r>
                <a:r>
                  <a:rPr lang="en-US" dirty="0"/>
                  <a:t> results are consistent with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AU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AU" i="1"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  <m:sup>
                        <m:r>
                          <a:rPr lang="en-AU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sSub>
                      <m:sSubPr>
                        <m:ctrlPr>
                          <a:rPr lang="en-AU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AU" i="1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en-AU" i="1">
                            <a:latin typeface="Cambria Math" panose="02040503050406030204" pitchFamily="18" charset="0"/>
                          </a:rPr>
                          <m:t>𝐾</m:t>
                        </m:r>
                      </m:sub>
                    </m:sSub>
                    <m:d>
                      <m:dPr>
                        <m:ctrlPr>
                          <a:rPr lang="en-AU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AU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AU" i="1">
                                <a:latin typeface="Cambria Math" panose="02040503050406030204" pitchFamily="18" charset="0"/>
                              </a:rPr>
                              <m:t>𝑄</m:t>
                            </m:r>
                          </m:e>
                          <m:sup>
                            <m:r>
                              <a:rPr lang="en-AU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d>
                    <m:r>
                      <a:rPr lang="en-AU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AU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constant.</a:t>
                </a:r>
              </a:p>
              <a:p>
                <a:r>
                  <a:rPr lang="en-AU" dirty="0"/>
                  <a:t> 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CE9A644-43A3-DF41-22E1-E01A599209C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09600" y="1143000"/>
                <a:ext cx="7793240" cy="4525963"/>
              </a:xfrm>
              <a:blipFill>
                <a:blip r:embed="rId2"/>
                <a:stretch>
                  <a:fillRect l="-861" t="-943" b="-25202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BCBE2C1-BB0D-E1DA-1606-FC00ABD374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.                                             MSWG  - 24/11/21                                                           (32)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D3B7D6C-B19B-A44B-1129-B5134CE637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Craig Roberts: cdroberts@nju.edu.cn  455 .. 24/10/10 ..."pi + K + N em and gravitational form factors"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BC8B075-BDCB-E9D9-FE86-0C22CD1A52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034D8C-3CB4-402A-BC46-2AB14C0FE90A}" type="slidenum">
              <a:rPr lang="en-US" smtClean="0"/>
              <a:pPr/>
              <a:t>11</a:t>
            </a:fld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489A8302-5FA8-3DF9-1B93-43565095B43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402840" y="302420"/>
            <a:ext cx="3693451" cy="594360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2F2C4DA5-AE94-8917-593F-F297FACE8D25}"/>
              </a:ext>
            </a:extLst>
          </p:cNvPr>
          <p:cNvSpPr txBox="1"/>
          <p:nvPr/>
        </p:nvSpPr>
        <p:spPr>
          <a:xfrm>
            <a:off x="5639802" y="7252034"/>
            <a:ext cx="65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1708673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A231FA43-2236-FAD8-F04F-58D128046117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AU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AU" b="1" i="1" smtClean="0">
                              <a:latin typeface="Cambria Math" panose="02040503050406030204" pitchFamily="18" charset="0"/>
                            </a:rPr>
                            <m:t>𝑭</m:t>
                          </m:r>
                        </m:e>
                        <m:sub>
                          <m:r>
                            <a:rPr lang="en-AU" b="1" i="1" smtClean="0">
                              <a:latin typeface="Cambria Math" panose="02040503050406030204" pitchFamily="18" charset="0"/>
                            </a:rPr>
                            <m:t>𝑲</m:t>
                          </m:r>
                        </m:sub>
                      </m:sSub>
                      <m:r>
                        <a:rPr lang="en-AU" b="1" i="1" smtClean="0">
                          <a:latin typeface="Cambria Math" panose="02040503050406030204" pitchFamily="18" charset="0"/>
                        </a:rPr>
                        <m:t>(</m:t>
                      </m:r>
                      <m:sSup>
                        <m:sSupPr>
                          <m:ctrlPr>
                            <a:rPr lang="en-AU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AU" b="1" i="1" smtClean="0">
                              <a:latin typeface="Cambria Math" panose="02040503050406030204" pitchFamily="18" charset="0"/>
                            </a:rPr>
                            <m:t>𝑸</m:t>
                          </m:r>
                        </m:e>
                        <m:sup>
                          <m:r>
                            <a:rPr lang="en-AU" b="1" i="1" smtClean="0"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AU" b="1" i="1" smtClean="0">
                          <a:latin typeface="Cambria Math" panose="02040503050406030204" pitchFamily="18" charset="0"/>
                        </a:rPr>
                        <m:t>)/</m:t>
                      </m:r>
                      <m:sSub>
                        <m:sSubPr>
                          <m:ctrlPr>
                            <a:rPr lang="en-AU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AU" b="1" i="1" smtClean="0">
                              <a:latin typeface="Cambria Math" panose="02040503050406030204" pitchFamily="18" charset="0"/>
                            </a:rPr>
                            <m:t>𝑭</m:t>
                          </m:r>
                        </m:e>
                        <m:sub>
                          <m:r>
                            <a:rPr lang="en-AU" b="1" i="1" smtClean="0">
                              <a:latin typeface="Cambria Math" panose="02040503050406030204" pitchFamily="18" charset="0"/>
                            </a:rPr>
                            <m:t>𝝅</m:t>
                          </m:r>
                        </m:sub>
                      </m:sSub>
                      <m:d>
                        <m:dPr>
                          <m:ctrlPr>
                            <a:rPr lang="en-AU" b="1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AU" b="1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AU" b="1" i="1" smtClean="0">
                                  <a:latin typeface="Cambria Math" panose="02040503050406030204" pitchFamily="18" charset="0"/>
                                </a:rPr>
                                <m:t>𝑸</m:t>
                              </m:r>
                            </m:e>
                            <m:sup>
                              <m:r>
                                <a:rPr lang="en-AU" b="1" i="1" smtClean="0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en-AU" dirty="0"/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A231FA43-2236-FAD8-F04F-58D12804611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C53123B-0447-311F-F40B-E1427DA3486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09600" y="1600201"/>
                <a:ext cx="5334000" cy="4525963"/>
              </a:xfrm>
            </p:spPr>
            <p:txBody>
              <a:bodyPr/>
              <a:lstStyle/>
              <a:p>
                <a:r>
                  <a:rPr lang="en-AU" dirty="0"/>
                  <a:t>Asymptotic limit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AU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AU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AU" b="0" i="1" smtClean="0">
                            <a:latin typeface="Cambria Math" panose="02040503050406030204" pitchFamily="18" charset="0"/>
                          </a:rPr>
                          <m:t>𝐾</m:t>
                        </m:r>
                      </m:sub>
                      <m:sup>
                        <m:r>
                          <a:rPr lang="en-AU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  <m:r>
                      <a:rPr lang="en-AU" b="0" i="1" smtClean="0">
                        <a:latin typeface="Cambria Math" panose="02040503050406030204" pitchFamily="18" charset="0"/>
                      </a:rPr>
                      <m:t>/</m:t>
                    </m:r>
                    <m:sSubSup>
                      <m:sSubSupPr>
                        <m:ctrlPr>
                          <a:rPr lang="en-AU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AU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AU" b="0" i="1" smtClean="0">
                            <a:latin typeface="Cambria Math" panose="02040503050406030204" pitchFamily="18" charset="0"/>
                          </a:rPr>
                          <m:t>𝜋</m:t>
                        </m:r>
                      </m:sub>
                      <m:sup>
                        <m:r>
                          <a:rPr lang="en-AU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</m:oMath>
                </a14:m>
                <a:r>
                  <a:rPr lang="en-AU" dirty="0"/>
                  <a:t> </a:t>
                </a:r>
                <a14:m>
                  <m:oMath xmlns:m="http://schemas.openxmlformats.org/officeDocument/2006/math">
                    <m:r>
                      <a:rPr lang="en-AU" b="0" i="1" dirty="0" smtClean="0">
                        <a:latin typeface="Cambria Math" panose="02040503050406030204" pitchFamily="18" charset="0"/>
                      </a:rPr>
                      <m:t>=1.43</m:t>
                    </m:r>
                  </m:oMath>
                </a14:m>
                <a:endParaRPr lang="en-AU" dirty="0"/>
              </a:p>
              <a:p>
                <a:r>
                  <a:rPr lang="en-AU" dirty="0"/>
                  <a:t>Approached as small power of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AU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AU" b="0" i="0" smtClean="0">
                            <a:latin typeface="Cambria Math" panose="02040503050406030204" pitchFamily="18" charset="0"/>
                          </a:rPr>
                          <m:t>ln</m:t>
                        </m:r>
                      </m:fName>
                      <m:e>
                        <m:sSup>
                          <m:sSupPr>
                            <m:ctrlPr>
                              <a:rPr lang="en-AU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AU" b="0" i="1" smtClean="0">
                                <a:latin typeface="Cambria Math" panose="02040503050406030204" pitchFamily="18" charset="0"/>
                              </a:rPr>
                              <m:t>𝑄</m:t>
                            </m:r>
                          </m:e>
                          <m:sup>
                            <m:r>
                              <a:rPr lang="en-AU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func>
                  </m:oMath>
                </a14:m>
                <a:r>
                  <a:rPr lang="en-AU" dirty="0"/>
                  <a:t> </a:t>
                </a:r>
              </a:p>
              <a:p>
                <a:pPr lvl="1"/>
                <a:r>
                  <a:rPr lang="en-AU" sz="2200" dirty="0"/>
                  <a:t>Slightly different rate of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AU" sz="2200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AU" sz="2200" b="0" i="0" smtClean="0">
                            <a:latin typeface="Cambria Math" panose="02040503050406030204" pitchFamily="18" charset="0"/>
                          </a:rPr>
                          <m:t>ln</m:t>
                        </m:r>
                      </m:fName>
                      <m:e>
                        <m:sSup>
                          <m:sSupPr>
                            <m:ctrlPr>
                              <a:rPr lang="en-AU" sz="22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AU" sz="2200" b="0" i="1" smtClean="0">
                                <a:latin typeface="Cambria Math" panose="02040503050406030204" pitchFamily="18" charset="0"/>
                              </a:rPr>
                              <m:t>𝑄</m:t>
                            </m:r>
                          </m:e>
                          <m:sup>
                            <m:r>
                              <a:rPr lang="en-AU" sz="22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func>
                    <m:r>
                      <a:rPr lang="en-AU" sz="2200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AU" sz="2200" dirty="0"/>
                  <a:t>evolution for kaon and pion distribution amplitudes</a:t>
                </a:r>
              </a:p>
              <a:p>
                <a:r>
                  <a:rPr lang="en-AU" dirty="0"/>
                  <a:t>CSM prediction</a:t>
                </a:r>
              </a:p>
              <a:p>
                <a:pPr lvl="1"/>
                <a:r>
                  <a:rPr lang="en-AU" sz="2200" dirty="0"/>
                  <a:t>Achievable experiments will see</a:t>
                </a:r>
              </a:p>
              <a:p>
                <a:pPr marL="457200" lvl="1" indent="0">
                  <a:buNone/>
                </a:pPr>
                <a:r>
                  <a:rPr lang="en-AU" sz="2200" b="0" dirty="0"/>
                  <a:t>   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AU" sz="2200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AU" sz="2200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AU" sz="2200" b="0" i="1" smtClean="0">
                            <a:latin typeface="Cambria Math" panose="02040503050406030204" pitchFamily="18" charset="0"/>
                          </a:rPr>
                          <m:t>𝐾</m:t>
                        </m:r>
                      </m:sub>
                      <m:sup>
                        <m:r>
                          <a:rPr lang="en-AU" sz="22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  <m:r>
                      <a:rPr lang="en-AU" sz="2200" b="0" i="1" smtClean="0">
                        <a:latin typeface="Cambria Math" panose="02040503050406030204" pitchFamily="18" charset="0"/>
                      </a:rPr>
                      <m:t>/</m:t>
                    </m:r>
                    <m:sSubSup>
                      <m:sSubSupPr>
                        <m:ctrlPr>
                          <a:rPr lang="en-AU" sz="2200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AU" sz="2200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AU" sz="2200" b="0" i="1" smtClean="0">
                            <a:latin typeface="Cambria Math" panose="02040503050406030204" pitchFamily="18" charset="0"/>
                          </a:rPr>
                          <m:t>𝜋</m:t>
                        </m:r>
                      </m:sub>
                      <m:sup>
                        <m:r>
                          <a:rPr lang="en-AU" sz="22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</m:oMath>
                </a14:m>
                <a:r>
                  <a:rPr lang="en-AU" sz="2200" dirty="0"/>
                  <a:t> </a:t>
                </a:r>
                <a14:m>
                  <m:oMath xmlns:m="http://schemas.openxmlformats.org/officeDocument/2006/math">
                    <m:r>
                      <a:rPr lang="en-AU" sz="2200" b="0" i="1" dirty="0" smtClean="0">
                        <a:latin typeface="Cambria Math" panose="02040503050406030204" pitchFamily="18" charset="0"/>
                      </a:rPr>
                      <m:t>≈1.28</m:t>
                    </m:r>
                  </m:oMath>
                </a14:m>
                <a:endParaRPr lang="en-AU" sz="2200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C53123B-0447-311F-F40B-E1427DA3486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09600" y="1600201"/>
                <a:ext cx="5334000" cy="4525963"/>
              </a:xfrm>
              <a:blipFill>
                <a:blip r:embed="rId3"/>
                <a:stretch>
                  <a:fillRect l="-1257" t="-809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A60F2F0-0B83-9FBA-BCE1-786A5D78AF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.                                             MSWG  - 24/11/21                                                           (32)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F83014D-0BF7-832A-07FA-536213546D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Craig Roberts: cdroberts@nju.edu.cn  455 .. 24/10/10 ..."pi + K + N em and gravitational form factors"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FE6C44C-4950-63C9-2825-FA112B60DA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034D8C-3CB4-402A-BC46-2AB14C0FE90A}" type="slidenum">
              <a:rPr lang="en-US" smtClean="0"/>
              <a:pPr/>
              <a:t>12</a:t>
            </a:fld>
            <a:endParaRPr lang="en-US"/>
          </a:p>
        </p:txBody>
      </p:sp>
      <p:pic>
        <p:nvPicPr>
          <p:cNvPr id="8" name="Picture 7" descr="A graph of a function&#10;&#10;Description automatically generated">
            <a:extLst>
              <a:ext uri="{FF2B5EF4-FFF2-40B4-BE49-F238E27FC236}">
                <a16:creationId xmlns:a16="http://schemas.microsoft.com/office/drawing/2014/main" id="{0D778494-662E-647D-017D-FDDC3B4F129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1917" y="1371600"/>
            <a:ext cx="5715000" cy="4483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91985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CAA22F42-26F0-30FC-503A-05E698FB17C8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AU" dirty="0"/>
                  <a:t>Summary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AU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AU" b="1" i="1" smtClean="0">
                            <a:latin typeface="Cambria Math" panose="02040503050406030204" pitchFamily="18" charset="0"/>
                          </a:rPr>
                          <m:t>𝑭</m:t>
                        </m:r>
                      </m:e>
                      <m:sub>
                        <m:r>
                          <a:rPr lang="en-AU" b="1" i="1" smtClean="0">
                            <a:latin typeface="Cambria Math" panose="02040503050406030204" pitchFamily="18" charset="0"/>
                          </a:rPr>
                          <m:t>𝝅</m:t>
                        </m:r>
                      </m:sub>
                    </m:sSub>
                    <m:d>
                      <m:dPr>
                        <m:ctrlPr>
                          <a:rPr lang="en-AU" b="1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AU" b="1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AU" b="1" i="1" smtClean="0">
                                <a:latin typeface="Cambria Math" panose="02040503050406030204" pitchFamily="18" charset="0"/>
                              </a:rPr>
                              <m:t>𝑸</m:t>
                            </m:r>
                          </m:e>
                          <m:sup>
                            <m:r>
                              <a:rPr lang="en-AU" b="1" i="1" smtClean="0"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</m:e>
                    </m:d>
                  </m:oMath>
                </a14:m>
                <a:r>
                  <a:rPr lang="en-AU" dirty="0"/>
                  <a:t> &amp;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AU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AU" i="1">
                            <a:latin typeface="Cambria Math" panose="02040503050406030204" pitchFamily="18" charset="0"/>
                          </a:rPr>
                          <m:t>𝑭</m:t>
                        </m:r>
                      </m:e>
                      <m:sub>
                        <m:r>
                          <a:rPr lang="en-AU" b="1" i="1" smtClean="0">
                            <a:latin typeface="Cambria Math" panose="02040503050406030204" pitchFamily="18" charset="0"/>
                          </a:rPr>
                          <m:t>𝑲</m:t>
                        </m:r>
                      </m:sub>
                    </m:sSub>
                    <m:d>
                      <m:dPr>
                        <m:ctrlPr>
                          <a:rPr lang="en-AU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AU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AU" i="1">
                                <a:latin typeface="Cambria Math" panose="02040503050406030204" pitchFamily="18" charset="0"/>
                              </a:rPr>
                              <m:t>𝑸</m:t>
                            </m:r>
                          </m:e>
                          <m:sup>
                            <m:r>
                              <a:rPr lang="en-AU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</m:e>
                    </m:d>
                  </m:oMath>
                </a14:m>
                <a:endParaRPr lang="en-AU" dirty="0"/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CAA22F42-26F0-30FC-503A-05E698FB17C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l="-1000" t="-3743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16B8787-DFEE-5719-DAB7-8B1529E6B0B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AU" dirty="0">
                    <a:solidFill>
                      <a:schemeClr val="tx2">
                        <a:lumMod val="75000"/>
                      </a:schemeClr>
                    </a:solidFill>
                  </a:rPr>
                  <a:t>Predictions also for flavour separation and neutral kaon form factors</a:t>
                </a:r>
              </a:p>
              <a:p>
                <a:pPr lvl="1"/>
                <a:r>
                  <a:rPr lang="en-AU" sz="2200" dirty="0">
                    <a:solidFill>
                      <a:schemeClr val="tx2">
                        <a:lumMod val="75000"/>
                      </a:schemeClr>
                    </a:solidFill>
                  </a:rPr>
                  <a:t>Possibly accessible at EIC and </a:t>
                </a:r>
                <a:r>
                  <a:rPr lang="en-AU" sz="2200" dirty="0" err="1">
                    <a:solidFill>
                      <a:schemeClr val="tx2">
                        <a:lumMod val="75000"/>
                      </a:schemeClr>
                    </a:solidFill>
                  </a:rPr>
                  <a:t>EicC</a:t>
                </a:r>
                <a:endParaRPr lang="en-AU" sz="2200" dirty="0">
                  <a:solidFill>
                    <a:schemeClr val="tx2">
                      <a:lumMod val="75000"/>
                    </a:schemeClr>
                  </a:solidFill>
                </a:endParaRPr>
              </a:p>
              <a:p>
                <a:r>
                  <a:rPr lang="en-US" dirty="0">
                    <a:solidFill>
                      <a:schemeClr val="tx2">
                        <a:lumMod val="75000"/>
                      </a:schemeClr>
                    </a:solidFill>
                  </a:rPr>
                  <a:t>CSM analysis </a:t>
                </a:r>
              </a:p>
              <a:p>
                <a:pPr lvl="1"/>
                <a14:m>
                  <m:oMath xmlns:m="http://schemas.openxmlformats.org/officeDocument/2006/math">
                    <m:sSup>
                      <m:sSupPr>
                        <m:ctrlPr>
                          <a:rPr lang="en-AU" sz="2200" b="0" i="1" smtClean="0">
                            <a:solidFill>
                              <a:schemeClr val="tx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AU" sz="2200" b="0" i="1" smtClean="0">
                            <a:solidFill>
                              <a:schemeClr val="tx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  <m:sup>
                        <m:r>
                          <a:rPr lang="en-AU" sz="2200" b="0" i="1" smtClean="0">
                            <a:solidFill>
                              <a:schemeClr val="tx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sSub>
                      <m:sSubPr>
                        <m:ctrlPr>
                          <a:rPr lang="en-AU" sz="2200" b="0" i="1" smtClean="0">
                            <a:solidFill>
                              <a:schemeClr val="tx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AU" sz="2200" b="0" i="1" smtClean="0">
                            <a:solidFill>
                              <a:schemeClr val="tx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en-AU" sz="2200" b="0" i="1" smtClean="0">
                            <a:solidFill>
                              <a:schemeClr val="tx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𝑃</m:t>
                        </m:r>
                      </m:sub>
                    </m:sSub>
                    <m:d>
                      <m:dPr>
                        <m:ctrlPr>
                          <a:rPr lang="en-AU" sz="2200" b="0" i="1" smtClean="0">
                            <a:solidFill>
                              <a:schemeClr val="tx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AU" sz="2200" b="0" i="1" smtClean="0">
                                <a:solidFill>
                                  <a:schemeClr val="tx2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AU" sz="2200" b="0" i="1" smtClean="0">
                                <a:solidFill>
                                  <a:schemeClr val="tx2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𝑄</m:t>
                            </m:r>
                          </m:e>
                          <m:sup>
                            <m:r>
                              <a:rPr lang="en-AU" sz="2200" b="0" i="1" smtClean="0">
                                <a:solidFill>
                                  <a:schemeClr val="tx2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d>
                  </m:oMath>
                </a14:m>
                <a:r>
                  <a:rPr lang="en-US" sz="2200" dirty="0">
                    <a:solidFill>
                      <a:schemeClr val="tx2">
                        <a:lumMod val="75000"/>
                      </a:schemeClr>
                    </a:solidFill>
                  </a:rPr>
                  <a:t> has maximum at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AU" sz="2200" b="0" i="1" smtClean="0">
                            <a:solidFill>
                              <a:schemeClr val="tx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AU" sz="2200" b="0" i="1" smtClean="0">
                            <a:solidFill>
                              <a:schemeClr val="tx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  <m:sup>
                        <m:r>
                          <a:rPr lang="en-AU" sz="2200" b="0" i="1" smtClean="0">
                            <a:solidFill>
                              <a:schemeClr val="tx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m:rPr>
                            <m:lit/>
                          </m:rPr>
                          <a:rPr lang="en-AU" sz="2200" b="0" i="1" smtClean="0">
                            <a:solidFill>
                              <a:schemeClr val="tx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</m:sup>
                    </m:sSup>
                    <m:r>
                      <a:rPr lang="en-AU" sz="2200" b="0" i="1" smtClean="0">
                        <a:solidFill>
                          <a:schemeClr val="tx2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≈</m:t>
                    </m:r>
                    <m:r>
                      <a:rPr lang="en-AU" sz="2200" b="0" i="1" smtClean="0">
                        <a:solidFill>
                          <a:schemeClr val="tx2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5</m:t>
                    </m:r>
                    <m:r>
                      <m:rPr>
                        <m:sty m:val="p"/>
                      </m:rPr>
                      <a:rPr lang="en-AU" sz="2200" b="0" i="0" smtClean="0">
                        <a:solidFill>
                          <a:schemeClr val="tx2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Ge</m:t>
                    </m:r>
                    <m:sSup>
                      <m:sSupPr>
                        <m:ctrlPr>
                          <a:rPr lang="en-AU" sz="2200" b="0" i="1" smtClean="0">
                            <a:solidFill>
                              <a:schemeClr val="tx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AU" sz="2200" b="0" i="0" smtClean="0">
                            <a:solidFill>
                              <a:schemeClr val="tx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V</m:t>
                        </m:r>
                      </m:e>
                      <m:sup>
                        <m:r>
                          <a:rPr lang="en-AU" sz="2200" b="0" i="0" smtClean="0">
                            <a:solidFill>
                              <a:schemeClr val="tx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AU" sz="2200" b="0" dirty="0">
                  <a:solidFill>
                    <a:schemeClr val="tx2">
                      <a:lumMod val="75000"/>
                    </a:schemeClr>
                  </a:solidFill>
                </a:endParaRPr>
              </a:p>
              <a:p>
                <a:pPr lvl="1"/>
                <a:r>
                  <a:rPr lang="en-US" sz="2200" dirty="0">
                    <a:solidFill>
                      <a:schemeClr val="tx2">
                        <a:lumMod val="75000"/>
                      </a:schemeClr>
                    </a:solidFill>
                  </a:rPr>
                  <a:t>So … </a:t>
                </a:r>
              </a:p>
              <a:p>
                <a:pPr lvl="2"/>
                <a:r>
                  <a:rPr lang="en-US" sz="2200" dirty="0">
                    <a:solidFill>
                      <a:schemeClr val="tx2">
                        <a:lumMod val="75000"/>
                      </a:schemeClr>
                    </a:solidFill>
                  </a:rPr>
                  <a:t>proposed experiments are capable of locating the peak</a:t>
                </a:r>
              </a:p>
              <a:p>
                <a:pPr lvl="2"/>
                <a:r>
                  <a:rPr lang="en-US" sz="2200" dirty="0">
                    <a:solidFill>
                      <a:schemeClr val="tx2">
                        <a:lumMod val="75000"/>
                      </a:schemeClr>
                    </a:solidFill>
                  </a:rPr>
                  <a:t>can, potentially, provide quantitative information on value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AU" sz="2200" b="0" i="1" smtClean="0">
                            <a:solidFill>
                              <a:schemeClr val="tx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AU" sz="2200" b="0" i="1" smtClean="0">
                            <a:solidFill>
                              <a:schemeClr val="tx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𝛾</m:t>
                        </m:r>
                      </m:e>
                      <m:sub>
                        <m:r>
                          <a:rPr lang="en-AU" sz="2200" b="0" i="1" smtClean="0">
                            <a:solidFill>
                              <a:schemeClr val="tx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𝐹</m:t>
                        </m:r>
                      </m:sub>
                    </m:sSub>
                  </m:oMath>
                </a14:m>
                <a:endParaRPr lang="en-US" sz="2200" dirty="0">
                  <a:solidFill>
                    <a:schemeClr val="tx2">
                      <a:lumMod val="75000"/>
                    </a:schemeClr>
                  </a:solidFill>
                </a:endParaRPr>
              </a:p>
              <a:p>
                <a:r>
                  <a:rPr lang="en-US" dirty="0">
                    <a:solidFill>
                      <a:schemeClr val="tx2">
                        <a:lumMod val="75000"/>
                      </a:schemeClr>
                    </a:solidFill>
                  </a:rPr>
                  <a:t>Crucial steps toward ultimate verification of hard QCD prediction</a:t>
                </a:r>
              </a:p>
              <a:p>
                <a:pPr marL="0" indent="0">
                  <a:buNone/>
                </a:pPr>
                <a:r>
                  <a:rPr lang="en-US" dirty="0">
                    <a:solidFill>
                      <a:schemeClr val="tx2">
                        <a:lumMod val="75000"/>
                      </a:schemeClr>
                    </a:solidFill>
                  </a:rPr>
                  <a:t>            (perhaps seen in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AU" b="0" i="1" smtClean="0">
                            <a:solidFill>
                              <a:schemeClr val="tx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AU" b="0" i="1" smtClean="0">
                            <a:solidFill>
                              <a:schemeClr val="tx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𝛾</m:t>
                        </m:r>
                      </m:e>
                      <m:sup>
                        <m:r>
                          <a:rPr lang="en-AU" b="0" i="1" smtClean="0">
                            <a:solidFill>
                              <a:schemeClr val="tx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  <m:r>
                      <a:rPr lang="en-AU" b="0" i="1" smtClean="0">
                        <a:solidFill>
                          <a:schemeClr val="tx2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𝜋</m:t>
                    </m:r>
                    <m:r>
                      <a:rPr lang="en-AU" b="0" i="1" smtClean="0">
                        <a:solidFill>
                          <a:schemeClr val="tx2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→</m:t>
                    </m:r>
                    <m:r>
                      <a:rPr lang="en-AU" b="0" i="1" smtClean="0">
                        <a:solidFill>
                          <a:schemeClr val="tx2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𝛾</m:t>
                    </m:r>
                  </m:oMath>
                </a14:m>
                <a:r>
                  <a:rPr lang="en-US" dirty="0">
                    <a:solidFill>
                      <a:schemeClr val="tx2">
                        <a:lumMod val="75000"/>
                      </a:schemeClr>
                    </a:solidFill>
                  </a:rPr>
                  <a:t>, but this is controversial – </a:t>
                </a:r>
                <a:r>
                  <a:rPr lang="en-AU" u="sng" dirty="0">
                    <a:hlinkClick r:id="rId3"/>
                  </a:rPr>
                  <a:t>Phys. Rev. D</a:t>
                </a:r>
                <a:r>
                  <a:rPr lang="en-AU" b="1" u="sng" dirty="0">
                    <a:hlinkClick r:id="rId3"/>
                  </a:rPr>
                  <a:t>93</a:t>
                </a:r>
                <a:r>
                  <a:rPr lang="en-AU" u="sng" dirty="0">
                    <a:hlinkClick r:id="rId3"/>
                  </a:rPr>
                  <a:t> (2016) 074017/1-9</a:t>
                </a:r>
                <a:r>
                  <a:rPr lang="en-US" dirty="0">
                    <a:solidFill>
                      <a:schemeClr val="tx2">
                        <a:lumMod val="75000"/>
                      </a:schemeClr>
                    </a:solidFill>
                  </a:rPr>
                  <a:t>)</a:t>
                </a:r>
              </a:p>
              <a:p>
                <a:pPr lvl="1"/>
                <a:r>
                  <a:rPr lang="en-US" sz="2200" dirty="0">
                    <a:solidFill>
                      <a:schemeClr val="tx2">
                        <a:lumMod val="75000"/>
                      </a:schemeClr>
                    </a:solidFill>
                  </a:rPr>
                  <a:t>Connecting hard scattering of leptons from mesons to expressions of emergent hadron mass, via QCD effective charge and meson leptonic decay constant</a:t>
                </a:r>
              </a:p>
              <a:p>
                <a:endParaRPr lang="en-AU" sz="2400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16B8787-DFEE-5719-DAB7-8B1529E6B0B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4"/>
                <a:stretch>
                  <a:fillRect l="-722" t="-943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C74D85C-57D5-B42C-23DC-B8B737681E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.                                             MSWG  - 24/11/21                                                           (32)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22F70A5-84AC-5017-41E1-4BF1A26CCE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Craig Roberts: cdroberts@nju.edu.cn  455 .. 24/10/10 ..."pi + K + N em and gravitational form factors"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2F6E1EE-C113-E95B-6DDB-9ABB6678B9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034D8C-3CB4-402A-BC46-2AB14C0FE90A}" type="slidenum">
              <a:rPr lang="en-US" smtClean="0"/>
              <a:pPr/>
              <a:t>13</a:t>
            </a:fld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06B833E-3DE2-1D4B-0D7D-A33FEF819F68}"/>
              </a:ext>
            </a:extLst>
          </p:cNvPr>
          <p:cNvSpPr txBox="1"/>
          <p:nvPr/>
        </p:nvSpPr>
        <p:spPr>
          <a:xfrm>
            <a:off x="629653" y="855475"/>
            <a:ext cx="515673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1200" b="0" i="1" dirty="0">
                <a:solidFill>
                  <a:schemeClr val="tx2">
                    <a:lumMod val="75000"/>
                  </a:schemeClr>
                </a:solidFill>
                <a:effectLst/>
              </a:rPr>
              <a:t>Onset of scaling violation in pion and kaon elastic electromagnetic form factors</a:t>
            </a:r>
          </a:p>
          <a:p>
            <a:r>
              <a:rPr lang="en-AU" sz="1200" b="0" i="0" dirty="0">
                <a:solidFill>
                  <a:schemeClr val="tx2">
                    <a:lumMod val="75000"/>
                  </a:schemeClr>
                </a:solidFill>
                <a:effectLst/>
              </a:rPr>
              <a:t>Zhao-Qian Yao (</a:t>
            </a:r>
            <a:r>
              <a:rPr lang="ja-JP" altLang="en-US" sz="1200" b="0" i="0" dirty="0">
                <a:solidFill>
                  <a:schemeClr val="tx2">
                    <a:lumMod val="75000"/>
                  </a:schemeClr>
                </a:solidFill>
                <a:effectLst/>
              </a:rPr>
              <a:t>姚照千</a:t>
            </a:r>
            <a:r>
              <a:rPr lang="en-US" altLang="ja-JP" sz="1200" b="0" i="0" dirty="0">
                <a:solidFill>
                  <a:schemeClr val="tx2">
                    <a:lumMod val="75000"/>
                  </a:schemeClr>
                </a:solidFill>
                <a:effectLst/>
              </a:rPr>
              <a:t>), </a:t>
            </a:r>
            <a:r>
              <a:rPr lang="en-AU" sz="1200" b="0" i="0" dirty="0">
                <a:solidFill>
                  <a:schemeClr val="tx2">
                    <a:lumMod val="75000"/>
                  </a:schemeClr>
                </a:solidFill>
                <a:effectLst/>
              </a:rPr>
              <a:t>Daniele Binosi and Craig D. Roberts, NJU-INP 087/24 </a:t>
            </a:r>
          </a:p>
          <a:p>
            <a:r>
              <a:rPr lang="en-AU" sz="1200" b="0" i="0" u="sng" strike="noStrike" dirty="0">
                <a:solidFill>
                  <a:srgbClr val="0066FF"/>
                </a:solidFill>
                <a:effectLst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e-Print: 2405.04681 [hep-</a:t>
            </a:r>
            <a:r>
              <a:rPr lang="en-AU" sz="1200" b="0" i="0" u="sng" strike="noStrike" dirty="0" err="1">
                <a:solidFill>
                  <a:srgbClr val="0066FF"/>
                </a:solidFill>
                <a:effectLst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ph</a:t>
            </a:r>
            <a:r>
              <a:rPr lang="en-AU" sz="1200" b="0" i="0" u="sng" strike="noStrike" dirty="0">
                <a:solidFill>
                  <a:schemeClr val="tx2">
                    <a:lumMod val="75000"/>
                  </a:schemeClr>
                </a:solidFill>
                <a:effectLst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]</a:t>
            </a:r>
            <a:r>
              <a:rPr lang="en-AU" sz="1200" b="0" i="1" dirty="0">
                <a:solidFill>
                  <a:schemeClr val="tx2">
                    <a:lumMod val="75000"/>
                  </a:schemeClr>
                </a:solidFill>
                <a:effectLst/>
              </a:rPr>
              <a:t>, </a:t>
            </a:r>
            <a:r>
              <a:rPr lang="en-AU" sz="1200" b="0" i="0" u="sng" strike="noStrike" dirty="0">
                <a:solidFill>
                  <a:schemeClr val="tx2">
                    <a:lumMod val="75000"/>
                  </a:schemeClr>
                </a:solidFill>
                <a:effectLst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Phys. Lett. B 855 (2024) 138823/1-7</a:t>
            </a:r>
            <a:r>
              <a:rPr lang="en-AU" sz="1200" b="0" i="0" dirty="0">
                <a:solidFill>
                  <a:schemeClr val="tx2">
                    <a:lumMod val="75000"/>
                  </a:schemeClr>
                </a:solidFill>
                <a:effectLst/>
              </a:rPr>
              <a:t> </a:t>
            </a:r>
            <a:endParaRPr lang="en-AU" sz="1200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20699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44C51D-4914-47AB-A4C4-0EB2FA1567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4276725"/>
            <a:ext cx="10363200" cy="1362075"/>
          </a:xfrm>
        </p:spPr>
        <p:txBody>
          <a:bodyPr/>
          <a:lstStyle/>
          <a:p>
            <a:pPr algn="ctr"/>
            <a:r>
              <a:rPr lang="en-US" sz="5400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reflection blurRad="6350" stA="55000" endA="300" endPos="45500" dir="5400000" sy="-100000" algn="bl" rotWithShape="0"/>
                </a:effectLst>
              </a:rPr>
              <a:t>Faddeev</a:t>
            </a:r>
            <a:r>
              <a:rPr lang="en-US" sz="540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reflection blurRad="6350" stA="55000" endA="300" endPos="45500" dir="5400000" sy="-100000" algn="bl" rotWithShape="0"/>
                </a:effectLst>
              </a:rPr>
              <a:t> Equation for Baryons</a:t>
            </a:r>
            <a:br>
              <a:rPr lang="en-US" sz="540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reflection blurRad="6350" stA="55000" endA="300" endPos="45500" dir="5400000" sy="-100000" algn="bl" rotWithShape="0"/>
                </a:effectLst>
              </a:rPr>
            </a:br>
            <a:r>
              <a:rPr lang="en-US" sz="540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reflection blurRad="6350" stA="55000" endA="300" endPos="45500" dir="5400000" sy="-100000" algn="bl" rotWithShape="0"/>
                </a:effectLst>
              </a:rPr>
              <a:t>- Baryon Wave Function</a:t>
            </a:r>
            <a:endParaRPr lang="en-US" sz="4800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8FA9942-9C06-429C-9A11-CD87F032AD0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C277C13-66B6-4B83-A723-6690BB7FF8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.                                             MSWG  - 24/11/21                                                           (32)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3193D9B-55CF-4A45-A168-DBDCD44D24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Craig Roberts: cdroberts@nju.edu.cn  455 .. 24/10/10 ..."pi + K + N em and gravitational form factors"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FD01936-C505-4AC3-A8E8-F5DDA2704C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034D8C-3CB4-402A-BC46-2AB14C0FE90A}" type="slidenum">
              <a:rPr lang="en-US" smtClean="0"/>
              <a:pPr/>
              <a:t>14</a:t>
            </a:fld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2E96093-9D75-49F5-9ABD-E9C21C619586}"/>
              </a:ext>
            </a:extLst>
          </p:cNvPr>
          <p:cNvSpPr txBox="1"/>
          <p:nvPr/>
        </p:nvSpPr>
        <p:spPr>
          <a:xfrm>
            <a:off x="8336" y="0"/>
            <a:ext cx="6311343" cy="18158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en-GB" sz="1400" i="1" dirty="0">
                <a:solidFill>
                  <a:schemeClr val="accent1">
                    <a:lumMod val="75000"/>
                  </a:schemeClr>
                </a:solidFill>
              </a:rPr>
              <a:t>Nucleon mass from a covariant three-quark </a:t>
            </a:r>
            <a:r>
              <a:rPr lang="en-GB" sz="1400" i="1" dirty="0" err="1">
                <a:solidFill>
                  <a:schemeClr val="accent1">
                    <a:lumMod val="75000"/>
                  </a:schemeClr>
                </a:solidFill>
              </a:rPr>
              <a:t>Faddeev</a:t>
            </a:r>
            <a:r>
              <a:rPr lang="en-GB" sz="1400" i="1" dirty="0">
                <a:solidFill>
                  <a:schemeClr val="accent1">
                    <a:lumMod val="75000"/>
                  </a:schemeClr>
                </a:solidFill>
              </a:rPr>
              <a:t> equation</a:t>
            </a:r>
          </a:p>
          <a:p>
            <a:r>
              <a:rPr lang="en-GB" sz="1400" i="1" dirty="0">
                <a:solidFill>
                  <a:schemeClr val="accent1">
                    <a:lumMod val="75000"/>
                  </a:schemeClr>
                </a:solidFill>
              </a:rPr>
              <a:t>       </a:t>
            </a:r>
            <a:r>
              <a:rPr lang="en-GB" sz="1400" dirty="0">
                <a:solidFill>
                  <a:schemeClr val="accent1">
                    <a:lumMod val="75000"/>
                  </a:schemeClr>
                </a:solidFill>
              </a:rPr>
              <a:t>G. Eichmann </a:t>
            </a:r>
            <a:r>
              <a:rPr lang="en-GB" sz="1400" i="1" dirty="0">
                <a:solidFill>
                  <a:schemeClr val="accent1">
                    <a:lumMod val="75000"/>
                  </a:schemeClr>
                </a:solidFill>
              </a:rPr>
              <a:t>et al</a:t>
            </a:r>
            <a:r>
              <a:rPr lang="en-GB" sz="1400" dirty="0">
                <a:solidFill>
                  <a:schemeClr val="accent1">
                    <a:lumMod val="75000"/>
                  </a:schemeClr>
                </a:solidFill>
              </a:rPr>
              <a:t>., Phys. Rev. Lett. 104 (2010) 201601 </a:t>
            </a:r>
          </a:p>
          <a:p>
            <a:pPr marL="285750" indent="-285750" algn="l" rtl="0">
              <a:buFont typeface="Wingdings" panose="05000000000000000000" pitchFamily="2" charset="2"/>
              <a:buChar char="ü"/>
            </a:pPr>
            <a:r>
              <a:rPr lang="en-AU" sz="1400" b="0" i="1" dirty="0">
                <a:solidFill>
                  <a:schemeClr val="accent1">
                    <a:lumMod val="75000"/>
                  </a:schemeClr>
                </a:solidFill>
                <a:effectLst/>
              </a:rPr>
              <a:t>Nucleon charge and magnetisation distributions: flavour separation and zeroes, </a:t>
            </a:r>
          </a:p>
          <a:p>
            <a:pPr algn="l" rtl="0"/>
            <a:r>
              <a:rPr lang="en-AU" sz="1400" b="0" i="0" dirty="0">
                <a:solidFill>
                  <a:schemeClr val="accent1">
                    <a:lumMod val="75000"/>
                  </a:schemeClr>
                </a:solidFill>
                <a:effectLst/>
              </a:rPr>
              <a:t>       Zhao-Qian Yao </a:t>
            </a:r>
            <a:r>
              <a:rPr lang="en-AU" sz="1400" b="0" i="1" dirty="0">
                <a:solidFill>
                  <a:schemeClr val="accent1">
                    <a:lumMod val="75000"/>
                  </a:schemeClr>
                </a:solidFill>
                <a:effectLst/>
              </a:rPr>
              <a:t>et al</a:t>
            </a:r>
            <a:r>
              <a:rPr lang="en-AU" sz="1400" b="0" i="0" dirty="0">
                <a:solidFill>
                  <a:schemeClr val="accent1">
                    <a:lumMod val="75000"/>
                  </a:schemeClr>
                </a:solidFill>
                <a:effectLst/>
              </a:rPr>
              <a:t>.</a:t>
            </a:r>
            <a:r>
              <a:rPr lang="en-AU" sz="1400" b="0" i="1" dirty="0">
                <a:solidFill>
                  <a:schemeClr val="accent1">
                    <a:lumMod val="75000"/>
                  </a:schemeClr>
                </a:solidFill>
                <a:effectLst/>
              </a:rPr>
              <a:t>, </a:t>
            </a:r>
            <a:r>
              <a:rPr lang="en-AU" sz="1400" b="0" i="0" u="sng" strike="noStrike" dirty="0">
                <a:solidFill>
                  <a:schemeClr val="accent1">
                    <a:lumMod val="75000"/>
                  </a:schemeClr>
                </a:solidFill>
                <a:effectLst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e-Print: 2403.08088 [hep-</a:t>
            </a:r>
            <a:r>
              <a:rPr lang="en-AU" sz="1400" b="0" i="0" u="sng" strike="noStrike" dirty="0" err="1">
                <a:solidFill>
                  <a:schemeClr val="accent1">
                    <a:lumMod val="75000"/>
                  </a:schemeClr>
                </a:solidFill>
                <a:effectLst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ph</a:t>
            </a:r>
            <a:r>
              <a:rPr lang="en-AU" sz="1400" b="0" i="0" u="sng" strike="noStrike" dirty="0">
                <a:solidFill>
                  <a:schemeClr val="accent1">
                    <a:lumMod val="75000"/>
                  </a:schemeClr>
                </a:solidFill>
                <a:effectLst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]</a:t>
            </a:r>
            <a:endParaRPr lang="en-AU" sz="1400" b="0" i="0" u="sng" strike="noStrike" dirty="0">
              <a:solidFill>
                <a:schemeClr val="accent1">
                  <a:lumMod val="75000"/>
                </a:schemeClr>
              </a:solidFill>
              <a:effectLst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AU" sz="1400" b="0" i="1" dirty="0">
                <a:solidFill>
                  <a:schemeClr val="accent1">
                    <a:lumMod val="75000"/>
                  </a:schemeClr>
                </a:solidFill>
                <a:effectLst/>
              </a:rPr>
              <a:t>Nucleon Gravitational Form Factors</a:t>
            </a:r>
            <a:r>
              <a:rPr lang="en-AU" sz="1400" b="0" i="0" dirty="0">
                <a:solidFill>
                  <a:schemeClr val="accent1">
                    <a:lumMod val="75000"/>
                  </a:schemeClr>
                </a:solidFill>
                <a:effectLst/>
              </a:rPr>
              <a:t>, </a:t>
            </a:r>
          </a:p>
          <a:p>
            <a:r>
              <a:rPr lang="en-AU" sz="1400" b="0" i="0" dirty="0">
                <a:solidFill>
                  <a:schemeClr val="accent1">
                    <a:lumMod val="75000"/>
                  </a:schemeClr>
                </a:solidFill>
                <a:effectLst/>
              </a:rPr>
              <a:t>       Zhao-Qian Yao et al., </a:t>
            </a:r>
            <a:r>
              <a:rPr lang="en-AU" sz="1400" b="0" i="0" u="sng" strike="noStrike" dirty="0">
                <a:solidFill>
                  <a:srgbClr val="0066FF"/>
                </a:solidFill>
                <a:effectLst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e-Print: 2409.15547 [hep-</a:t>
            </a:r>
            <a:r>
              <a:rPr lang="en-AU" sz="1400" b="0" i="0" u="sng" strike="noStrike" dirty="0" err="1">
                <a:solidFill>
                  <a:srgbClr val="0066FF"/>
                </a:solidFill>
                <a:effectLst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ph</a:t>
            </a:r>
            <a:r>
              <a:rPr lang="en-AU" sz="1400" b="0" i="0" u="sng" strike="noStrike" dirty="0">
                <a:solidFill>
                  <a:schemeClr val="accent1">
                    <a:lumMod val="75000"/>
                  </a:schemeClr>
                </a:solidFill>
                <a:effectLst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]</a:t>
            </a:r>
            <a:endParaRPr lang="en-AU" sz="1400" b="0" i="0" dirty="0">
              <a:solidFill>
                <a:schemeClr val="accent1">
                  <a:lumMod val="75000"/>
                </a:schemeClr>
              </a:solidFill>
              <a:effectLst/>
            </a:endParaRPr>
          </a:p>
          <a:p>
            <a:pPr marL="0" indent="0" algn="l" rtl="0"/>
            <a:endParaRPr lang="en-AU" sz="1400" b="0" i="0" dirty="0">
              <a:solidFill>
                <a:schemeClr val="accent1">
                  <a:lumMod val="75000"/>
                </a:schemeClr>
              </a:solidFill>
              <a:effectLst/>
            </a:endParaRPr>
          </a:p>
          <a:p>
            <a:endParaRPr lang="en-GB" sz="1400" dirty="0"/>
          </a:p>
        </p:txBody>
      </p:sp>
      <p:pic>
        <p:nvPicPr>
          <p:cNvPr id="10" name="Picture 9" descr="A yellow circle with black symbols and arrows&#10;&#10;Description automatically generated">
            <a:extLst>
              <a:ext uri="{FF2B5EF4-FFF2-40B4-BE49-F238E27FC236}">
                <a16:creationId xmlns:a16="http://schemas.microsoft.com/office/drawing/2014/main" id="{53BE7891-7489-E574-CD77-B52A61EBCEA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0399" y="1524000"/>
            <a:ext cx="8891201" cy="279012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41215361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9A1A2B-28F2-A93D-93CF-2071ECF679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E9E7842-7E3E-C510-2275-1BE300DC13F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7843816-F054-9889-FEF1-67CE9FD992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.                                             MSWG  - 24/11/21                                                           (32)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6FD4A85-F5A4-7115-3B7F-DFD39BD49E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Craig Roberts: cdroberts@nju.edu.cn  455 .. 24/10/10 ..."pi + K + N em and gravitational form factors"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A58C34B-2402-E825-917C-60861AB7BE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034D8C-3CB4-402A-BC46-2AB14C0FE90A}" type="slidenum">
              <a:rPr lang="en-US" smtClean="0"/>
              <a:pPr/>
              <a:t>15</a:t>
            </a:fld>
            <a:endParaRPr lang="en-US"/>
          </a:p>
        </p:txBody>
      </p:sp>
      <p:pic>
        <p:nvPicPr>
          <p:cNvPr id="9" name="Picture 8" descr="A screenshot of a web page&#10;&#10;Description automatically generated">
            <a:extLst>
              <a:ext uri="{FF2B5EF4-FFF2-40B4-BE49-F238E27FC236}">
                <a16:creationId xmlns:a16="http://schemas.microsoft.com/office/drawing/2014/main" id="{A02AC8B0-276B-98E4-921B-EF3B918341D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7689" y="152400"/>
            <a:ext cx="6173989" cy="615473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436FD370-DC4E-205B-AD0F-9A2A0C65DB43}"/>
              </a:ext>
            </a:extLst>
          </p:cNvPr>
          <p:cNvSpPr/>
          <p:nvPr/>
        </p:nvSpPr>
        <p:spPr bwMode="auto">
          <a:xfrm>
            <a:off x="9982200" y="1066800"/>
            <a:ext cx="1752600" cy="914400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AU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E5B3CD19-AFE7-590E-F5C5-9194E5815AD7}"/>
              </a:ext>
            </a:extLst>
          </p:cNvPr>
          <p:cNvSpPr/>
          <p:nvPr/>
        </p:nvSpPr>
        <p:spPr bwMode="auto">
          <a:xfrm>
            <a:off x="9296400" y="174624"/>
            <a:ext cx="2895600" cy="1577976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30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rPr>
              <a:t>Aims &amp; Scope</a:t>
            </a:r>
          </a:p>
          <a:p>
            <a:pPr marL="0" marR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rPr>
              <a:t>Fundamental Research is an open access, peer-reviewed, multidisciplinary journal, which is supervised by the National Natural Science Foundation of China (NSFC). Published bimonthly, it features high-</a:t>
            </a:r>
            <a:r>
              <a:rPr kumimoji="0" lang="en-US" sz="1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rPr>
              <a:t>calibre</a:t>
            </a:r>
            <a:r>
              <a:rPr kumimoji="0" 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rPr>
              <a:t> research covering all areas of the natural sciences and high-tech fields.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AU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</a:endParaRPr>
          </a:p>
        </p:txBody>
      </p:sp>
      <p:pic>
        <p:nvPicPr>
          <p:cNvPr id="17" name="Picture 16" descr="A magazine cover with cars on the road&#10;&#10;Description automatically generated">
            <a:extLst>
              <a:ext uri="{FF2B5EF4-FFF2-40B4-BE49-F238E27FC236}">
                <a16:creationId xmlns:a16="http://schemas.microsoft.com/office/drawing/2014/main" id="{07480DF9-FB43-D353-805E-6CD5297A2E0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7199" y="152400"/>
            <a:ext cx="1186839" cy="16786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255825"/>
      </p:ext>
    </p:extLst>
  </p:cSld>
  <p:clrMapOvr>
    <a:masterClrMapping/>
  </p:clrMapOvr>
  <p:transition spd="slow">
    <p:cover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3D002E-2611-7D1D-8C5F-A2F9BAE813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Nucleon as a Bound State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692375-F2BA-F8AD-1AD5-30F0E3F42B2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447800"/>
            <a:ext cx="10972800" cy="4525963"/>
          </a:xfrm>
        </p:spPr>
        <p:txBody>
          <a:bodyPr/>
          <a:lstStyle/>
          <a:p>
            <a:r>
              <a:rPr lang="en-US" dirty="0"/>
              <a:t>Nucleon bound-state problem can be addressed 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dirty="0"/>
              <a:t>      in any approach that provides access to the three-quark six-point Schwinger function</a:t>
            </a:r>
          </a:p>
          <a:p>
            <a:pPr lvl="1"/>
            <a:r>
              <a:rPr lang="en-US" sz="2200" dirty="0"/>
              <a:t>Using CSMs, one begins with the Poincaré-invariant </a:t>
            </a:r>
            <a:r>
              <a:rPr lang="en-US" sz="2200" dirty="0" err="1"/>
              <a:t>Faddeev</a:t>
            </a:r>
            <a:r>
              <a:rPr lang="en-US" sz="2200" dirty="0"/>
              <a:t> equation</a:t>
            </a:r>
          </a:p>
          <a:p>
            <a:pPr lvl="1"/>
            <a:r>
              <a:rPr lang="en-US" sz="2200" dirty="0"/>
              <a:t>Today, there are 3 people in the world who can solve this problem</a:t>
            </a:r>
          </a:p>
          <a:p>
            <a:pPr lvl="2">
              <a:spcBef>
                <a:spcPts val="0"/>
              </a:spcBef>
            </a:pPr>
            <a:r>
              <a:rPr lang="en-US" sz="2200" dirty="0"/>
              <a:t>Only one (</a:t>
            </a:r>
            <a:r>
              <a:rPr lang="ja-JP" altLang="en-US" sz="1800" b="0" i="0" u="sng" dirty="0">
                <a:solidFill>
                  <a:schemeClr val="accent1">
                    <a:lumMod val="75000"/>
                  </a:schemeClr>
                </a:solidFill>
                <a:effectLst/>
              </a:rPr>
              <a:t>姚照千</a:t>
            </a:r>
            <a:r>
              <a:rPr lang="en-US" sz="2200" dirty="0"/>
              <a:t>) can handle systems with non-degenerate valence quark </a:t>
            </a:r>
            <a:r>
              <a:rPr lang="en-US" sz="2200" dirty="0" err="1"/>
              <a:t>flavours</a:t>
            </a:r>
            <a:endParaRPr lang="en-US" sz="2200" dirty="0"/>
          </a:p>
          <a:p>
            <a:r>
              <a:rPr lang="en-US" dirty="0"/>
              <a:t>The analysis to be described used </a:t>
            </a:r>
            <a:r>
              <a:rPr lang="en-US" u="sng" dirty="0"/>
              <a:t>precisely</a:t>
            </a:r>
            <a:r>
              <a:rPr lang="en-US" dirty="0"/>
              <a:t> the same approach (approximation and interaction) as that employed for pion and kaon electromagnetic form factors</a:t>
            </a:r>
          </a:p>
          <a:p>
            <a:pPr lvl="1"/>
            <a:r>
              <a:rPr lang="en-US" sz="2200" dirty="0"/>
              <a:t>Thus, one arrives at unifying set of parameter-free predictions for all pion and kaon and nucleon elastic electromagnetic form factors and their </a:t>
            </a:r>
            <a:r>
              <a:rPr lang="en-US" sz="2200" dirty="0" err="1"/>
              <a:t>flavour</a:t>
            </a:r>
            <a:r>
              <a:rPr lang="en-US" sz="2200" dirty="0"/>
              <a:t> separation to large values of momentum transfer</a:t>
            </a:r>
          </a:p>
          <a:p>
            <a:pPr lvl="1"/>
            <a:r>
              <a:rPr lang="en-US" sz="2200" dirty="0"/>
              <a:t>All predictions link observables directly with fundamental QCD Schwinger functions and thereby expose novel expressions of emergent phenomena in QCD.</a:t>
            </a:r>
          </a:p>
          <a:p>
            <a:r>
              <a:rPr lang="en-US" sz="24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This is the first such set of predictions and the only such set available today</a:t>
            </a:r>
          </a:p>
          <a:p>
            <a:endParaRPr lang="en-AU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CA03137-3686-D578-C7C3-309D2519CC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.                                             MSWG  - 24/11/21                                                           (32)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4961B7B-B52A-0617-BF69-8865CB542C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Craig Roberts: cdroberts@nju.edu.cn  455 .. 24/10/10 ..."pi + K + N em and gravitational form factors"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54230B2-F860-A4BF-1FE4-C6CEFC229A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034D8C-3CB4-402A-BC46-2AB14C0FE90A}" type="slidenum">
              <a:rPr lang="en-US" smtClean="0"/>
              <a:pPr/>
              <a:t>16</a:t>
            </a:fld>
            <a:endParaRPr lang="en-US"/>
          </a:p>
        </p:txBody>
      </p:sp>
      <p:pic>
        <p:nvPicPr>
          <p:cNvPr id="7" name="Picture 6" descr="A yellow circle with black symbols and arrows&#10;&#10;Description automatically generated">
            <a:extLst>
              <a:ext uri="{FF2B5EF4-FFF2-40B4-BE49-F238E27FC236}">
                <a16:creationId xmlns:a16="http://schemas.microsoft.com/office/drawing/2014/main" id="{B2184649-7581-B24B-9111-DB5E6057DD9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3355" y="255384"/>
            <a:ext cx="4437647" cy="139256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E26E9A7F-DE38-DE2F-7C8E-91114B4E6B4A}"/>
              </a:ext>
            </a:extLst>
          </p:cNvPr>
          <p:cNvSpPr txBox="1"/>
          <p:nvPr/>
        </p:nvSpPr>
        <p:spPr>
          <a:xfrm>
            <a:off x="643689" y="724621"/>
            <a:ext cx="4953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200" b="0" i="1" dirty="0">
                <a:solidFill>
                  <a:schemeClr val="accent1">
                    <a:lumMod val="75000"/>
                  </a:schemeClr>
                </a:solidFill>
                <a:effectLst/>
              </a:rPr>
              <a:t>Nucleon charge and magnetisation distributions: flavour separation and zeroes, </a:t>
            </a:r>
            <a:r>
              <a:rPr lang="en-AU" sz="1200" b="0" i="0" u="sng" dirty="0">
                <a:solidFill>
                  <a:schemeClr val="accent1">
                    <a:lumMod val="75000"/>
                  </a:schemeClr>
                </a:solidFill>
                <a:effectLst/>
              </a:rPr>
              <a:t>Zhao-Qian Yao (</a:t>
            </a:r>
            <a:r>
              <a:rPr lang="ja-JP" altLang="en-US" sz="1200" b="0" i="0" u="sng" dirty="0">
                <a:solidFill>
                  <a:schemeClr val="accent1">
                    <a:lumMod val="75000"/>
                  </a:schemeClr>
                </a:solidFill>
                <a:effectLst/>
              </a:rPr>
              <a:t>姚照千</a:t>
            </a:r>
            <a:r>
              <a:rPr lang="en-US" altLang="ja-JP" sz="1200" b="0" i="0" u="sng" dirty="0">
                <a:solidFill>
                  <a:schemeClr val="accent1">
                    <a:lumMod val="75000"/>
                  </a:schemeClr>
                </a:solidFill>
                <a:effectLst/>
              </a:rPr>
              <a:t>)</a:t>
            </a:r>
            <a:r>
              <a:rPr lang="en-US" altLang="ja-JP" sz="1200" b="0" i="0" dirty="0">
                <a:solidFill>
                  <a:schemeClr val="accent1">
                    <a:lumMod val="75000"/>
                  </a:schemeClr>
                </a:solidFill>
                <a:effectLst/>
              </a:rPr>
              <a:t>, </a:t>
            </a:r>
            <a:r>
              <a:rPr lang="en-AU" sz="1200" b="0" i="0" dirty="0">
                <a:solidFill>
                  <a:schemeClr val="accent1">
                    <a:lumMod val="75000"/>
                  </a:schemeClr>
                </a:solidFill>
                <a:effectLst/>
              </a:rPr>
              <a:t>Daniele Binosi, Zhu-Fang Cui (</a:t>
            </a:r>
            <a:r>
              <a:rPr lang="ja-JP" altLang="en-US" sz="1200" b="0" i="0" dirty="0">
                <a:solidFill>
                  <a:schemeClr val="accent1">
                    <a:lumMod val="75000"/>
                  </a:schemeClr>
                </a:solidFill>
                <a:effectLst/>
              </a:rPr>
              <a:t>崔著钫</a:t>
            </a:r>
            <a:r>
              <a:rPr lang="en-US" altLang="ja-JP" sz="1200" b="0" i="0" dirty="0">
                <a:solidFill>
                  <a:schemeClr val="accent1">
                    <a:lumMod val="75000"/>
                  </a:schemeClr>
                </a:solidFill>
                <a:effectLst/>
              </a:rPr>
              <a:t>), </a:t>
            </a:r>
            <a:r>
              <a:rPr lang="en-AU" sz="1200" b="0" i="0" dirty="0">
                <a:solidFill>
                  <a:schemeClr val="accent1">
                    <a:lumMod val="75000"/>
                  </a:schemeClr>
                </a:solidFill>
                <a:effectLst/>
              </a:rPr>
              <a:t>Craig D. Roberts, NJU-INP 085/24</a:t>
            </a:r>
            <a:r>
              <a:rPr lang="en-AU" sz="1200" b="0" i="1" dirty="0">
                <a:solidFill>
                  <a:schemeClr val="accent1">
                    <a:lumMod val="75000"/>
                  </a:schemeClr>
                </a:solidFill>
                <a:effectLst/>
              </a:rPr>
              <a:t>, </a:t>
            </a:r>
            <a:r>
              <a:rPr lang="en-AU" sz="1200" b="0" i="0" u="sng" strike="noStrike" dirty="0">
                <a:solidFill>
                  <a:srgbClr val="0066FF"/>
                </a:solidFill>
                <a:effectLst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e-Print: 2403.08088 [hep-</a:t>
            </a:r>
            <a:r>
              <a:rPr lang="en-AU" sz="1200" b="0" i="0" u="sng" strike="noStrike" dirty="0" err="1">
                <a:solidFill>
                  <a:srgbClr val="0066FF"/>
                </a:solidFill>
                <a:effectLst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ph</a:t>
            </a:r>
            <a:r>
              <a:rPr lang="en-AU" sz="1200" b="0" i="0" u="sng" strike="noStrike" dirty="0">
                <a:solidFill>
                  <a:schemeClr val="accent1">
                    <a:lumMod val="75000"/>
                  </a:schemeClr>
                </a:solidFill>
                <a:effectLst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]</a:t>
            </a:r>
            <a:endParaRPr lang="en-AU" sz="1200" b="0" i="0" dirty="0">
              <a:solidFill>
                <a:schemeClr val="accent1">
                  <a:lumMod val="75000"/>
                </a:schemeClr>
              </a:solidFill>
              <a:effectLst/>
            </a:endParaRPr>
          </a:p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6431355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black and white diagram of a circle&#10;&#10;Description automatically generated">
            <a:extLst>
              <a:ext uri="{FF2B5EF4-FFF2-40B4-BE49-F238E27FC236}">
                <a16:creationId xmlns:a16="http://schemas.microsoft.com/office/drawing/2014/main" id="{5693F2C9-8012-D913-471F-AEE3922CBD0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5238" y="914400"/>
            <a:ext cx="7621524" cy="1755648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144BA66-D376-182C-A4A4-3A8F0191F6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Nucleon Electromagnetic Current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CC8280F-D649-5F01-471C-5D7347C7F6E1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09600" y="2514600"/>
                <a:ext cx="10972800" cy="3611564"/>
              </a:xfrm>
            </p:spPr>
            <p:txBody>
              <a:bodyPr/>
              <a:lstStyle/>
              <a:p>
                <a:r>
                  <a:rPr lang="en-AU" dirty="0">
                    <a:solidFill>
                      <a:schemeClr val="tx2">
                        <a:lumMod val="75000"/>
                      </a:schemeClr>
                    </a:solidFill>
                  </a:rPr>
                  <a:t>Compared with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AU" b="0" i="1" smtClean="0">
                            <a:solidFill>
                              <a:schemeClr val="tx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AU" b="0" i="1" smtClean="0">
                            <a:solidFill>
                              <a:schemeClr val="tx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en-AU" b="0" i="1" smtClean="0">
                            <a:solidFill>
                              <a:schemeClr val="tx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𝜋</m:t>
                        </m:r>
                        <m:r>
                          <a:rPr lang="en-AU" b="0" i="1" smtClean="0">
                            <a:solidFill>
                              <a:schemeClr val="tx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AU" b="0" i="1" smtClean="0">
                            <a:solidFill>
                              <a:schemeClr val="tx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𝐾</m:t>
                        </m:r>
                      </m:sub>
                    </m:sSub>
                  </m:oMath>
                </a14:m>
                <a:r>
                  <a:rPr lang="en-AU" dirty="0">
                    <a:solidFill>
                      <a:schemeClr val="tx2">
                        <a:lumMod val="75000"/>
                      </a:schemeClr>
                    </a:solidFill>
                  </a:rPr>
                  <a:t> calculation, the only essentially new element is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AU" b="0" i="0" smtClean="0">
                        <a:solidFill>
                          <a:schemeClr val="tx2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Ψ</m:t>
                    </m:r>
                  </m:oMath>
                </a14:m>
                <a:endParaRPr lang="en-AU" dirty="0">
                  <a:solidFill>
                    <a:schemeClr val="tx2">
                      <a:lumMod val="75000"/>
                    </a:schemeClr>
                  </a:solidFill>
                </a:endParaRPr>
              </a:p>
              <a:p>
                <a:r>
                  <a:rPr lang="en-AU" dirty="0">
                    <a:solidFill>
                      <a:schemeClr val="tx2">
                        <a:lumMod val="75000"/>
                      </a:schemeClr>
                    </a:solidFill>
                  </a:rPr>
                  <a:t>With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AU" b="0" i="0" smtClean="0">
                        <a:solidFill>
                          <a:schemeClr val="tx2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Ψ</m:t>
                    </m:r>
                  </m:oMath>
                </a14:m>
                <a:r>
                  <a:rPr lang="en-AU" dirty="0">
                    <a:solidFill>
                      <a:schemeClr val="tx2">
                        <a:lumMod val="75000"/>
                      </a:schemeClr>
                    </a:solidFill>
                  </a:rPr>
                  <a:t>, calculation of nucleon electromagnetic form factors is a numerical exercise</a:t>
                </a:r>
              </a:p>
              <a:p>
                <a:r>
                  <a:rPr lang="en-AU" dirty="0">
                    <a:solidFill>
                      <a:schemeClr val="tx2">
                        <a:lumMod val="75000"/>
                      </a:schemeClr>
                    </a:solidFill>
                  </a:rPr>
                  <a:t>To reach large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AU" b="0" i="1" smtClean="0">
                            <a:solidFill>
                              <a:schemeClr val="tx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AU" b="0" i="1" smtClean="0">
                            <a:solidFill>
                              <a:schemeClr val="tx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  <m:sup>
                        <m:r>
                          <a:rPr lang="en-AU" b="0" i="1" smtClean="0">
                            <a:solidFill>
                              <a:schemeClr val="tx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AU" dirty="0">
                    <a:solidFill>
                      <a:schemeClr val="tx2">
                        <a:lumMod val="75000"/>
                      </a:schemeClr>
                    </a:solidFill>
                  </a:rPr>
                  <a:t>, very good algorithms must be devised</a:t>
                </a:r>
              </a:p>
              <a:p>
                <a:r>
                  <a:rPr lang="en-AU" dirty="0">
                    <a:solidFill>
                      <a:schemeClr val="tx2">
                        <a:lumMod val="75000"/>
                      </a:schemeClr>
                    </a:solidFill>
                  </a:rPr>
                  <a:t>They exist …</a:t>
                </a:r>
              </a:p>
              <a:p>
                <a:pPr lvl="1"/>
                <a:r>
                  <a:rPr lang="en-AU" sz="2200" b="0" i="1" dirty="0">
                    <a:effectLst/>
                  </a:rPr>
                  <a:t>see – </a:t>
                </a:r>
                <a:r>
                  <a:rPr lang="en-AU" sz="2200" b="0" i="1" dirty="0">
                    <a:solidFill>
                      <a:schemeClr val="tx2">
                        <a:lumMod val="75000"/>
                      </a:schemeClr>
                    </a:solidFill>
                    <a:effectLst/>
                  </a:rPr>
                  <a:t>Fresh extraction of the proton charge radius from electron scattering</a:t>
                </a:r>
                <a:r>
                  <a:rPr lang="en-AU" sz="2200" b="0" i="0" dirty="0">
                    <a:solidFill>
                      <a:schemeClr val="tx2">
                        <a:lumMod val="75000"/>
                      </a:schemeClr>
                    </a:solidFill>
                    <a:effectLst/>
                  </a:rPr>
                  <a:t>, Zhu-Fang Cui, Daniele Binosi, Craig D. Roberts and Sebastian M Schmidt, </a:t>
                </a:r>
                <a:r>
                  <a:rPr lang="en-AU" sz="2200" b="0" i="0" u="sng" strike="noStrike" dirty="0">
                    <a:solidFill>
                      <a:schemeClr val="tx2">
                        <a:lumMod val="75000"/>
                      </a:schemeClr>
                    </a:solidFill>
                    <a:effectLst/>
                    <a:hlinkClick r:id="rId3">
                      <a:extLst>
                        <a:ext uri="{A12FA001-AC4F-418D-AE19-62706E023703}">
                          <ahyp:hlinkClr xmlns:ahyp="http://schemas.microsoft.com/office/drawing/2018/hyperlinkcolor" val="tx"/>
                        </a:ext>
                      </a:extLst>
                    </a:hlinkClick>
                  </a:rPr>
                  <a:t>NJU-INP 033/21</a:t>
                </a:r>
                <a:r>
                  <a:rPr lang="en-AU" sz="2200" b="0" i="0" dirty="0">
                    <a:solidFill>
                      <a:schemeClr val="tx2">
                        <a:lumMod val="75000"/>
                      </a:schemeClr>
                    </a:solidFill>
                    <a:effectLst/>
                  </a:rPr>
                  <a:t>, </a:t>
                </a:r>
                <a:r>
                  <a:rPr lang="en-AU" sz="2200" b="0" i="0" u="sng" strike="noStrike" dirty="0" err="1">
                    <a:solidFill>
                      <a:schemeClr val="tx2">
                        <a:lumMod val="75000"/>
                      </a:schemeClr>
                    </a:solidFill>
                    <a:effectLst/>
                    <a:hlinkClick r:id="rId4">
                      <a:extLst>
                        <a:ext uri="{A12FA001-AC4F-418D-AE19-62706E023703}">
                          <ahyp:hlinkClr xmlns:ahyp="http://schemas.microsoft.com/office/drawing/2018/hyperlinkcolor" val="tx"/>
                        </a:ext>
                      </a:extLst>
                    </a:hlinkClick>
                  </a:rPr>
                  <a:t>arXiv</a:t>
                </a:r>
                <a:r>
                  <a:rPr lang="en-AU" sz="2200" b="0" i="0" u="sng" strike="noStrike" dirty="0">
                    <a:solidFill>
                      <a:schemeClr val="tx2">
                        <a:lumMod val="75000"/>
                      </a:schemeClr>
                    </a:solidFill>
                    <a:effectLst/>
                    <a:hlinkClick r:id="rId4">
                      <a:extLst>
                        <a:ext uri="{A12FA001-AC4F-418D-AE19-62706E023703}">
                          <ahyp:hlinkClr xmlns:ahyp="http://schemas.microsoft.com/office/drawing/2018/hyperlinkcolor" val="tx"/>
                        </a:ext>
                      </a:extLst>
                    </a:hlinkClick>
                  </a:rPr>
                  <a:t>: 2102.01180 [hep-</a:t>
                </a:r>
                <a:r>
                  <a:rPr lang="en-AU" sz="2200" b="0" i="0" u="sng" strike="noStrike" dirty="0" err="1">
                    <a:solidFill>
                      <a:schemeClr val="tx2">
                        <a:lumMod val="75000"/>
                      </a:schemeClr>
                    </a:solidFill>
                    <a:effectLst/>
                    <a:hlinkClick r:id="rId4">
                      <a:extLst>
                        <a:ext uri="{A12FA001-AC4F-418D-AE19-62706E023703}">
                          <ahyp:hlinkClr xmlns:ahyp="http://schemas.microsoft.com/office/drawing/2018/hyperlinkcolor" val="tx"/>
                        </a:ext>
                      </a:extLst>
                    </a:hlinkClick>
                  </a:rPr>
                  <a:t>ph</a:t>
                </a:r>
                <a:r>
                  <a:rPr lang="en-AU" sz="2200" b="0" i="0" u="sng" strike="noStrike" dirty="0">
                    <a:solidFill>
                      <a:schemeClr val="tx2">
                        <a:lumMod val="75000"/>
                      </a:schemeClr>
                    </a:solidFill>
                    <a:effectLst/>
                    <a:hlinkClick r:id="rId4">
                      <a:extLst>
                        <a:ext uri="{A12FA001-AC4F-418D-AE19-62706E023703}">
                          <ahyp:hlinkClr xmlns:ahyp="http://schemas.microsoft.com/office/drawing/2018/hyperlinkcolor" val="tx"/>
                        </a:ext>
                      </a:extLst>
                    </a:hlinkClick>
                  </a:rPr>
                  <a:t>]</a:t>
                </a:r>
                <a:r>
                  <a:rPr lang="en-AU" sz="2200" b="0" i="0" dirty="0">
                    <a:solidFill>
                      <a:schemeClr val="tx2">
                        <a:lumMod val="75000"/>
                      </a:schemeClr>
                    </a:solidFill>
                    <a:effectLst/>
                  </a:rPr>
                  <a:t>, </a:t>
                </a:r>
                <a:r>
                  <a:rPr lang="en-AU" sz="2200" b="0" i="0" u="sng" strike="noStrike" dirty="0">
                    <a:solidFill>
                      <a:schemeClr val="tx2">
                        <a:lumMod val="75000"/>
                      </a:schemeClr>
                    </a:solidFill>
                    <a:effectLst/>
                    <a:hlinkClick r:id="rId5">
                      <a:extLst>
                        <a:ext uri="{A12FA001-AC4F-418D-AE19-62706E023703}">
                          <ahyp:hlinkClr xmlns:ahyp="http://schemas.microsoft.com/office/drawing/2018/hyperlinkcolor" val="tx"/>
                        </a:ext>
                      </a:extLst>
                    </a:hlinkClick>
                  </a:rPr>
                  <a:t>Phys. Rev. Lett. </a:t>
                </a:r>
                <a:r>
                  <a:rPr lang="en-AU" sz="2200" b="1" i="0" u="sng" strike="noStrike" dirty="0">
                    <a:solidFill>
                      <a:schemeClr val="tx2">
                        <a:lumMod val="75000"/>
                      </a:schemeClr>
                    </a:solidFill>
                    <a:effectLst/>
                    <a:hlinkClick r:id="rId5">
                      <a:extLst>
                        <a:ext uri="{A12FA001-AC4F-418D-AE19-62706E023703}">
                          <ahyp:hlinkClr xmlns:ahyp="http://schemas.microsoft.com/office/drawing/2018/hyperlinkcolor" val="tx"/>
                        </a:ext>
                      </a:extLst>
                    </a:hlinkClick>
                  </a:rPr>
                  <a:t>127</a:t>
                </a:r>
                <a:r>
                  <a:rPr lang="en-AU" sz="2200" b="0" i="0" u="sng" strike="noStrike" dirty="0">
                    <a:solidFill>
                      <a:schemeClr val="tx2">
                        <a:lumMod val="75000"/>
                      </a:schemeClr>
                    </a:solidFill>
                    <a:effectLst/>
                    <a:hlinkClick r:id="rId5">
                      <a:extLst>
                        <a:ext uri="{A12FA001-AC4F-418D-AE19-62706E023703}">
                          <ahyp:hlinkClr xmlns:ahyp="http://schemas.microsoft.com/office/drawing/2018/hyperlinkcolor" val="tx"/>
                        </a:ext>
                      </a:extLst>
                    </a:hlinkClick>
                  </a:rPr>
                  <a:t> (2021) 092001</a:t>
                </a:r>
                <a:r>
                  <a:rPr lang="en-AU" sz="2200" dirty="0">
                    <a:solidFill>
                      <a:schemeClr val="tx2">
                        <a:lumMod val="75000"/>
                      </a:schemeClr>
                    </a:solidFill>
                  </a:rPr>
                  <a:t> </a:t>
                </a:r>
              </a:p>
              <a:p>
                <a:pPr marL="457200" lvl="1" indent="0">
                  <a:buNone/>
                </a:pPr>
                <a:r>
                  <a:rPr lang="en-AU" sz="2200" dirty="0"/>
                  <a:t>     … S</a:t>
                </a:r>
                <a:r>
                  <a:rPr lang="en-AU" sz="2200" dirty="0">
                    <a:solidFill>
                      <a:schemeClr val="tx2">
                        <a:lumMod val="75000"/>
                      </a:schemeClr>
                    </a:solidFill>
                  </a:rPr>
                  <a:t>chlessinger point method (SPM)</a:t>
                </a:r>
              </a:p>
              <a:p>
                <a:pPr lvl="1"/>
                <a:r>
                  <a:rPr lang="en-AU" sz="2200" dirty="0">
                    <a:solidFill>
                      <a:schemeClr val="tx2">
                        <a:lumMod val="75000"/>
                      </a:schemeClr>
                    </a:solidFill>
                  </a:rPr>
                  <a:t>and are used to deliver all modern CSM predictions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CC8280F-D649-5F01-471C-5D7347C7F6E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09600" y="2514600"/>
                <a:ext cx="10972800" cy="3611564"/>
              </a:xfrm>
              <a:blipFill>
                <a:blip r:embed="rId6"/>
                <a:stretch>
                  <a:fillRect l="-611" t="-1014" b="-1014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F67EC79-CA89-06A1-589B-D238977FAD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.                                             MSWG  - 24/11/21                                                           (32)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EA7035A-5270-F817-A268-0AC7D1DEB2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Craig Roberts: cdroberts@nju.edu.cn  455 .. 24/10/10 ..."pi + K + N em and gravitational form factors"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3CD8FDA-A001-7F45-456B-05C9C76760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034D8C-3CB4-402A-BC46-2AB14C0FE90A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72188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4A9D0E-6F99-71EF-FFE9-FF47E86955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z="2800" dirty="0"/>
              <a:t>Nucleon Static Properties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56C632A-70CE-AE7B-8DA6-87D1E2D64C6D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09600" y="1590093"/>
                <a:ext cx="5638800" cy="4525963"/>
              </a:xfrm>
            </p:spPr>
            <p:txBody>
              <a:bodyPr/>
              <a:lstStyle/>
              <a:p>
                <a:r>
                  <a:rPr lang="en-US" dirty="0"/>
                  <a:t>In size, the magnetic moments are </a:t>
                </a:r>
                <a14:m>
                  <m:oMath xmlns:m="http://schemas.openxmlformats.org/officeDocument/2006/math">
                    <m:r>
                      <a:rPr lang="en-AU" b="0" i="1" smtClean="0">
                        <a:latin typeface="Cambria Math" panose="02040503050406030204" pitchFamily="18" charset="0"/>
                      </a:rPr>
                      <m:t>∼25</m:t>
                    </m:r>
                  </m:oMath>
                </a14:m>
                <a:r>
                  <a:rPr lang="en-US" dirty="0"/>
                  <a:t>% too small.  </a:t>
                </a:r>
              </a:p>
              <a:p>
                <a:r>
                  <a:rPr lang="en-US" dirty="0"/>
                  <a:t>This is a failing of RL truncation, which produces a photon + quark vertex whose dressed-quark anomalous magnetic moment term is too weak.  </a:t>
                </a:r>
              </a:p>
              <a:p>
                <a:r>
                  <a:rPr lang="en-US" dirty="0"/>
                  <a:t>It is corrected in higher-order truncations [Chang:2010hb].  </a:t>
                </a:r>
              </a:p>
              <a:p>
                <a:r>
                  <a:rPr lang="en-US" dirty="0"/>
                  <a:t>Such corrections have been implemented in studies of mesons [Xu:2022kng].  </a:t>
                </a:r>
              </a:p>
              <a:p>
                <a:r>
                  <a:rPr lang="en-US" dirty="0"/>
                  <a:t>It may be possible to adapt this approach to baryons.  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56C632A-70CE-AE7B-8DA6-87D1E2D64C6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09600" y="1590093"/>
                <a:ext cx="5638800" cy="4525963"/>
              </a:xfrm>
              <a:blipFill>
                <a:blip r:embed="rId2"/>
                <a:stretch>
                  <a:fillRect l="-1189" t="-943" r="-2054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C17393E-5128-8BFE-F0BD-B4540C8F5B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.                                             MSWG  - 24/11/21                                                           (32)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842CF62-1B48-CBFC-9EAE-07851EB9E7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Craig Roberts: cdroberts@nju.edu.cn  455 .. 24/10/10 ..."pi + K + N em and gravitational form factors"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4FAD1CC-803D-E49E-6D72-449BDFC599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034D8C-3CB4-402A-BC46-2AB14C0FE90A}" type="slidenum">
              <a:rPr lang="en-US" smtClean="0"/>
              <a:pPr/>
              <a:t>18</a:t>
            </a:fld>
            <a:endParaRPr lang="en-US"/>
          </a:p>
        </p:txBody>
      </p:sp>
      <p:pic>
        <p:nvPicPr>
          <p:cNvPr id="8" name="Picture 7" descr="A table with numbers and a number of objects&#10;&#10;Description automatically generated">
            <a:extLst>
              <a:ext uri="{FF2B5EF4-FFF2-40B4-BE49-F238E27FC236}">
                <a16:creationId xmlns:a16="http://schemas.microsoft.com/office/drawing/2014/main" id="{BD81BF49-7BB9-97A5-140D-5CEBB698DC9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8400" y="572438"/>
            <a:ext cx="5570220" cy="3111819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9" name="Content Placeholder 2">
                <a:extLst>
                  <a:ext uri="{FF2B5EF4-FFF2-40B4-BE49-F238E27FC236}">
                    <a16:creationId xmlns:a16="http://schemas.microsoft.com/office/drawing/2014/main" id="{7014AC7D-3121-B1D1-4146-0EFB73A77530}"/>
                  </a:ext>
                </a:extLst>
              </p:cNvPr>
              <p:cNvSpPr txBox="1">
                <a:spLocks/>
              </p:cNvSpPr>
              <p:nvPr/>
            </p:nvSpPr>
            <p:spPr bwMode="auto">
              <a:xfrm>
                <a:off x="6477000" y="3810001"/>
                <a:ext cx="5638800" cy="21336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lvl1pPr marL="342900" indent="-3429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rgbClr val="1F497D"/>
                  </a:buClr>
                  <a:buFont typeface="Wingdings" pitchFamily="2" charset="2"/>
                  <a:buChar char="Ø"/>
                  <a:defRPr sz="2200">
                    <a:solidFill>
                      <a:schemeClr val="tx2">
                        <a:lumMod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rgbClr val="1F497D"/>
                  </a:buClr>
                  <a:buChar char="–"/>
                  <a:defRPr sz="2000">
                    <a:solidFill>
                      <a:schemeClr val="tx2">
                        <a:lumMod val="75000"/>
                      </a:schemeClr>
                    </a:solidFill>
                    <a:latin typeface="+mn-lt"/>
                  </a:defRPr>
                </a:lvl2pPr>
                <a:lvl3pPr marL="1143000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rgbClr val="1F497D"/>
                  </a:buClr>
                  <a:buChar char="•"/>
                  <a:defRPr sz="1600">
                    <a:solidFill>
                      <a:schemeClr val="tx2">
                        <a:lumMod val="75000"/>
                      </a:schemeClr>
                    </a:solidFill>
                    <a:latin typeface="+mn-lt"/>
                  </a:defRPr>
                </a:lvl3pPr>
                <a:lvl4pPr marL="1600200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rgbClr val="1F497D"/>
                  </a:buClr>
                  <a:buChar char="–"/>
                  <a:defRPr sz="1600">
                    <a:solidFill>
                      <a:schemeClr val="tx2">
                        <a:lumMod val="75000"/>
                      </a:schemeClr>
                    </a:solidFill>
                    <a:latin typeface="+mn-lt"/>
                  </a:defRPr>
                </a:lvl4pPr>
                <a:lvl5pPr marL="2057400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rgbClr val="1F497D"/>
                  </a:buClr>
                  <a:buFont typeface="Arial" charset="0"/>
                  <a:buChar char="»"/>
                  <a:defRPr sz="1600">
                    <a:solidFill>
                      <a:schemeClr val="tx2">
                        <a:lumMod val="75000"/>
                      </a:schemeClr>
                    </a:solidFill>
                    <a:latin typeface="+mn-lt"/>
                  </a:defRPr>
                </a:lvl5pPr>
                <a:lvl6pPr marL="2514600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rgbClr val="1F497D"/>
                  </a:buClr>
                  <a:buFont typeface="Arial" charset="0"/>
                  <a:buChar char="»"/>
                  <a:defRPr sz="1400">
                    <a:solidFill>
                      <a:schemeClr val="tx1"/>
                    </a:solidFill>
                    <a:latin typeface="+mn-lt"/>
                  </a:defRPr>
                </a:lvl6pPr>
                <a:lvl7pPr marL="2971800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rgbClr val="1F497D"/>
                  </a:buClr>
                  <a:buFont typeface="Arial" charset="0"/>
                  <a:buChar char="»"/>
                  <a:defRPr sz="1400">
                    <a:solidFill>
                      <a:schemeClr val="tx1"/>
                    </a:solidFill>
                    <a:latin typeface="+mn-lt"/>
                  </a:defRPr>
                </a:lvl7pPr>
                <a:lvl8pPr marL="3429000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rgbClr val="1F497D"/>
                  </a:buClr>
                  <a:buFont typeface="Arial" charset="0"/>
                  <a:buChar char="»"/>
                  <a:defRPr sz="1400">
                    <a:solidFill>
                      <a:schemeClr val="tx1"/>
                    </a:solidFill>
                    <a:latin typeface="+mn-lt"/>
                  </a:defRPr>
                </a:lvl8pPr>
                <a:lvl9pPr marL="3886200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rgbClr val="1F497D"/>
                  </a:buClr>
                  <a:buFont typeface="Arial" charset="0"/>
                  <a:buChar char="»"/>
                  <a:defRPr sz="1400">
                    <a:solidFill>
                      <a:schemeClr val="tx1"/>
                    </a:solidFill>
                    <a:latin typeface="+mn-lt"/>
                  </a:defRPr>
                </a:lvl9pPr>
              </a:lstStyle>
              <a:p>
                <a:r>
                  <a:rPr lang="en-US" dirty="0"/>
                  <a:t>Concerning the other entries, the agreement with experiment is reasonable.</a:t>
                </a:r>
              </a:p>
              <a:p>
                <a:r>
                  <a:rPr lang="en-US" kern="0" dirty="0"/>
                  <a:t>In particular, the prediction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AU" b="0" i="1" kern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⟨"/>
                            <m:endChr m:val="⟩"/>
                            <m:ctrlPr>
                              <a:rPr lang="en-AU" b="0" i="1" kern="0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Sup>
                              <m:sSubSupPr>
                                <m:ctrlPr>
                                  <a:rPr lang="en-AU" b="0" i="1" kern="0" smtClean="0"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AU" b="0" i="1" kern="0" smtClean="0">
                                    <a:latin typeface="Cambria Math" panose="02040503050406030204" pitchFamily="18" charset="0"/>
                                  </a:rPr>
                                  <m:t>𝑟</m:t>
                                </m:r>
                              </m:e>
                              <m:sub>
                                <m:r>
                                  <a:rPr lang="en-AU" b="0" i="1" kern="0" smtClean="0">
                                    <a:latin typeface="Cambria Math" panose="02040503050406030204" pitchFamily="18" charset="0"/>
                                  </a:rPr>
                                  <m:t>𝐸</m:t>
                                </m:r>
                              </m:sub>
                              <m:sup>
                                <m:r>
                                  <a:rPr lang="en-AU" b="0" i="1" kern="0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bSup>
                          </m:e>
                        </m:d>
                      </m:e>
                      <m:sup>
                        <m:r>
                          <a:rPr lang="en-AU" b="0" i="1" kern="0" smtClean="0">
                            <a:latin typeface="Cambria Math" panose="02040503050406030204" pitchFamily="18" charset="0"/>
                          </a:rPr>
                          <m:t>𝑝</m:t>
                        </m:r>
                      </m:sup>
                    </m:sSup>
                    <m:r>
                      <a:rPr lang="en-AU" b="0" i="1" kern="0" smtClean="0">
                        <a:latin typeface="Cambria Math" panose="02040503050406030204" pitchFamily="18" charset="0"/>
                      </a:rPr>
                      <m:t>&gt;</m:t>
                    </m:r>
                    <m:sSup>
                      <m:sSupPr>
                        <m:ctrlPr>
                          <a:rPr lang="en-AU" b="0" i="1" kern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⟨"/>
                            <m:endChr m:val="⟩"/>
                            <m:ctrlPr>
                              <a:rPr lang="en-AU" b="0" i="1" kern="0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Sup>
                              <m:sSubSupPr>
                                <m:ctrlPr>
                                  <a:rPr lang="en-AU" b="0" i="1" kern="0" smtClean="0"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AU" b="0" i="1" kern="0" smtClean="0">
                                    <a:latin typeface="Cambria Math" panose="02040503050406030204" pitchFamily="18" charset="0"/>
                                  </a:rPr>
                                  <m:t>𝑟</m:t>
                                </m:r>
                              </m:e>
                              <m:sub>
                                <m:r>
                                  <a:rPr lang="en-AU" b="0" i="1" kern="0" smtClean="0">
                                    <a:latin typeface="Cambria Math" panose="02040503050406030204" pitchFamily="18" charset="0"/>
                                  </a:rPr>
                                  <m:t>𝑀</m:t>
                                </m:r>
                              </m:sub>
                              <m:sup>
                                <m:r>
                                  <a:rPr lang="en-AU" b="0" i="1" kern="0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bSup>
                          </m:e>
                        </m:d>
                      </m:e>
                      <m:sup>
                        <m:r>
                          <a:rPr lang="en-AU" b="0" i="1" kern="0" smtClean="0">
                            <a:latin typeface="Cambria Math" panose="02040503050406030204" pitchFamily="18" charset="0"/>
                          </a:rPr>
                          <m:t>𝑝</m:t>
                        </m:r>
                      </m:sup>
                    </m:sSup>
                  </m:oMath>
                </a14:m>
                <a:r>
                  <a:rPr lang="en-US" kern="0" dirty="0"/>
                  <a:t> accords with unbiased (SPM) analyses of existing form factor measurements. </a:t>
                </a:r>
                <a:endParaRPr lang="en-AU" kern="0" dirty="0"/>
              </a:p>
            </p:txBody>
          </p:sp>
        </mc:Choice>
        <mc:Fallback xmlns="">
          <p:sp>
            <p:nvSpPr>
              <p:cNvPr id="9" name="Content Placeholder 2">
                <a:extLst>
                  <a:ext uri="{FF2B5EF4-FFF2-40B4-BE49-F238E27FC236}">
                    <a16:creationId xmlns:a16="http://schemas.microsoft.com/office/drawing/2014/main" id="{7014AC7D-3121-B1D1-4146-0EFB73A7753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477000" y="3810001"/>
                <a:ext cx="5638800" cy="2133600"/>
              </a:xfrm>
              <a:prstGeom prst="rect">
                <a:avLst/>
              </a:prstGeom>
              <a:blipFill>
                <a:blip r:embed="rId4"/>
                <a:stretch>
                  <a:fillRect l="-1189" t="-2000" r="-1946"/>
                </a:stretch>
              </a:blip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TextBox 9">
            <a:extLst>
              <a:ext uri="{FF2B5EF4-FFF2-40B4-BE49-F238E27FC236}">
                <a16:creationId xmlns:a16="http://schemas.microsoft.com/office/drawing/2014/main" id="{DC71C209-BDBB-EAA4-5595-AB0A5F7439D3}"/>
              </a:ext>
            </a:extLst>
          </p:cNvPr>
          <p:cNvSpPr txBox="1"/>
          <p:nvPr/>
        </p:nvSpPr>
        <p:spPr>
          <a:xfrm>
            <a:off x="6808538" y="5805270"/>
            <a:ext cx="49043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200" b="0" i="1" dirty="0">
                <a:solidFill>
                  <a:schemeClr val="tx2">
                    <a:lumMod val="75000"/>
                  </a:schemeClr>
                </a:solidFill>
                <a:effectLst/>
              </a:rPr>
              <a:t>Hadron and light nucleus radii from electron scattering, </a:t>
            </a:r>
            <a:r>
              <a:rPr lang="en-AU" sz="1200" b="0" i="0" dirty="0">
                <a:solidFill>
                  <a:schemeClr val="tx2">
                    <a:lumMod val="75000"/>
                  </a:schemeClr>
                </a:solidFill>
                <a:effectLst/>
              </a:rPr>
              <a:t>Zhu-Fang Cui (</a:t>
            </a:r>
            <a:r>
              <a:rPr lang="ja-JP" altLang="en-US" sz="1200" b="0" i="0" dirty="0">
                <a:solidFill>
                  <a:schemeClr val="tx2">
                    <a:lumMod val="75000"/>
                  </a:schemeClr>
                </a:solidFill>
                <a:effectLst/>
              </a:rPr>
              <a:t>崔著钫</a:t>
            </a:r>
            <a:r>
              <a:rPr lang="en-US" altLang="ja-JP" sz="1200" b="0" i="0" dirty="0">
                <a:solidFill>
                  <a:schemeClr val="tx2">
                    <a:lumMod val="75000"/>
                  </a:schemeClr>
                </a:solidFill>
                <a:effectLst/>
              </a:rPr>
              <a:t>) et al.</a:t>
            </a:r>
            <a:r>
              <a:rPr lang="en-AU" sz="1200" b="0" i="0" dirty="0">
                <a:solidFill>
                  <a:schemeClr val="tx2">
                    <a:lumMod val="75000"/>
                  </a:schemeClr>
                </a:solidFill>
                <a:effectLst/>
              </a:rPr>
              <a:t>, </a:t>
            </a:r>
            <a:r>
              <a:rPr lang="en-AU" sz="1200" b="0" i="0" u="sng" strike="noStrike" dirty="0">
                <a:solidFill>
                  <a:schemeClr val="tx2">
                    <a:lumMod val="75000"/>
                  </a:schemeClr>
                </a:solidFill>
                <a:effectLst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NJU-INP 058/22</a:t>
            </a:r>
            <a:r>
              <a:rPr lang="en-AU" sz="1200" b="0" i="0" dirty="0">
                <a:solidFill>
                  <a:schemeClr val="tx2">
                    <a:lumMod val="75000"/>
                  </a:schemeClr>
                </a:solidFill>
                <a:effectLst/>
              </a:rPr>
              <a:t>, e-Print: </a:t>
            </a:r>
            <a:r>
              <a:rPr lang="en-AU" sz="1200" b="0" i="0" u="sng" strike="noStrike" dirty="0">
                <a:solidFill>
                  <a:srgbClr val="0066FF"/>
                </a:solidFill>
                <a:effectLst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2204.05418 [hep-</a:t>
            </a:r>
            <a:r>
              <a:rPr lang="en-AU" sz="1200" b="0" i="0" u="sng" strike="noStrike" dirty="0" err="1">
                <a:solidFill>
                  <a:srgbClr val="0066FF"/>
                </a:solidFill>
                <a:effectLst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ph</a:t>
            </a:r>
            <a:r>
              <a:rPr lang="en-AU" sz="1200" b="0" i="0" u="sng" strike="noStrike" dirty="0">
                <a:solidFill>
                  <a:schemeClr val="tx2">
                    <a:lumMod val="75000"/>
                  </a:schemeClr>
                </a:solidFill>
                <a:effectLst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]</a:t>
            </a:r>
            <a:r>
              <a:rPr lang="en-AU" sz="1200" b="0" i="1" dirty="0">
                <a:solidFill>
                  <a:schemeClr val="tx2">
                    <a:lumMod val="75000"/>
                  </a:schemeClr>
                </a:solidFill>
                <a:effectLst/>
              </a:rPr>
              <a:t>, </a:t>
            </a:r>
            <a:r>
              <a:rPr lang="en-AU" sz="1200" b="0" i="0" u="sng" strike="noStrike" dirty="0">
                <a:solidFill>
                  <a:schemeClr val="tx2">
                    <a:lumMod val="75000"/>
                  </a:schemeClr>
                </a:solidFill>
                <a:effectLst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Chin. Phys. C 46 (2022) 122001/1-16</a:t>
            </a:r>
            <a:r>
              <a:rPr lang="en-AU" sz="1200" b="0" i="1" dirty="0">
                <a:solidFill>
                  <a:schemeClr val="tx2">
                    <a:lumMod val="75000"/>
                  </a:schemeClr>
                </a:solidFill>
                <a:effectLst/>
              </a:rPr>
              <a:t> - </a:t>
            </a:r>
            <a:r>
              <a:rPr lang="en-AU" sz="1200" b="0" i="0" dirty="0">
                <a:solidFill>
                  <a:srgbClr val="9900FF"/>
                </a:solidFill>
                <a:effectLst/>
              </a:rPr>
              <a:t>Editors' Suggestion</a:t>
            </a:r>
            <a:endParaRPr lang="en-AU" sz="1200" dirty="0"/>
          </a:p>
        </p:txBody>
      </p:sp>
    </p:spTree>
    <p:extLst>
      <p:ext uri="{BB962C8B-B14F-4D97-AF65-F5344CB8AC3E}">
        <p14:creationId xmlns:p14="http://schemas.microsoft.com/office/powerpoint/2010/main" val="40163407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01E6C2-6293-87C4-4FA8-34AD5C652A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en-AU" dirty="0"/>
              <a:t>Nucleon Electromagnetic Form Factors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4576698-DE49-D77F-F527-B855B4A3CEC7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381000" y="960436"/>
                <a:ext cx="4419600" cy="5135564"/>
              </a:xfrm>
            </p:spPr>
            <p:txBody>
              <a:bodyPr/>
              <a:lstStyle/>
              <a:p>
                <a:r>
                  <a:rPr lang="en-AU" dirty="0"/>
                  <a:t>Predictions for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AU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AU" b="0" i="1" smtClean="0"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  <m:sup>
                        <m:r>
                          <a:rPr lang="en-AU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AU" dirty="0"/>
                  <a:t> dependence of each nucleon form factor agrees well with data</a:t>
                </a:r>
              </a:p>
              <a:p>
                <a:pPr lvl="1"/>
                <a:r>
                  <a:rPr lang="en-AU" sz="2200" b="0" dirty="0"/>
                  <a:t>Even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AU" sz="2200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AU" sz="2200" b="0" i="1" smtClean="0"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  <m:sub>
                        <m:r>
                          <a:rPr lang="en-AU" sz="2200" b="0" i="1" smtClean="0">
                            <a:latin typeface="Cambria Math" panose="02040503050406030204" pitchFamily="18" charset="0"/>
                          </a:rPr>
                          <m:t>𝐸</m:t>
                        </m:r>
                      </m:sub>
                      <m:sup>
                        <m:r>
                          <a:rPr lang="en-AU" sz="22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bSup>
                    <m:d>
                      <m:dPr>
                        <m:ctrlPr>
                          <a:rPr lang="en-AU" sz="22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AU" sz="22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AU" sz="2200" b="0" i="1" smtClean="0">
                                <a:latin typeface="Cambria Math" panose="02040503050406030204" pitchFamily="18" charset="0"/>
                              </a:rPr>
                              <m:t>𝑄</m:t>
                            </m:r>
                          </m:e>
                          <m:sup>
                            <m:r>
                              <a:rPr lang="en-AU" sz="22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d>
                  </m:oMath>
                </a14:m>
                <a:r>
                  <a:rPr lang="en-AU" sz="2200" dirty="0"/>
                  <a:t> is a fair match, despite its sensitivity to details of neutron wave function</a:t>
                </a:r>
              </a:p>
              <a:p>
                <a:r>
                  <a:rPr lang="en-AU" dirty="0"/>
                  <a:t>Notably, despite underestimating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AU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AU" b="0" i="1" smtClean="0">
                            <a:latin typeface="Cambria Math" panose="02040503050406030204" pitchFamily="18" charset="0"/>
                          </a:rPr>
                          <m:t>𝜇</m:t>
                        </m:r>
                      </m:e>
                      <m:sub>
                        <m:r>
                          <a:rPr lang="en-AU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  <m:r>
                          <a:rPr lang="en-AU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AU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AU" dirty="0"/>
                  <a:t>,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AU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AU" i="1"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  <m:sup>
                        <m:r>
                          <a:rPr lang="en-AU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AU" dirty="0"/>
                  <a:t> dependence of proton and neutron magnetic form factors agree well with data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4576698-DE49-D77F-F527-B855B4A3CEC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81000" y="960436"/>
                <a:ext cx="4419600" cy="5135564"/>
              </a:xfrm>
              <a:blipFill>
                <a:blip r:embed="rId2"/>
                <a:stretch>
                  <a:fillRect l="-1517" t="-831" r="-2897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0A69387-3394-DEE7-6DE7-5608D1FBA6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.                                             MSWG  - 24/11/21                                                           (32)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74C2C40-EEE4-5AA9-EEAD-DB79EF2100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Craig Roberts: cdroberts@nju.edu.cn  455 .. 24/10/10 ..."pi + K + N em and gravitational form factors"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C12DED6-06BC-B8B8-EB08-A509EEA95B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034D8C-3CB4-402A-BC46-2AB14C0FE90A}" type="slidenum">
              <a:rPr lang="en-US" smtClean="0"/>
              <a:pPr/>
              <a:t>19</a:t>
            </a:fld>
            <a:endParaRPr lang="en-US"/>
          </a:p>
        </p:txBody>
      </p:sp>
      <p:pic>
        <p:nvPicPr>
          <p:cNvPr id="8" name="Picture 7" descr="A graph of a function&#10;&#10;Description automatically generated with medium confidence">
            <a:extLst>
              <a:ext uri="{FF2B5EF4-FFF2-40B4-BE49-F238E27FC236}">
                <a16:creationId xmlns:a16="http://schemas.microsoft.com/office/drawing/2014/main" id="{77640D4D-7162-3387-D34C-3AAD309181D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6594" y="826929"/>
            <a:ext cx="3591944" cy="5237322"/>
          </a:xfrm>
          <a:prstGeom prst="rect">
            <a:avLst/>
          </a:prstGeom>
        </p:spPr>
      </p:pic>
      <p:pic>
        <p:nvPicPr>
          <p:cNvPr id="10" name="Picture 9" descr="A diagram of a graph showing the number of objects in the same direction&#10;&#10;Description automatically generated with medium confidence">
            <a:extLst>
              <a:ext uri="{FF2B5EF4-FFF2-40B4-BE49-F238E27FC236}">
                <a16:creationId xmlns:a16="http://schemas.microsoft.com/office/drawing/2014/main" id="{4C306699-0C41-CAFC-BDA9-B74CD40CAC9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82470" y="854458"/>
            <a:ext cx="3591944" cy="53602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4762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9A1A2B-28F2-A93D-93CF-2071ECF679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E9E7842-7E3E-C510-2275-1BE300DC13F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7843816-F054-9889-FEF1-67CE9FD992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.                                             MSWG  - 24/11/21                                                           (32)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6FD4A85-F5A4-7115-3B7F-DFD39BD49E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Craig Roberts: cdroberts@nju.edu.cn  455 .. 24/10/10 ..."pi + K + N em and gravitational form factors"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A58C34B-2402-E825-917C-60861AB7BE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034D8C-3CB4-402A-BC46-2AB14C0FE90A}" type="slidenum">
              <a:rPr lang="en-US" smtClean="0"/>
              <a:pPr/>
              <a:t>2</a:t>
            </a:fld>
            <a:endParaRPr lang="en-US"/>
          </a:p>
        </p:txBody>
      </p:sp>
      <p:pic>
        <p:nvPicPr>
          <p:cNvPr id="8" name="Picture 7" descr="A screenshot of a computer&#10;&#10;Description automatically generated">
            <a:extLst>
              <a:ext uri="{FF2B5EF4-FFF2-40B4-BE49-F238E27FC236}">
                <a16:creationId xmlns:a16="http://schemas.microsoft.com/office/drawing/2014/main" id="{FFB7C3EE-1D83-ABF3-E691-2948A3A23E3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0700" y="278191"/>
            <a:ext cx="8610600" cy="59209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634977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01E6C2-6293-87C4-4FA8-34AD5C652A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en-AU" dirty="0"/>
              <a:t>Nucleon Electromagnetic Form Factors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4576698-DE49-D77F-F527-B855B4A3CEC7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381000" y="960436"/>
                <a:ext cx="4419600" cy="5135564"/>
              </a:xfrm>
            </p:spPr>
            <p:txBody>
              <a:bodyPr/>
              <a:lstStyle/>
              <a:p>
                <a:r>
                  <a:rPr lang="en-AU" dirty="0"/>
                  <a:t>Comparison Kelly parametrisation </a:t>
                </a:r>
              </a:p>
              <a:p>
                <a:pPr marL="0" indent="0">
                  <a:spcBef>
                    <a:spcPts val="0"/>
                  </a:spcBef>
                  <a:buNone/>
                </a:pPr>
                <a:r>
                  <a:rPr lang="en-AU" dirty="0"/>
                  <a:t>     (mathematical L1 measure of</a:t>
                </a:r>
              </a:p>
              <a:p>
                <a:pPr marL="0" indent="0">
                  <a:spcBef>
                    <a:spcPts val="0"/>
                  </a:spcBef>
                  <a:buNone/>
                </a:pPr>
                <a:r>
                  <a:rPr lang="en-AU" dirty="0"/>
                  <a:t>     difference between two curves </a:t>
                </a:r>
              </a:p>
              <a:p>
                <a:pPr marL="0" indent="0">
                  <a:spcBef>
                    <a:spcPts val="0"/>
                  </a:spcBef>
                  <a:buNone/>
                </a:pPr>
                <a:r>
                  <a:rPr lang="en-AU" dirty="0"/>
                  <a:t>     domain </a:t>
                </a:r>
                <a14:m>
                  <m:oMath xmlns:m="http://schemas.openxmlformats.org/officeDocument/2006/math">
                    <m:r>
                      <a:rPr lang="en-AU" b="0" i="1" smtClean="0">
                        <a:latin typeface="Cambria Math" panose="02040503050406030204" pitchFamily="18" charset="0"/>
                      </a:rPr>
                      <m:t>0&lt;</m:t>
                    </m:r>
                    <m:sSup>
                      <m:sSupPr>
                        <m:ctrlPr>
                          <a:rPr lang="en-AU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AU" b="0" i="1" smtClean="0"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  <m:sup>
                        <m:r>
                          <a:rPr lang="en-AU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AU" b="0" i="1" smtClean="0">
                        <a:latin typeface="Cambria Math" panose="02040503050406030204" pitchFamily="18" charset="0"/>
                      </a:rPr>
                      <m:t>&lt;10 </m:t>
                    </m:r>
                    <m:r>
                      <m:rPr>
                        <m:sty m:val="p"/>
                      </m:rPr>
                      <a:rPr lang="en-AU" b="0" i="0" smtClean="0">
                        <a:latin typeface="Cambria Math" panose="02040503050406030204" pitchFamily="18" charset="0"/>
                      </a:rPr>
                      <m:t>GeV</m:t>
                    </m:r>
                    <m:r>
                      <a:rPr lang="en-AU" b="0" i="0" smtClean="0">
                        <a:latin typeface="Cambria Math" panose="02040503050406030204" pitchFamily="18" charset="0"/>
                      </a:rPr>
                      <m:t>^2</m:t>
                    </m:r>
                  </m:oMath>
                </a14:m>
                <a:r>
                  <a:rPr lang="en-AU" dirty="0"/>
                  <a:t>)</a:t>
                </a:r>
              </a:p>
              <a:p>
                <a:endParaRPr lang="en-AU" dirty="0"/>
              </a:p>
              <a:p>
                <a:endParaRPr lang="en-AU" dirty="0"/>
              </a:p>
              <a:p>
                <a:r>
                  <a:rPr lang="en-US" dirty="0"/>
                  <a:t>Regarding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AU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AU" b="0" i="1" smtClean="0"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  <m:sub>
                        <m:r>
                          <a:rPr lang="en-AU" b="0" i="1" smtClean="0">
                            <a:latin typeface="Cambria Math" panose="02040503050406030204" pitchFamily="18" charset="0"/>
                          </a:rPr>
                          <m:t>𝐸</m:t>
                        </m:r>
                      </m:sub>
                      <m:sup>
                        <m:r>
                          <a:rPr lang="en-AU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sup>
                    </m:sSubSup>
                    <m:r>
                      <a:rPr lang="en-AU" b="0" i="1" smtClean="0">
                        <a:latin typeface="Cambria Math" panose="02040503050406030204" pitchFamily="18" charset="0"/>
                      </a:rPr>
                      <m:t>, </m:t>
                    </m:r>
                    <m:sSubSup>
                      <m:sSubSupPr>
                        <m:ctrlPr>
                          <a:rPr lang="en-AU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AU" b="0" i="1" smtClean="0"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  <m:sub>
                        <m:r>
                          <a:rPr lang="en-AU" b="0" i="1" smtClean="0">
                            <a:latin typeface="Cambria Math" panose="02040503050406030204" pitchFamily="18" charset="0"/>
                          </a:rPr>
                          <m:t>𝑀</m:t>
                        </m:r>
                      </m:sub>
                      <m:sup>
                        <m:r>
                          <a:rPr lang="en-AU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  <m:r>
                          <a:rPr lang="en-AU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AU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bSup>
                    <m:r>
                      <a:rPr lang="en-AU" b="0" i="1" smtClean="0">
                        <a:latin typeface="Cambria Math" panose="02040503050406030204" pitchFamily="18" charset="0"/>
                      </a:rPr>
                      <m:t>/</m:t>
                    </m:r>
                    <m:sSub>
                      <m:sSubPr>
                        <m:ctrlPr>
                          <a:rPr lang="en-AU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AU" b="0" i="1" smtClean="0">
                            <a:latin typeface="Cambria Math" panose="02040503050406030204" pitchFamily="18" charset="0"/>
                          </a:rPr>
                          <m:t>𝜇</m:t>
                        </m:r>
                      </m:e>
                      <m:sub>
                        <m:r>
                          <a:rPr lang="en-AU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  <m:r>
                          <a:rPr lang="en-AU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AU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US" dirty="0"/>
                  <a:t>, within line width, data </a:t>
                </a:r>
                <a:r>
                  <a:rPr lang="en-US" dirty="0" err="1"/>
                  <a:t>parametrisations</a:t>
                </a:r>
                <a:r>
                  <a:rPr lang="en-US" dirty="0"/>
                  <a:t> are indistinguishable from CSM predictions </a:t>
                </a:r>
              </a:p>
              <a:p>
                <a14:m>
                  <m:oMath xmlns:m="http://schemas.openxmlformats.org/officeDocument/2006/math">
                    <m:sSubSup>
                      <m:sSubSupPr>
                        <m:ctrlPr>
                          <a:rPr lang="en-AU" sz="2200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AU" sz="2200" b="0" i="1" smtClean="0"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  <m:sub>
                        <m:r>
                          <a:rPr lang="en-AU" sz="2200" b="0" i="1" smtClean="0">
                            <a:latin typeface="Cambria Math" panose="02040503050406030204" pitchFamily="18" charset="0"/>
                          </a:rPr>
                          <m:t>𝐸</m:t>
                        </m:r>
                      </m:sub>
                      <m:sup>
                        <m:r>
                          <a:rPr lang="en-AU" sz="22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bSup>
                    <m:d>
                      <m:dPr>
                        <m:ctrlPr>
                          <a:rPr lang="en-AU" sz="22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AU" sz="22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AU" sz="2200" b="0" i="1" smtClean="0">
                                <a:latin typeface="Cambria Math" panose="02040503050406030204" pitchFamily="18" charset="0"/>
                              </a:rPr>
                              <m:t>𝑄</m:t>
                            </m:r>
                          </m:e>
                          <m:sup>
                            <m:r>
                              <a:rPr lang="en-AU" sz="22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d>
                    <m:r>
                      <a:rPr lang="en-AU" sz="2200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lies systematically below fit by </a:t>
                </a:r>
                <a14:m>
                  <m:oMath xmlns:m="http://schemas.openxmlformats.org/officeDocument/2006/math">
                    <m:r>
                      <a:rPr lang="en-AU" b="0" i="1" smtClean="0">
                        <a:latin typeface="Cambria Math" panose="02040503050406030204" pitchFamily="18" charset="0"/>
                      </a:rPr>
                      <m:t>≈20</m:t>
                    </m:r>
                  </m:oMath>
                </a14:m>
                <a:r>
                  <a:rPr lang="en-US" dirty="0"/>
                  <a:t>%  (L1 measure)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4576698-DE49-D77F-F527-B855B4A3CEC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81000" y="960436"/>
                <a:ext cx="4419600" cy="5135564"/>
              </a:xfrm>
              <a:blipFill>
                <a:blip r:embed="rId2"/>
                <a:stretch>
                  <a:fillRect l="-1793" t="-831" r="-2069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0A69387-3394-DEE7-6DE7-5608D1FBA6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.                                             MSWG  - 24/11/21                                                           (32)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74C2C40-EEE4-5AA9-EEAD-DB79EF2100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Craig Roberts: cdroberts@nju.edu.cn  455 .. 24/10/10 ..."pi + K + N em and gravitational form factors"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C12DED6-06BC-B8B8-EB08-A509EEA95B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034D8C-3CB4-402A-BC46-2AB14C0FE90A}" type="slidenum">
              <a:rPr lang="en-US" smtClean="0"/>
              <a:pPr/>
              <a:t>20</a:t>
            </a:fld>
            <a:endParaRPr lang="en-US"/>
          </a:p>
        </p:txBody>
      </p:sp>
      <p:pic>
        <p:nvPicPr>
          <p:cNvPr id="8" name="Picture 7" descr="A graph of a function&#10;&#10;Description automatically generated with medium confidence">
            <a:extLst>
              <a:ext uri="{FF2B5EF4-FFF2-40B4-BE49-F238E27FC236}">
                <a16:creationId xmlns:a16="http://schemas.microsoft.com/office/drawing/2014/main" id="{77640D4D-7162-3387-D34C-3AAD309181D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6594" y="826929"/>
            <a:ext cx="3591944" cy="5237322"/>
          </a:xfrm>
          <a:prstGeom prst="rect">
            <a:avLst/>
          </a:prstGeom>
        </p:spPr>
      </p:pic>
      <p:pic>
        <p:nvPicPr>
          <p:cNvPr id="10" name="Picture 9" descr="A diagram of a graph showing the number of objects in the same direction&#10;&#10;Description automatically generated with medium confidence">
            <a:extLst>
              <a:ext uri="{FF2B5EF4-FFF2-40B4-BE49-F238E27FC236}">
                <a16:creationId xmlns:a16="http://schemas.microsoft.com/office/drawing/2014/main" id="{4C306699-0C41-CAFC-BDA9-B74CD40CAC9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82470" y="854458"/>
            <a:ext cx="3591944" cy="5360201"/>
          </a:xfrm>
          <a:prstGeom prst="rect">
            <a:avLst/>
          </a:prstGeom>
        </p:spPr>
      </p:pic>
      <p:pic>
        <p:nvPicPr>
          <p:cNvPr id="12" name="Picture 11" descr="A white square with black letters&#10;&#10;Description automatically generated">
            <a:extLst>
              <a:ext uri="{FF2B5EF4-FFF2-40B4-BE49-F238E27FC236}">
                <a16:creationId xmlns:a16="http://schemas.microsoft.com/office/drawing/2014/main" id="{251E0569-DE8C-4DD1-58FB-10AFC17785A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00" y="2438400"/>
            <a:ext cx="2971800" cy="7050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96099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6B2DBB-1C4B-2874-7D64-0B289F2DBA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b="0" i="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Nucleon charge/</a:t>
            </a:r>
            <a:r>
              <a:rPr lang="en-US" sz="2800" b="0" i="1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magnetisation</a:t>
            </a:r>
            <a:r>
              <a:rPr lang="en-US" sz="2800" b="0" i="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distributions</a:t>
            </a:r>
            <a:endParaRPr lang="en-AU" i="1" dirty="0"/>
          </a:p>
        </p:txBody>
      </p:sp>
      <p:pic>
        <p:nvPicPr>
          <p:cNvPr id="8" name="Content Placeholder 7" descr="A diagram of a graph&#10;&#10;Description automatically generated with medium confidence">
            <a:extLst>
              <a:ext uri="{FF2B5EF4-FFF2-40B4-BE49-F238E27FC236}">
                <a16:creationId xmlns:a16="http://schemas.microsoft.com/office/drawing/2014/main" id="{99F6DE2D-6452-5417-2D45-810DBE18A6F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3400" y="533400"/>
            <a:ext cx="3927420" cy="6036908"/>
          </a:xfrm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79444DC-9FC3-5086-5E6F-6E95D8CFF4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.                                             MSWG  - 24/11/21                                                           (32)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90B3AF1-89D0-CC29-8C2A-829C38DD6D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Craig Roberts: cdroberts@nju.edu.cn  455 .. 24/10/10 ..."pi + K + N em and gravitational form factors"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2476CF5-FAD6-10FA-6A92-E3E7EA25B0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034D8C-3CB4-402A-BC46-2AB14C0FE90A}" type="slidenum">
              <a:rPr lang="en-US" smtClean="0"/>
              <a:pPr/>
              <a:t>21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Content Placeholder 2">
                <a:extLst>
                  <a:ext uri="{FF2B5EF4-FFF2-40B4-BE49-F238E27FC236}">
                    <a16:creationId xmlns:a16="http://schemas.microsoft.com/office/drawing/2014/main" id="{6F872703-17F7-894D-33B2-55431EA05B69}"/>
                  </a:ext>
                </a:extLst>
              </p:cNvPr>
              <p:cNvSpPr txBox="1">
                <a:spLocks/>
              </p:cNvSpPr>
              <p:nvPr/>
            </p:nvSpPr>
            <p:spPr bwMode="auto">
              <a:xfrm>
                <a:off x="609600" y="1646236"/>
                <a:ext cx="7059084" cy="483076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lvl1pPr marL="342900" indent="-3429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rgbClr val="1F497D"/>
                  </a:buClr>
                  <a:buFont typeface="Wingdings" pitchFamily="2" charset="2"/>
                  <a:buChar char="Ø"/>
                  <a:defRPr sz="2200">
                    <a:solidFill>
                      <a:schemeClr val="tx2">
                        <a:lumMod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rgbClr val="1F497D"/>
                  </a:buClr>
                  <a:buChar char="–"/>
                  <a:defRPr sz="2000">
                    <a:solidFill>
                      <a:schemeClr val="tx2">
                        <a:lumMod val="75000"/>
                      </a:schemeClr>
                    </a:solidFill>
                    <a:latin typeface="+mn-lt"/>
                  </a:defRPr>
                </a:lvl2pPr>
                <a:lvl3pPr marL="1143000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rgbClr val="1F497D"/>
                  </a:buClr>
                  <a:buChar char="•"/>
                  <a:defRPr sz="1600">
                    <a:solidFill>
                      <a:schemeClr val="tx2">
                        <a:lumMod val="75000"/>
                      </a:schemeClr>
                    </a:solidFill>
                    <a:latin typeface="+mn-lt"/>
                  </a:defRPr>
                </a:lvl3pPr>
                <a:lvl4pPr marL="1600200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rgbClr val="1F497D"/>
                  </a:buClr>
                  <a:buChar char="–"/>
                  <a:defRPr sz="1600">
                    <a:solidFill>
                      <a:schemeClr val="tx2">
                        <a:lumMod val="75000"/>
                      </a:schemeClr>
                    </a:solidFill>
                    <a:latin typeface="+mn-lt"/>
                  </a:defRPr>
                </a:lvl4pPr>
                <a:lvl5pPr marL="2057400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rgbClr val="1F497D"/>
                  </a:buClr>
                  <a:buFont typeface="Arial" charset="0"/>
                  <a:buChar char="»"/>
                  <a:defRPr sz="1600">
                    <a:solidFill>
                      <a:schemeClr val="tx2">
                        <a:lumMod val="75000"/>
                      </a:schemeClr>
                    </a:solidFill>
                    <a:latin typeface="+mn-lt"/>
                  </a:defRPr>
                </a:lvl5pPr>
                <a:lvl6pPr marL="2514600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rgbClr val="1F497D"/>
                  </a:buClr>
                  <a:buFont typeface="Arial" charset="0"/>
                  <a:buChar char="»"/>
                  <a:defRPr sz="1400">
                    <a:solidFill>
                      <a:schemeClr val="tx1"/>
                    </a:solidFill>
                    <a:latin typeface="+mn-lt"/>
                  </a:defRPr>
                </a:lvl6pPr>
                <a:lvl7pPr marL="2971800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rgbClr val="1F497D"/>
                  </a:buClr>
                  <a:buFont typeface="Arial" charset="0"/>
                  <a:buChar char="»"/>
                  <a:defRPr sz="1400">
                    <a:solidFill>
                      <a:schemeClr val="tx1"/>
                    </a:solidFill>
                    <a:latin typeface="+mn-lt"/>
                  </a:defRPr>
                </a:lvl7pPr>
                <a:lvl8pPr marL="3429000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rgbClr val="1F497D"/>
                  </a:buClr>
                  <a:buFont typeface="Arial" charset="0"/>
                  <a:buChar char="»"/>
                  <a:defRPr sz="1400">
                    <a:solidFill>
                      <a:schemeClr val="tx1"/>
                    </a:solidFill>
                    <a:latin typeface="+mn-lt"/>
                  </a:defRPr>
                </a:lvl8pPr>
                <a:lvl9pPr marL="3886200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rgbClr val="1F497D"/>
                  </a:buClr>
                  <a:buFont typeface="Arial" charset="0"/>
                  <a:buChar char="»"/>
                  <a:defRPr sz="1400">
                    <a:solidFill>
                      <a:schemeClr val="tx1"/>
                    </a:solidFill>
                    <a:latin typeface="+mn-lt"/>
                  </a:defRPr>
                </a:lvl9pPr>
              </a:lstStyle>
              <a:p>
                <a:r>
                  <a:rPr lang="en-US" kern="0" dirty="0"/>
                  <a:t>Proton electric form factor possesses a zero: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AU" b="0" i="1" kern="0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AU" b="0" i="1" kern="0" smtClean="0">
                              <a:latin typeface="Cambria Math" panose="02040503050406030204" pitchFamily="18" charset="0"/>
                            </a:rPr>
                            <m:t>𝑄</m:t>
                          </m:r>
                        </m:e>
                        <m:sup>
                          <m:r>
                            <a:rPr lang="en-AU" b="0" i="1" kern="0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AU" b="0" i="1" kern="0" smtClean="0">
                          <a:latin typeface="Cambria Math" panose="02040503050406030204" pitchFamily="18" charset="0"/>
                        </a:rPr>
                        <m:t>=</m:t>
                      </m:r>
                      <m:sSubSup>
                        <m:sSubSupPr>
                          <m:ctrlPr>
                            <a:rPr lang="en-AU" b="0" i="1" kern="0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AU" b="0" i="1" kern="0" smtClean="0">
                              <a:latin typeface="Cambria Math" panose="02040503050406030204" pitchFamily="18" charset="0"/>
                            </a:rPr>
                            <m:t>8.86</m:t>
                          </m:r>
                        </m:e>
                        <m:sub>
                          <m:r>
                            <a:rPr lang="en-AU" b="0" i="1" kern="0" smtClean="0">
                              <a:latin typeface="Cambria Math" panose="02040503050406030204" pitchFamily="18" charset="0"/>
                            </a:rPr>
                            <m:t>−0.86</m:t>
                          </m:r>
                        </m:sub>
                        <m:sup>
                          <m:r>
                            <a:rPr lang="en-AU" b="0" i="1" kern="0" smtClean="0">
                              <a:latin typeface="Cambria Math" panose="02040503050406030204" pitchFamily="18" charset="0"/>
                            </a:rPr>
                            <m:t>+1.93</m:t>
                          </m:r>
                        </m:sup>
                      </m:sSubSup>
                      <m:r>
                        <a:rPr lang="en-AU" b="0" i="1" kern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AU" b="0" i="0" kern="0" smtClean="0">
                          <a:latin typeface="Cambria Math" panose="02040503050406030204" pitchFamily="18" charset="0"/>
                        </a:rPr>
                        <m:t>Ge</m:t>
                      </m:r>
                      <m:sSup>
                        <m:sSupPr>
                          <m:ctrlPr>
                            <a:rPr lang="en-AU" b="0" i="1" kern="0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en-AU" b="0" i="0" kern="0" smtClean="0">
                              <a:latin typeface="Cambria Math" panose="02040503050406030204" pitchFamily="18" charset="0"/>
                            </a:rPr>
                            <m:t>V</m:t>
                          </m:r>
                        </m:e>
                        <m:sup>
                          <m:r>
                            <a:rPr lang="en-AU" b="0" i="0" kern="0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kern="0" dirty="0"/>
              </a:p>
              <a:p>
                <a:pPr>
                  <a:spcBef>
                    <a:spcPts val="1200"/>
                  </a:spcBef>
                </a:pPr>
                <a:r>
                  <a:rPr lang="en-US" kern="0" dirty="0"/>
                  <a:t>Neutron electric form factor is positive definite </a:t>
                </a:r>
              </a:p>
              <a:p>
                <a:pPr marL="0" indent="0" algn="ctr">
                  <a:buNone/>
                </a:pPr>
                <a14:m>
                  <m:oMath xmlns:m="http://schemas.openxmlformats.org/officeDocument/2006/math">
                    <m:r>
                      <a:rPr lang="en-AU" b="0" i="1" kern="0" smtClean="0">
                        <a:latin typeface="Cambria Math" panose="02040503050406030204" pitchFamily="18" charset="0"/>
                      </a:rPr>
                      <m:t>⇒</m:t>
                    </m:r>
                    <m:sSubSup>
                      <m:sSubSupPr>
                        <m:ctrlPr>
                          <a:rPr lang="en-AU" b="0" i="1" kern="0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AU" b="0" i="1" kern="0" smtClean="0"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  <m:sub>
                        <m:r>
                          <a:rPr lang="en-AU" b="0" i="1" kern="0" smtClean="0">
                            <a:latin typeface="Cambria Math" panose="02040503050406030204" pitchFamily="18" charset="0"/>
                          </a:rPr>
                          <m:t>𝐸</m:t>
                        </m:r>
                      </m:sub>
                      <m:sup>
                        <m:r>
                          <a:rPr lang="en-AU" b="0" i="1" kern="0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bSup>
                    <m:d>
                      <m:dPr>
                        <m:ctrlPr>
                          <a:rPr lang="en-AU" b="0" i="1" kern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AU" b="0" i="1" kern="0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AU" b="0" i="1" kern="0" smtClean="0">
                                <a:latin typeface="Cambria Math" panose="02040503050406030204" pitchFamily="18" charset="0"/>
                              </a:rPr>
                              <m:t>𝑄</m:t>
                            </m:r>
                          </m:e>
                          <m:sup>
                            <m:r>
                              <a:rPr lang="en-AU" b="0" i="1" kern="0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d>
                    <m:r>
                      <a:rPr lang="en-AU" b="0" i="1" kern="0" smtClean="0">
                        <a:latin typeface="Cambria Math" panose="02040503050406030204" pitchFamily="18" charset="0"/>
                      </a:rPr>
                      <m:t>&gt;</m:t>
                    </m:r>
                    <m:sSubSup>
                      <m:sSubSupPr>
                        <m:ctrlPr>
                          <a:rPr lang="en-AU" b="0" i="1" kern="0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AU" b="0" i="1" kern="0" smtClean="0"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  <m:sub>
                        <m:r>
                          <a:rPr lang="en-AU" b="0" i="1" kern="0" smtClean="0">
                            <a:latin typeface="Cambria Math" panose="02040503050406030204" pitchFamily="18" charset="0"/>
                          </a:rPr>
                          <m:t>𝐸</m:t>
                        </m:r>
                      </m:sub>
                      <m:sup>
                        <m:r>
                          <a:rPr lang="en-AU" b="0" i="1" kern="0" smtClean="0">
                            <a:latin typeface="Cambria Math" panose="02040503050406030204" pitchFamily="18" charset="0"/>
                          </a:rPr>
                          <m:t>𝑝</m:t>
                        </m:r>
                      </m:sup>
                    </m:sSubSup>
                    <m:d>
                      <m:dPr>
                        <m:ctrlPr>
                          <a:rPr lang="en-AU" b="0" i="1" kern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AU" b="0" i="1" kern="0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AU" b="0" i="1" kern="0" smtClean="0">
                                <a:latin typeface="Cambria Math" panose="02040503050406030204" pitchFamily="18" charset="0"/>
                              </a:rPr>
                              <m:t>𝑄</m:t>
                            </m:r>
                          </m:e>
                          <m:sup>
                            <m:r>
                              <a:rPr lang="en-AU" b="0" i="1" kern="0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d>
                  </m:oMath>
                </a14:m>
                <a:r>
                  <a:rPr lang="en-US" kern="0" dirty="0"/>
                  <a:t> on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AU" b="0" i="1" kern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AU" b="0" i="1" kern="0" smtClean="0"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  <m:sup>
                        <m:r>
                          <a:rPr lang="en-AU" b="0" i="1" kern="0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AU" b="0" i="1" kern="0" smtClean="0">
                        <a:latin typeface="Cambria Math" panose="02040503050406030204" pitchFamily="18" charset="0"/>
                      </a:rPr>
                      <m:t>≥4.7 </m:t>
                    </m:r>
                    <m:r>
                      <m:rPr>
                        <m:sty m:val="p"/>
                      </m:rPr>
                      <a:rPr lang="en-AU" b="0" i="0" kern="0" smtClean="0">
                        <a:latin typeface="Cambria Math" panose="02040503050406030204" pitchFamily="18" charset="0"/>
                      </a:rPr>
                      <m:t>Ge</m:t>
                    </m:r>
                    <m:sSup>
                      <m:sSupPr>
                        <m:ctrlPr>
                          <a:rPr lang="en-AU" b="0" i="1" kern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AU" b="0" i="0" kern="0" smtClean="0">
                            <a:latin typeface="Cambria Math" panose="02040503050406030204" pitchFamily="18" charset="0"/>
                          </a:rPr>
                          <m:t>V</m:t>
                        </m:r>
                      </m:e>
                      <m:sup>
                        <m:r>
                          <a:rPr lang="en-AU" b="0" i="0" kern="0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US" kern="0" dirty="0"/>
              </a:p>
              <a:p>
                <a:pPr lvl="1"/>
                <a:r>
                  <a:rPr lang="en-US" sz="2200" kern="0" dirty="0"/>
                  <a:t>On this domain, electric form factor of charge-neutral neutron is larger than that of charge-one proton</a:t>
                </a:r>
              </a:p>
              <a:p>
                <a:r>
                  <a:rPr lang="en-US" kern="0" dirty="0"/>
                  <a:t>Verification within </a:t>
                </a:r>
                <a:r>
                  <a:rPr lang="en-US" kern="0" dirty="0" err="1"/>
                  <a:t>JLab</a:t>
                </a:r>
                <a:r>
                  <a:rPr lang="en-US" kern="0" dirty="0"/>
                  <a:t> reach</a:t>
                </a:r>
              </a:p>
              <a:p>
                <a:pPr marL="0" indent="0">
                  <a:buNone/>
                </a:pPr>
                <a:r>
                  <a:rPr lang="en-US" kern="0" dirty="0"/>
                  <a:t>       … perhaps already in </a:t>
                </a:r>
                <a:r>
                  <a:rPr lang="en-US" kern="0" dirty="0" err="1"/>
                  <a:t>GEn</a:t>
                </a:r>
                <a:r>
                  <a:rPr lang="en-US" kern="0" dirty="0"/>
                  <a:t> II data?</a:t>
                </a:r>
              </a:p>
            </p:txBody>
          </p:sp>
        </mc:Choice>
        <mc:Fallback xmlns="">
          <p:sp>
            <p:nvSpPr>
              <p:cNvPr id="9" name="Content Placeholder 2">
                <a:extLst>
                  <a:ext uri="{FF2B5EF4-FFF2-40B4-BE49-F238E27FC236}">
                    <a16:creationId xmlns:a16="http://schemas.microsoft.com/office/drawing/2014/main" id="{6F872703-17F7-894D-33B2-55431EA05B6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09600" y="1646236"/>
                <a:ext cx="7059084" cy="4830764"/>
              </a:xfrm>
              <a:prstGeom prst="rect">
                <a:avLst/>
              </a:prstGeom>
              <a:blipFill>
                <a:blip r:embed="rId3"/>
                <a:stretch>
                  <a:fillRect l="-950" t="-883" r="-1295"/>
                </a:stretch>
              </a:blip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97BAE1B4-C55A-11BF-7344-FBD8C8E0D88E}"/>
                  </a:ext>
                </a:extLst>
              </p:cNvPr>
              <p:cNvSpPr txBox="1"/>
              <p:nvPr/>
            </p:nvSpPr>
            <p:spPr>
              <a:xfrm>
                <a:off x="8951844" y="3352800"/>
                <a:ext cx="2698765" cy="64652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kern="0" dirty="0"/>
                  <a:t>Prediction underestimates</a:t>
                </a:r>
              </a:p>
              <a:p>
                <a14:m>
                  <m:oMath xmlns:m="http://schemas.openxmlformats.org/officeDocument/2006/math">
                    <m:sSubSup>
                      <m:sSubSupPr>
                        <m:ctrlPr>
                          <a:rPr lang="en-AU" b="0" i="1" kern="0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AU" b="0" i="1" kern="0" smtClean="0"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  <m:sub>
                        <m:r>
                          <a:rPr lang="en-AU" b="0" i="1" kern="0" smtClean="0">
                            <a:latin typeface="Cambria Math" panose="02040503050406030204" pitchFamily="18" charset="0"/>
                          </a:rPr>
                          <m:t>𝐸</m:t>
                        </m:r>
                      </m:sub>
                      <m:sup>
                        <m:r>
                          <a:rPr lang="en-AU" b="0" i="1" kern="0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bSup>
                    <m:d>
                      <m:dPr>
                        <m:ctrlPr>
                          <a:rPr lang="en-AU" b="0" i="1" kern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AU" b="0" i="1" kern="0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AU" b="0" i="1" kern="0" smtClean="0">
                                <a:latin typeface="Cambria Math" panose="02040503050406030204" pitchFamily="18" charset="0"/>
                              </a:rPr>
                              <m:t>𝑄</m:t>
                            </m:r>
                          </m:e>
                          <m:sup>
                            <m:r>
                              <a:rPr lang="en-AU" b="0" i="1" kern="0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d>
                  </m:oMath>
                </a14:m>
                <a:r>
                  <a:rPr lang="en-US" kern="0" dirty="0"/>
                  <a:t> by 20%</a:t>
                </a:r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97BAE1B4-C55A-11BF-7344-FBD8C8E0D88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51844" y="3352800"/>
                <a:ext cx="2698765" cy="646524"/>
              </a:xfrm>
              <a:prstGeom prst="rect">
                <a:avLst/>
              </a:prstGeom>
              <a:blipFill>
                <a:blip r:embed="rId7"/>
                <a:stretch>
                  <a:fillRect l="-1806" t="-4717" r="-677" b="-14151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40829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13CECD-D137-1B06-2825-3C9395C5DF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Nucleon Form Factor Flavour Separation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90AFCBF-1C6E-1387-0FA8-304D18CB1EB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09600" y="1341436"/>
                <a:ext cx="6248400" cy="5211764"/>
              </a:xfrm>
            </p:spPr>
            <p:txBody>
              <a:bodyPr/>
              <a:lstStyle/>
              <a:p>
                <a:r>
                  <a:rPr lang="en-AU" dirty="0"/>
                  <a:t>Suppose </a:t>
                </a:r>
                <a14:m>
                  <m:oMath xmlns:m="http://schemas.openxmlformats.org/officeDocument/2006/math">
                    <m:r>
                      <a:rPr lang="en-AU" i="1" dirty="0" smtClean="0"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lang="en-AU" dirty="0"/>
                  <a:t> quark contributions negligible (very good approximation)</a:t>
                </a:r>
              </a:p>
              <a:p>
                <a:pPr marL="0" indent="0" algn="ctr">
                  <a:buNone/>
                </a:pPr>
                <a14:m>
                  <m:oMath xmlns:m="http://schemas.openxmlformats.org/officeDocument/2006/math">
                    <m:sSubSup>
                      <m:sSubSupPr>
                        <m:ctrlPr>
                          <a:rPr lang="en-AU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AU" b="0" i="1" smtClean="0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en-AU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AU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AU" b="0" i="1" smtClean="0"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n-AU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AU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  <m:sup>
                        <m:r>
                          <a:rPr lang="en-AU" b="0" i="1" smtClean="0">
                            <a:latin typeface="Cambria Math" panose="02040503050406030204" pitchFamily="18" charset="0"/>
                          </a:rPr>
                          <m:t>𝑢</m:t>
                        </m:r>
                      </m:sup>
                    </m:sSubSup>
                    <m:r>
                      <a:rPr lang="en-AU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AU" b="0" i="1" smtClean="0">
                        <a:latin typeface="Cambria Math" panose="02040503050406030204" pitchFamily="18" charset="0"/>
                      </a:rPr>
                      <m:t>2</m:t>
                    </m:r>
                    <m:r>
                      <a:rPr lang="en-AU" b="0" i="1" smtClean="0">
                        <a:latin typeface="Cambria Math" panose="02040503050406030204" pitchFamily="18" charset="0"/>
                      </a:rPr>
                      <m:t> </m:t>
                    </m:r>
                    <m:sSubSup>
                      <m:sSubSupPr>
                        <m:ctrlPr>
                          <a:rPr lang="en-AU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AU" b="0" i="1" smtClean="0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en-AU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  <m:sup>
                        <m:r>
                          <a:rPr lang="en-AU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sup>
                    </m:sSubSup>
                    <m:r>
                      <a:rPr lang="en-AU" b="0" i="1" smtClean="0">
                        <a:latin typeface="Cambria Math" panose="02040503050406030204" pitchFamily="18" charset="0"/>
                      </a:rPr>
                      <m:t>+</m:t>
                    </m:r>
                    <m:sSubSup>
                      <m:sSubSupPr>
                        <m:ctrlPr>
                          <a:rPr lang="en-AU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AU" b="0" i="1" smtClean="0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en-AU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  <m:sup>
                        <m:r>
                          <a:rPr lang="en-AU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bSup>
                  </m:oMath>
                </a14:m>
                <a:r>
                  <a:rPr lang="en-AU" dirty="0"/>
                  <a:t>  &amp; 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AU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AU" i="1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en-AU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  <m:sup>
                        <m:r>
                          <a:rPr lang="en-AU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sup>
                    </m:sSubSup>
                    <m:r>
                      <a:rPr lang="en-AU" i="1">
                        <a:latin typeface="Cambria Math" panose="02040503050406030204" pitchFamily="18" charset="0"/>
                      </a:rPr>
                      <m:t>=</m:t>
                    </m:r>
                    <m:sSubSup>
                      <m:sSubSupPr>
                        <m:ctrlPr>
                          <a:rPr lang="en-AU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AU" i="1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en-AU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  <m:sup>
                        <m:r>
                          <a:rPr lang="en-AU" i="1">
                            <a:latin typeface="Cambria Math" panose="02040503050406030204" pitchFamily="18" charset="0"/>
                          </a:rPr>
                          <m:t>𝑝</m:t>
                        </m:r>
                      </m:sup>
                    </m:sSubSup>
                    <m:r>
                      <a:rPr lang="en-AU" i="1">
                        <a:latin typeface="Cambria Math" panose="02040503050406030204" pitchFamily="18" charset="0"/>
                      </a:rPr>
                      <m:t>+</m:t>
                    </m:r>
                    <m:sSubSup>
                      <m:sSubSupPr>
                        <m:ctrlPr>
                          <a:rPr lang="en-AU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AU" b="0" i="1" smtClean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AU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AU" i="1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en-AU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  <m:sup>
                        <m:r>
                          <a:rPr lang="en-AU" i="1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bSup>
                  </m:oMath>
                </a14:m>
                <a:endParaRPr lang="en-AU" dirty="0"/>
              </a:p>
              <a:p>
                <a:pPr marL="0" indent="0">
                  <a:buNone/>
                </a:pPr>
                <a:r>
                  <a:rPr lang="en-AU" dirty="0"/>
                  <a:t>      Current conservation and valence-quark number: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AU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AU" b="0" i="1" smtClean="0"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  <m:sub>
                          <m:r>
                            <a:rPr lang="en-AU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en-AU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sup>
                      </m:sSubSup>
                      <m:d>
                        <m:dPr>
                          <m:ctrlPr>
                            <a:rPr lang="en-AU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AU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AU" b="0" i="1" smtClean="0">
                                  <a:latin typeface="Cambria Math" panose="02040503050406030204" pitchFamily="18" charset="0"/>
                                </a:rPr>
                                <m:t>𝑄</m:t>
                              </m:r>
                            </m:e>
                            <m:sup>
                              <m:r>
                                <a:rPr lang="en-AU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AU" b="0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AU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e>
                      </m:d>
                      <m:r>
                        <a:rPr lang="en-AU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AU" b="0" i="1" smtClean="0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AU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AU" b="0" i="1" smtClean="0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AU" b="0" i="1" smtClean="0">
                          <a:latin typeface="Cambria Math" panose="02040503050406030204" pitchFamily="18" charset="0"/>
                        </a:rPr>
                        <m:t> </m:t>
                      </m:r>
                      <m:sSubSup>
                        <m:sSubSupPr>
                          <m:ctrlPr>
                            <a:rPr lang="en-AU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AU" b="0" i="1" smtClean="0"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  <m:sub>
                          <m:r>
                            <a:rPr lang="en-AU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en-AU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</m:sup>
                      </m:sSubSup>
                      <m:r>
                        <a:rPr lang="en-AU" b="0" i="1" smtClean="0">
                          <a:latin typeface="Cambria Math" panose="02040503050406030204" pitchFamily="18" charset="0"/>
                        </a:rPr>
                        <m:t>(</m:t>
                      </m:r>
                      <m:sSup>
                        <m:sSupPr>
                          <m:ctrlPr>
                            <a:rPr lang="en-AU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AU" b="0" i="1" smtClean="0">
                              <a:latin typeface="Cambria Math" panose="02040503050406030204" pitchFamily="18" charset="0"/>
                            </a:rPr>
                            <m:t>𝑄</m:t>
                          </m:r>
                        </m:e>
                        <m:sup>
                          <m:r>
                            <a:rPr lang="en-AU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AU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AU" b="0" i="1" smtClean="0">
                          <a:latin typeface="Cambria Math" panose="02040503050406030204" pitchFamily="18" charset="0"/>
                        </a:rPr>
                        <m:t>0</m:t>
                      </m:r>
                      <m:r>
                        <a:rPr lang="en-AU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AU" dirty="0"/>
              </a:p>
              <a:p>
                <a:r>
                  <a:rPr lang="en-US" dirty="0"/>
                  <a:t>Parameter-free CSM predictions … deliver good qualitative and fair quantitative agreement with available data.</a:t>
                </a:r>
              </a:p>
              <a:p>
                <a:r>
                  <a:rPr lang="en-US" dirty="0"/>
                  <a:t>Zero in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AU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AU" b="0" i="1" smtClean="0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en-AU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  <m:sup>
                        <m:r>
                          <a:rPr lang="en-AU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sup>
                    </m:sSubSup>
                  </m:oMath>
                </a14:m>
                <a:r>
                  <a:rPr lang="en-US" dirty="0"/>
                  <a:t> at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AU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AU" b="0" i="1" smtClean="0"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  <m:sup>
                        <m:r>
                          <a:rPr lang="en-AU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AU" b="0" i="1" smtClean="0">
                        <a:latin typeface="Cambria Math" panose="02040503050406030204" pitchFamily="18" charset="0"/>
                      </a:rPr>
                      <m:t>=</m:t>
                    </m:r>
                    <m:sSubSup>
                      <m:sSubSupPr>
                        <m:ctrlPr>
                          <a:rPr lang="en-AU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AU" b="0" i="1" smtClean="0">
                            <a:latin typeface="Cambria Math" panose="02040503050406030204" pitchFamily="18" charset="0"/>
                          </a:rPr>
                          <m:t>5</m:t>
                        </m:r>
                        <m:r>
                          <a:rPr lang="en-AU" b="0" i="1" smtClean="0">
                            <a:latin typeface="Cambria Math" panose="02040503050406030204" pitchFamily="18" charset="0"/>
                          </a:rPr>
                          <m:t>.</m:t>
                        </m:r>
                        <m:r>
                          <a:rPr lang="en-AU" b="0" i="1" smtClean="0">
                            <a:latin typeface="Cambria Math" panose="02040503050406030204" pitchFamily="18" charset="0"/>
                          </a:rPr>
                          <m:t>73</m:t>
                        </m:r>
                      </m:e>
                      <m:sub>
                        <m:r>
                          <a:rPr lang="en-AU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AU" b="0" i="1" smtClean="0">
                            <a:latin typeface="Cambria Math" panose="02040503050406030204" pitchFamily="18" charset="0"/>
                          </a:rPr>
                          <m:t>0</m:t>
                        </m:r>
                        <m:r>
                          <a:rPr lang="en-AU" b="0" i="1" smtClean="0">
                            <a:latin typeface="Cambria Math" panose="02040503050406030204" pitchFamily="18" charset="0"/>
                          </a:rPr>
                          <m:t>.</m:t>
                        </m:r>
                        <m:r>
                          <a:rPr lang="en-AU" b="0" i="1" smtClean="0">
                            <a:latin typeface="Cambria Math" panose="02040503050406030204" pitchFamily="18" charset="0"/>
                          </a:rPr>
                          <m:t>49</m:t>
                        </m:r>
                      </m:sub>
                      <m:sup>
                        <m:r>
                          <a:rPr lang="en-AU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AU" b="0" i="1" smtClean="0"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n-AU" b="0" i="1" smtClean="0">
                            <a:latin typeface="Cambria Math" panose="02040503050406030204" pitchFamily="18" charset="0"/>
                          </a:rPr>
                          <m:t>.</m:t>
                        </m:r>
                        <m:r>
                          <a:rPr lang="en-AU" b="0" i="1" smtClean="0">
                            <a:latin typeface="Cambria Math" panose="02040503050406030204" pitchFamily="18" charset="0"/>
                          </a:rPr>
                          <m:t>46</m:t>
                        </m:r>
                      </m:sup>
                    </m:sSubSup>
                    <m:r>
                      <a:rPr lang="en-AU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AU" b="0" i="0" smtClean="0">
                        <a:latin typeface="Cambria Math" panose="02040503050406030204" pitchFamily="18" charset="0"/>
                      </a:rPr>
                      <m:t>Ge</m:t>
                    </m:r>
                    <m:sSup>
                      <m:sSupPr>
                        <m:ctrlPr>
                          <a:rPr lang="en-AU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AU" b="0" i="0" smtClean="0">
                            <a:latin typeface="Cambria Math" panose="02040503050406030204" pitchFamily="18" charset="0"/>
                          </a:rPr>
                          <m:t>V</m:t>
                        </m:r>
                      </m:e>
                      <m:sup>
                        <m:r>
                          <a:rPr lang="en-AU" b="0" i="0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     Is this visible in </a:t>
                </a:r>
                <a:r>
                  <a:rPr lang="en-US" dirty="0" err="1"/>
                  <a:t>GEn</a:t>
                </a:r>
                <a:r>
                  <a:rPr lang="en-US" dirty="0"/>
                  <a:t> II data?</a:t>
                </a:r>
              </a:p>
              <a:p>
                <a:pPr marL="0" indent="0">
                  <a:buNone/>
                </a:pPr>
                <a:endParaRPr lang="en-AU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90AFCBF-1C6E-1387-0FA8-304D18CB1EB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09600" y="1341436"/>
                <a:ext cx="6248400" cy="5211764"/>
              </a:xfrm>
              <a:blipFill>
                <a:blip r:embed="rId2"/>
                <a:stretch>
                  <a:fillRect l="-1268" t="-819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8F81D65-6FC8-40C1-5F2F-CEB583C4E0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.                                             MSWG  - 24/11/21                                                           (32)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BC782B5-2E9A-61A0-143C-0786C11C95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Craig Roberts: cdroberts@nju.edu.cn  455 .. 24/10/10 ..."pi + K + N em and gravitational form factors"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4A36BB6-A320-E413-2C44-94208C73B9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034D8C-3CB4-402A-BC46-2AB14C0FE90A}" type="slidenum">
              <a:rPr lang="en-US" smtClean="0"/>
              <a:pPr/>
              <a:t>22</a:t>
            </a:fld>
            <a:endParaRPr lang="en-US"/>
          </a:p>
        </p:txBody>
      </p:sp>
      <p:pic>
        <p:nvPicPr>
          <p:cNvPr id="8" name="Picture 7" descr="A graph of a function&#10;&#10;Description automatically generated with medium confidence">
            <a:extLst>
              <a:ext uri="{FF2B5EF4-FFF2-40B4-BE49-F238E27FC236}">
                <a16:creationId xmlns:a16="http://schemas.microsoft.com/office/drawing/2014/main" id="{02E2D77A-3838-3AC2-9A5C-F97FC071EF4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7200" y="322262"/>
            <a:ext cx="3977481" cy="6019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53110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3CF3AD-724F-3600-402C-1E51A33E43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z="2800" b="0" i="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To pass through zero or not to pass through zero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76949DE-B14C-EA53-4494-E188FEA89F8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09600" y="990600"/>
                <a:ext cx="7391400" cy="4525963"/>
              </a:xfrm>
            </p:spPr>
            <p:txBody>
              <a:bodyPr/>
              <a:lstStyle/>
              <a:p>
                <a:r>
                  <a:rPr lang="en-AU" dirty="0"/>
                  <a:t>Isospin symmetry limit</a:t>
                </a:r>
              </a:p>
              <a:p>
                <a:pPr marL="0" indent="0">
                  <a:spcBef>
                    <a:spcPts val="0"/>
                  </a:spcBef>
                  <a:buNone/>
                </a:pPr>
                <a:r>
                  <a:rPr lang="en-AU" dirty="0"/>
                  <a:t>      – behaviours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AU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AU" b="0" i="1" smtClean="0">
                            <a:latin typeface="Cambria Math" panose="02040503050406030204" pitchFamily="18" charset="0"/>
                          </a:rPr>
                          <m:t>𝜇</m:t>
                        </m:r>
                      </m:e>
                      <m:sub>
                        <m:r>
                          <a:rPr lang="en-AU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sub>
                    </m:sSub>
                    <m:sSubSup>
                      <m:sSubSupPr>
                        <m:ctrlPr>
                          <a:rPr lang="en-AU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AU" b="0" i="1" smtClean="0"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  <m:sub>
                        <m:r>
                          <a:rPr lang="en-AU" b="0" i="1" smtClean="0">
                            <a:latin typeface="Cambria Math" panose="02040503050406030204" pitchFamily="18" charset="0"/>
                          </a:rPr>
                          <m:t>𝐸</m:t>
                        </m:r>
                      </m:sub>
                      <m:sup>
                        <m:r>
                          <a:rPr lang="en-AU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sup>
                    </m:sSubSup>
                    <m:r>
                      <a:rPr lang="en-AU" b="0" i="1" smtClean="0">
                        <a:latin typeface="Cambria Math" panose="02040503050406030204" pitchFamily="18" charset="0"/>
                      </a:rPr>
                      <m:t>/</m:t>
                    </m:r>
                    <m:sSubSup>
                      <m:sSubSupPr>
                        <m:ctrlPr>
                          <a:rPr lang="en-AU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AU" b="0" i="1" smtClean="0"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  <m:sub>
                        <m:r>
                          <a:rPr lang="en-AU" b="0" i="1" smtClean="0">
                            <a:latin typeface="Cambria Math" panose="02040503050406030204" pitchFamily="18" charset="0"/>
                          </a:rPr>
                          <m:t>𝑀</m:t>
                        </m:r>
                      </m:sub>
                      <m:sup>
                        <m:r>
                          <a:rPr lang="en-AU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sup>
                    </m:sSubSup>
                  </m:oMath>
                </a14:m>
                <a:r>
                  <a:rPr lang="en-AU" dirty="0"/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AU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AU" i="1">
                            <a:latin typeface="Cambria Math" panose="02040503050406030204" pitchFamily="18" charset="0"/>
                          </a:rPr>
                          <m:t>𝜇</m:t>
                        </m:r>
                      </m:e>
                      <m:sub>
                        <m:r>
                          <a:rPr lang="en-AU" i="1">
                            <a:latin typeface="Cambria Math" panose="02040503050406030204" pitchFamily="18" charset="0"/>
                          </a:rPr>
                          <m:t>𝑝</m:t>
                        </m:r>
                      </m:sub>
                    </m:sSub>
                    <m:sSubSup>
                      <m:sSubSupPr>
                        <m:ctrlPr>
                          <a:rPr lang="en-AU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AU" i="1"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  <m:sub>
                        <m:r>
                          <a:rPr lang="en-AU" i="1">
                            <a:latin typeface="Cambria Math" panose="02040503050406030204" pitchFamily="18" charset="0"/>
                          </a:rPr>
                          <m:t>𝐸</m:t>
                        </m:r>
                      </m:sub>
                      <m:sup>
                        <m:r>
                          <a:rPr lang="en-AU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bSup>
                    <m:r>
                      <a:rPr lang="en-AU" i="1">
                        <a:latin typeface="Cambria Math" panose="02040503050406030204" pitchFamily="18" charset="0"/>
                      </a:rPr>
                      <m:t>/</m:t>
                    </m:r>
                    <m:sSubSup>
                      <m:sSubSupPr>
                        <m:ctrlPr>
                          <a:rPr lang="en-AU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AU" i="1"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  <m:sub>
                        <m:r>
                          <a:rPr lang="en-AU" i="1">
                            <a:latin typeface="Cambria Math" panose="02040503050406030204" pitchFamily="18" charset="0"/>
                          </a:rPr>
                          <m:t>𝑀</m:t>
                        </m:r>
                      </m:sub>
                      <m:sup>
                        <m:r>
                          <a:rPr lang="en-AU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bSup>
                  </m:oMath>
                </a14:m>
                <a:r>
                  <a:rPr lang="en-AU" dirty="0"/>
                  <a:t> are correlated </a:t>
                </a:r>
              </a:p>
              <a:p>
                <a:pPr marL="0" indent="0">
                  <a:spcBef>
                    <a:spcPts val="0"/>
                  </a:spcBef>
                  <a:buNone/>
                </a:pPr>
                <a:r>
                  <a:rPr lang="en-AU" dirty="0"/>
                  <a:t>     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AU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AU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b>
                        <m:r>
                          <a:rPr lang="en-AU" b="0" i="1" smtClean="0">
                            <a:latin typeface="Cambria Math" panose="02040503050406030204" pitchFamily="18" charset="0"/>
                          </a:rPr>
                          <m:t>𝑢</m:t>
                        </m:r>
                      </m:sub>
                    </m:sSub>
                    <m:r>
                      <a:rPr lang="en-AU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AU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AU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en-AU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  <m:r>
                      <a:rPr lang="en-AU" b="0" i="1" smtClean="0">
                        <a:latin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en-AU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AU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b>
                        <m:r>
                          <a:rPr lang="en-AU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sub>
                    </m:sSub>
                    <m:r>
                      <a:rPr lang="en-AU" b="0" i="1" smtClean="0">
                        <a:latin typeface="Cambria Math" panose="02040503050406030204" pitchFamily="18" charset="0"/>
                      </a:rPr>
                      <m:t>=−</m:t>
                    </m:r>
                    <m:f>
                      <m:fPr>
                        <m:ctrlPr>
                          <a:rPr lang="en-AU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AU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AU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en-AU" dirty="0"/>
                  <a:t>)</a:t>
                </a:r>
              </a:p>
              <a:p>
                <a:pPr marL="0" indent="0">
                  <a:spcBef>
                    <a:spcPts val="0"/>
                  </a:spcBef>
                  <a:buNone/>
                </a:pPr>
                <a:r>
                  <a:rPr lang="en-AU" b="0" dirty="0"/>
                  <a:t>     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AU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AU" b="0" i="1" smtClean="0"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  <m:sub>
                        <m:r>
                          <a:rPr lang="en-AU" b="0" i="1" smtClean="0">
                            <a:latin typeface="Cambria Math" panose="02040503050406030204" pitchFamily="18" charset="0"/>
                          </a:rPr>
                          <m:t>𝐸</m:t>
                        </m:r>
                      </m:sub>
                      <m:sup>
                        <m:r>
                          <a:rPr lang="en-AU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sup>
                    </m:sSubSup>
                    <m:r>
                      <a:rPr lang="en-AU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AU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AU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b>
                        <m:r>
                          <a:rPr lang="en-AU" b="0" i="1" smtClean="0">
                            <a:latin typeface="Cambria Math" panose="02040503050406030204" pitchFamily="18" charset="0"/>
                          </a:rPr>
                          <m:t>𝑢</m:t>
                        </m:r>
                      </m:sub>
                    </m:sSub>
                    <m:sSubSup>
                      <m:sSubSupPr>
                        <m:ctrlPr>
                          <a:rPr lang="en-AU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AU" b="0" i="1" smtClean="0"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  <m:sub>
                        <m:r>
                          <a:rPr lang="en-AU" b="0" i="1" smtClean="0">
                            <a:latin typeface="Cambria Math" panose="02040503050406030204" pitchFamily="18" charset="0"/>
                          </a:rPr>
                          <m:t>𝐸</m:t>
                        </m:r>
                      </m:sub>
                      <m:sup>
                        <m:r>
                          <a:rPr lang="en-AU" b="0" i="1" smtClean="0">
                            <a:latin typeface="Cambria Math" panose="02040503050406030204" pitchFamily="18" charset="0"/>
                          </a:rPr>
                          <m:t>𝑝𝑢</m:t>
                        </m:r>
                      </m:sup>
                    </m:sSubSup>
                    <m:r>
                      <a:rPr lang="en-AU" b="0" i="1" smtClean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AU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AU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b>
                        <m:r>
                          <a:rPr lang="en-AU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sub>
                    </m:sSub>
                    <m:sSubSup>
                      <m:sSubSupPr>
                        <m:ctrlPr>
                          <a:rPr lang="en-AU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AU" b="0" i="1" smtClean="0"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  <m:sub>
                        <m:r>
                          <a:rPr lang="en-AU" b="0" i="1" smtClean="0">
                            <a:latin typeface="Cambria Math" panose="02040503050406030204" pitchFamily="18" charset="0"/>
                          </a:rPr>
                          <m:t>𝐸</m:t>
                        </m:r>
                      </m:sub>
                      <m:sup>
                        <m:r>
                          <a:rPr lang="en-AU" b="0" i="1" smtClean="0">
                            <a:latin typeface="Cambria Math" panose="02040503050406030204" pitchFamily="18" charset="0"/>
                          </a:rPr>
                          <m:t>𝑝𝑑</m:t>
                        </m:r>
                      </m:sup>
                    </m:sSubSup>
                  </m:oMath>
                </a14:m>
                <a:r>
                  <a:rPr lang="en-AU" dirty="0"/>
                  <a:t>  &amp; 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AU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AU" i="1"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  <m:sub>
                        <m:r>
                          <a:rPr lang="en-AU" i="1">
                            <a:latin typeface="Cambria Math" panose="02040503050406030204" pitchFamily="18" charset="0"/>
                          </a:rPr>
                          <m:t>𝐸</m:t>
                        </m:r>
                      </m:sub>
                      <m:sup>
                        <m:r>
                          <a:rPr lang="en-AU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bSup>
                    <m:r>
                      <a:rPr lang="en-AU" i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AU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AU" i="1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b>
                        <m:r>
                          <a:rPr lang="en-AU" i="1">
                            <a:latin typeface="Cambria Math" panose="02040503050406030204" pitchFamily="18" charset="0"/>
                          </a:rPr>
                          <m:t>𝑢</m:t>
                        </m:r>
                      </m:sub>
                    </m:sSub>
                    <m:sSubSup>
                      <m:sSubSupPr>
                        <m:ctrlPr>
                          <a:rPr lang="en-AU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AU" i="1"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  <m:sub>
                        <m:r>
                          <a:rPr lang="en-AU" i="1">
                            <a:latin typeface="Cambria Math" panose="02040503050406030204" pitchFamily="18" charset="0"/>
                          </a:rPr>
                          <m:t>𝐸</m:t>
                        </m:r>
                      </m:sub>
                      <m:sup>
                        <m:r>
                          <a:rPr lang="en-AU" i="1">
                            <a:latin typeface="Cambria Math" panose="02040503050406030204" pitchFamily="18" charset="0"/>
                          </a:rPr>
                          <m:t>𝑝</m:t>
                        </m:r>
                        <m:r>
                          <a:rPr lang="en-AU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sup>
                    </m:sSubSup>
                    <m:r>
                      <a:rPr lang="en-AU" i="1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AU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AU" i="1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b>
                        <m:r>
                          <a:rPr lang="en-AU" i="1">
                            <a:latin typeface="Cambria Math" panose="02040503050406030204" pitchFamily="18" charset="0"/>
                          </a:rPr>
                          <m:t>𝑑</m:t>
                        </m:r>
                      </m:sub>
                    </m:sSub>
                    <m:sSubSup>
                      <m:sSubSupPr>
                        <m:ctrlPr>
                          <a:rPr lang="en-AU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AU" i="1"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  <m:sub>
                        <m:r>
                          <a:rPr lang="en-AU" i="1">
                            <a:latin typeface="Cambria Math" panose="02040503050406030204" pitchFamily="18" charset="0"/>
                          </a:rPr>
                          <m:t>𝐸</m:t>
                        </m:r>
                      </m:sub>
                      <m:sup>
                        <m:r>
                          <a:rPr lang="en-AU" i="1">
                            <a:latin typeface="Cambria Math" panose="02040503050406030204" pitchFamily="18" charset="0"/>
                          </a:rPr>
                          <m:t>𝑝</m:t>
                        </m:r>
                        <m:r>
                          <a:rPr lang="en-AU" b="0" i="1" smtClean="0">
                            <a:latin typeface="Cambria Math" panose="02040503050406030204" pitchFamily="18" charset="0"/>
                          </a:rPr>
                          <m:t>𝑢</m:t>
                        </m:r>
                      </m:sup>
                    </m:sSubSup>
                  </m:oMath>
                </a14:m>
                <a:endParaRPr lang="en-AU" dirty="0"/>
              </a:p>
              <a:p>
                <a:r>
                  <a:rPr lang="en-AU" dirty="0"/>
                  <a:t>Regarding these identities – see figure … </a:t>
                </a:r>
              </a:p>
              <a:p>
                <a:pPr lvl="1"/>
                <a14:m>
                  <m:oMath xmlns:m="http://schemas.openxmlformats.org/officeDocument/2006/math">
                    <m:sSubSup>
                      <m:sSubSupPr>
                        <m:ctrlPr>
                          <a:rPr lang="en-AU" sz="2200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AU" sz="2200" b="0" i="1" smtClean="0"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  <m:sub>
                        <m:r>
                          <a:rPr lang="en-AU" sz="2200" b="0" i="1" smtClean="0">
                            <a:latin typeface="Cambria Math" panose="02040503050406030204" pitchFamily="18" charset="0"/>
                          </a:rPr>
                          <m:t>𝐸</m:t>
                        </m:r>
                      </m:sub>
                      <m:sup>
                        <m:r>
                          <a:rPr lang="en-AU" sz="2200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sup>
                    </m:sSubSup>
                  </m:oMath>
                </a14:m>
                <a:r>
                  <a:rPr lang="en-AU" sz="2200" dirty="0"/>
                  <a:t> possesses a zero because</a:t>
                </a:r>
              </a:p>
              <a:p>
                <a:pPr lvl="2"/>
                <a:r>
                  <a:rPr lang="en-AU" sz="2000" dirty="0"/>
                  <a:t>although remaining positive,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AU" sz="2000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AU" sz="2000" b="0" i="1" smtClean="0"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  <m:sub>
                        <m:r>
                          <a:rPr lang="en-AU" sz="2000" b="0" i="1" smtClean="0">
                            <a:latin typeface="Cambria Math" panose="02040503050406030204" pitchFamily="18" charset="0"/>
                          </a:rPr>
                          <m:t>𝐸</m:t>
                        </m:r>
                      </m:sub>
                      <m:sup>
                        <m:r>
                          <a:rPr lang="en-AU" sz="2000" b="0" i="1" smtClean="0">
                            <a:latin typeface="Cambria Math" panose="02040503050406030204" pitchFamily="18" charset="0"/>
                          </a:rPr>
                          <m:t>𝑝𝑢</m:t>
                        </m:r>
                      </m:sup>
                    </m:sSubSup>
                    <m:r>
                      <a:rPr lang="en-AU" sz="2000" b="0" i="1" smtClean="0">
                        <a:latin typeface="Cambria Math" panose="02040503050406030204" pitchFamily="18" charset="0"/>
                      </a:rPr>
                      <m:t>/</m:t>
                    </m:r>
                    <m:sSubSup>
                      <m:sSubSupPr>
                        <m:ctrlPr>
                          <a:rPr lang="en-AU" sz="2000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AU" sz="2000" b="0" i="1" smtClean="0"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  <m:sub>
                        <m:r>
                          <a:rPr lang="en-AU" sz="2000" b="0" i="1" smtClean="0">
                            <a:latin typeface="Cambria Math" panose="02040503050406030204" pitchFamily="18" charset="0"/>
                          </a:rPr>
                          <m:t>𝑀</m:t>
                        </m:r>
                      </m:sub>
                      <m:sup>
                        <m:r>
                          <a:rPr lang="en-AU" sz="2000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sup>
                    </m:sSubSup>
                  </m:oMath>
                </a14:m>
                <a:r>
                  <a:rPr lang="en-AU" sz="2000" dirty="0"/>
                  <a:t> falls steadily with increasing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AU" sz="20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AU" sz="2000" b="0" i="1" smtClean="0"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  <m:sup>
                        <m:r>
                          <a:rPr lang="en-AU" sz="20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AU" sz="2000" b="0" dirty="0"/>
              </a:p>
              <a:p>
                <a:pPr lvl="2"/>
                <a:r>
                  <a:rPr lang="en-AU" sz="2000" dirty="0"/>
                  <a:t>whereas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AU" sz="20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AU" sz="2000" i="1"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  <m:sub>
                        <m:r>
                          <a:rPr lang="en-AU" sz="2000" i="1">
                            <a:latin typeface="Cambria Math" panose="02040503050406030204" pitchFamily="18" charset="0"/>
                          </a:rPr>
                          <m:t>𝐸</m:t>
                        </m:r>
                      </m:sub>
                      <m:sup>
                        <m:r>
                          <a:rPr lang="en-AU" sz="2000" i="1">
                            <a:latin typeface="Cambria Math" panose="02040503050406030204" pitchFamily="18" charset="0"/>
                          </a:rPr>
                          <m:t>𝑝</m:t>
                        </m:r>
                        <m:r>
                          <a:rPr lang="en-AU" sz="2000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sup>
                    </m:sSubSup>
                    <m:r>
                      <a:rPr lang="en-AU" sz="2000" i="1">
                        <a:latin typeface="Cambria Math" panose="02040503050406030204" pitchFamily="18" charset="0"/>
                      </a:rPr>
                      <m:t>/</m:t>
                    </m:r>
                    <m:sSubSup>
                      <m:sSubSupPr>
                        <m:ctrlPr>
                          <a:rPr lang="en-AU" sz="20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AU" sz="2000" i="1"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  <m:sub>
                        <m:r>
                          <a:rPr lang="en-AU" sz="2000" i="1">
                            <a:latin typeface="Cambria Math" panose="02040503050406030204" pitchFamily="18" charset="0"/>
                          </a:rPr>
                          <m:t>𝑀</m:t>
                        </m:r>
                      </m:sub>
                      <m:sup>
                        <m:r>
                          <a:rPr lang="en-AU" sz="2000" i="1">
                            <a:latin typeface="Cambria Math" panose="02040503050406030204" pitchFamily="18" charset="0"/>
                          </a:rPr>
                          <m:t>𝑝</m:t>
                        </m:r>
                      </m:sup>
                    </m:sSubSup>
                  </m:oMath>
                </a14:m>
                <a:r>
                  <a:rPr lang="en-AU" sz="2000" dirty="0"/>
                  <a:t> is positive and approximately constant</a:t>
                </a:r>
              </a:p>
              <a:p>
                <a:pPr marL="914400" lvl="2" indent="0">
                  <a:buNone/>
                </a:pPr>
                <a:r>
                  <a:rPr lang="en-AU" sz="2000" dirty="0"/>
                  <a:t>    because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AU" sz="2000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AU" sz="2000" b="0" i="1" smtClean="0">
                            <a:latin typeface="Cambria Math" panose="02040503050406030204" pitchFamily="18" charset="0"/>
                          </a:rPr>
                          <m:t>∀</m:t>
                        </m:r>
                        <m:sSup>
                          <m:sSupPr>
                            <m:ctrlPr>
                              <a:rPr lang="en-AU" sz="20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AU" sz="2000" b="0" i="1" smtClean="0">
                                <a:latin typeface="Cambria Math" panose="02040503050406030204" pitchFamily="18" charset="0"/>
                              </a:rPr>
                              <m:t>𝑄</m:t>
                            </m:r>
                          </m:e>
                          <m:sup>
                            <m:r>
                              <a:rPr lang="en-AU" sz="20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AU" sz="20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AU" sz="2000" b="0" i="1" smtClean="0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en-AU" sz="20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  <m:sup>
                        <m:r>
                          <a:rPr lang="en-AU" sz="2000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sup>
                    </m:sSubSup>
                    <m:r>
                      <a:rPr lang="en-AU" sz="2000" b="0" i="1" smtClean="0">
                        <a:latin typeface="Cambria Math" panose="02040503050406030204" pitchFamily="18" charset="0"/>
                      </a:rPr>
                      <m:t>&lt;0</m:t>
                    </m:r>
                  </m:oMath>
                </a14:m>
                <a:endParaRPr lang="en-AU" sz="2000" dirty="0"/>
              </a:p>
              <a:p>
                <a:pPr lvl="1"/>
                <a14:m>
                  <m:oMath xmlns:m="http://schemas.openxmlformats.org/officeDocument/2006/math">
                    <m:sSubSup>
                      <m:sSubSupPr>
                        <m:ctrlPr>
                          <a:rPr lang="en-AU" sz="2200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AU" sz="2200" b="0" i="1" smtClean="0"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  <m:sub>
                        <m:r>
                          <a:rPr lang="en-AU" sz="2200" b="0" i="1" smtClean="0">
                            <a:latin typeface="Cambria Math" panose="02040503050406030204" pitchFamily="18" charset="0"/>
                          </a:rPr>
                          <m:t>𝐸</m:t>
                        </m:r>
                      </m:sub>
                      <m:sup>
                        <m:r>
                          <a:rPr lang="en-AU" sz="22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bSup>
                    <m:r>
                      <a:rPr lang="en-AU" sz="2200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AU" sz="2200" dirty="0"/>
                  <a:t>does not exhibit a zero because </a:t>
                </a:r>
              </a:p>
              <a:p>
                <a:pPr lvl="2"/>
                <a14:m>
                  <m:oMath xmlns:m="http://schemas.openxmlformats.org/officeDocument/2006/math">
                    <m:sSub>
                      <m:sSubPr>
                        <m:ctrlPr>
                          <a:rPr lang="en-AU" sz="2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AU" sz="2200" i="1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b>
                        <m:r>
                          <a:rPr lang="en-AU" sz="2200" i="1">
                            <a:latin typeface="Cambria Math" panose="02040503050406030204" pitchFamily="18" charset="0"/>
                          </a:rPr>
                          <m:t>𝑢</m:t>
                        </m:r>
                      </m:sub>
                    </m:sSub>
                    <m:r>
                      <a:rPr lang="en-AU" sz="2200" b="0" i="1" smtClean="0">
                        <a:latin typeface="Cambria Math" panose="02040503050406030204" pitchFamily="18" charset="0"/>
                      </a:rPr>
                      <m:t>&gt;0</m:t>
                    </m:r>
                  </m:oMath>
                </a14:m>
                <a:r>
                  <a:rPr lang="en-AU" sz="2200" dirty="0"/>
                  <a:t>,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AU" sz="22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AU" sz="2200" i="1"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  <m:sub>
                        <m:r>
                          <a:rPr lang="en-AU" sz="2200" i="1">
                            <a:latin typeface="Cambria Math" panose="02040503050406030204" pitchFamily="18" charset="0"/>
                          </a:rPr>
                          <m:t>𝐸</m:t>
                        </m:r>
                      </m:sub>
                      <m:sup>
                        <m:r>
                          <a:rPr lang="en-AU" sz="2200" i="1">
                            <a:latin typeface="Cambria Math" panose="02040503050406030204" pitchFamily="18" charset="0"/>
                          </a:rPr>
                          <m:t>𝑝𝑑</m:t>
                        </m:r>
                      </m:sup>
                    </m:sSubSup>
                    <m:r>
                      <a:rPr lang="en-AU" sz="2200" i="1">
                        <a:latin typeface="Cambria Math" panose="02040503050406030204" pitchFamily="18" charset="0"/>
                      </a:rPr>
                      <m:t>/</m:t>
                    </m:r>
                    <m:sSubSup>
                      <m:sSubSupPr>
                        <m:ctrlPr>
                          <a:rPr lang="en-AU" sz="22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AU" sz="2200" i="1"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  <m:sub>
                        <m:r>
                          <a:rPr lang="en-AU" sz="2200" i="1">
                            <a:latin typeface="Cambria Math" panose="02040503050406030204" pitchFamily="18" charset="0"/>
                          </a:rPr>
                          <m:t>𝑀</m:t>
                        </m:r>
                      </m:sub>
                      <m:sup>
                        <m:r>
                          <a:rPr lang="en-AU" sz="2200" i="1">
                            <a:latin typeface="Cambria Math" panose="02040503050406030204" pitchFamily="18" charset="0"/>
                          </a:rPr>
                          <m:t>𝑝</m:t>
                        </m:r>
                      </m:sup>
                    </m:sSubSup>
                  </m:oMath>
                </a14:m>
                <a:r>
                  <a:rPr lang="en-AU" sz="2200" dirty="0"/>
                  <a:t> is large and positive</a:t>
                </a:r>
              </a:p>
              <a:p>
                <a:pPr lvl="2"/>
                <a:r>
                  <a:rPr lang="en-AU" sz="2200" dirty="0"/>
                  <a:t>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AU" sz="2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AU" sz="2200" b="0" i="1" smtClean="0">
                            <a:latin typeface="Cambria Math" panose="02040503050406030204" pitchFamily="18" charset="0"/>
                          </a:rPr>
                          <m:t>|</m:t>
                        </m:r>
                        <m:r>
                          <a:rPr lang="en-AU" sz="2200" i="1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b>
                        <m:r>
                          <a:rPr lang="en-AU" sz="2200" i="1">
                            <a:latin typeface="Cambria Math" panose="02040503050406030204" pitchFamily="18" charset="0"/>
                          </a:rPr>
                          <m:t>𝑑</m:t>
                        </m:r>
                      </m:sub>
                    </m:sSub>
                    <m:sSubSup>
                      <m:sSubSupPr>
                        <m:ctrlPr>
                          <a:rPr lang="en-AU" sz="22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AU" sz="2200" i="1"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  <m:sub>
                        <m:r>
                          <a:rPr lang="en-AU" sz="2200" i="1">
                            <a:latin typeface="Cambria Math" panose="02040503050406030204" pitchFamily="18" charset="0"/>
                          </a:rPr>
                          <m:t>𝐸</m:t>
                        </m:r>
                      </m:sub>
                      <m:sup>
                        <m:r>
                          <a:rPr lang="en-AU" sz="2200" i="1">
                            <a:latin typeface="Cambria Math" panose="02040503050406030204" pitchFamily="18" charset="0"/>
                          </a:rPr>
                          <m:t>𝑝𝑢</m:t>
                        </m:r>
                      </m:sup>
                    </m:sSubSup>
                    <m:r>
                      <a:rPr lang="en-AU" sz="2200" b="0" i="1" smtClean="0">
                        <a:latin typeface="Cambria Math" panose="02040503050406030204" pitchFamily="18" charset="0"/>
                      </a:rPr>
                      <m:t>|</m:t>
                    </m:r>
                  </m:oMath>
                </a14:m>
                <a:r>
                  <a:rPr lang="en-AU" sz="2200" dirty="0"/>
                  <a:t> is always less than 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AU" sz="2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AU" sz="2200" i="1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b>
                        <m:r>
                          <a:rPr lang="en-AU" sz="2200" i="1">
                            <a:latin typeface="Cambria Math" panose="02040503050406030204" pitchFamily="18" charset="0"/>
                          </a:rPr>
                          <m:t>𝑢</m:t>
                        </m:r>
                      </m:sub>
                    </m:sSub>
                    <m:sSubSup>
                      <m:sSubSupPr>
                        <m:ctrlPr>
                          <a:rPr lang="en-AU" sz="22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AU" sz="2200" i="1"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  <m:sub>
                        <m:r>
                          <a:rPr lang="en-AU" sz="2200" i="1">
                            <a:latin typeface="Cambria Math" panose="02040503050406030204" pitchFamily="18" charset="0"/>
                          </a:rPr>
                          <m:t>𝐸</m:t>
                        </m:r>
                      </m:sub>
                      <m:sup>
                        <m:r>
                          <a:rPr lang="en-AU" sz="2200" i="1">
                            <a:latin typeface="Cambria Math" panose="02040503050406030204" pitchFamily="18" charset="0"/>
                          </a:rPr>
                          <m:t>𝑝𝑑</m:t>
                        </m:r>
                      </m:sup>
                    </m:sSubSup>
                  </m:oMath>
                </a14:m>
                <a:endParaRPr lang="en-AU" sz="2200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76949DE-B14C-EA53-4494-E188FEA89F8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09600" y="990600"/>
                <a:ext cx="7391400" cy="4525963"/>
              </a:xfrm>
              <a:blipFill>
                <a:blip r:embed="rId2"/>
                <a:stretch>
                  <a:fillRect l="-1072" t="-943" b="-22372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9A28718-551A-DB15-3B12-455EAE00E5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.                                             MSWG  - 24/11/21                                                           (32)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3008AE0-E62A-C866-B849-9F763B5390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Craig Roberts: cdroberts@nju.edu.cn  455 .. 24/10/10 ..."pi + K + N em and gravitational form factors"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4A6E62E-2F52-0827-AFBA-E27915E558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034D8C-3CB4-402A-BC46-2AB14C0FE90A}" type="slidenum">
              <a:rPr lang="en-US" smtClean="0"/>
              <a:pPr/>
              <a:t>23</a:t>
            </a:fld>
            <a:endParaRPr lang="en-US"/>
          </a:p>
        </p:txBody>
      </p:sp>
      <p:pic>
        <p:nvPicPr>
          <p:cNvPr id="8" name="Picture 7" descr="A graph of a charge and magnetisation&#10;&#10;Description automatically generated">
            <a:extLst>
              <a:ext uri="{FF2B5EF4-FFF2-40B4-BE49-F238E27FC236}">
                <a16:creationId xmlns:a16="http://schemas.microsoft.com/office/drawing/2014/main" id="{49FC7F6A-8DD4-77F9-DF31-B7D86F7CC67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2756" y="914400"/>
            <a:ext cx="4327102" cy="3581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39038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ABF75AE-9655-7673-2F8B-526CD40888D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75534C-12A1-73F4-6678-F61271548D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z="2800" b="0" i="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Ab initio </a:t>
            </a:r>
            <a:r>
              <a:rPr lang="en-AU" sz="2800" b="0" i="1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Faddeev</a:t>
            </a:r>
            <a:r>
              <a:rPr lang="en-AU" sz="2800" b="0" i="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cf. quark + diquark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10D0864-564E-E13A-AFA7-4AEFF65C273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09600" y="1524000"/>
                <a:ext cx="10972800" cy="4525963"/>
              </a:xfrm>
            </p:spPr>
            <p:txBody>
              <a:bodyPr/>
              <a:lstStyle/>
              <a:p>
                <a:r>
                  <a:rPr lang="en-AU" dirty="0"/>
                  <a:t>All previous calculations used the quark + diquark picture</a:t>
                </a:r>
              </a:p>
              <a:p>
                <a:pPr lvl="1"/>
                <a:r>
                  <a:rPr lang="en-US" dirty="0"/>
                  <a:t>Most sophisticated analysis: Z.-F. Cui, C. Chen </a:t>
                </a:r>
                <a:r>
                  <a:rPr lang="en-US" i="1" dirty="0"/>
                  <a:t>et al</a:t>
                </a:r>
                <a:r>
                  <a:rPr lang="en-US" dirty="0"/>
                  <a:t>., </a:t>
                </a:r>
                <a:r>
                  <a:rPr lang="en-US" i="1" dirty="0"/>
                  <a:t>Nucleon elastic form factors at accessible large spacelike momenta</a:t>
                </a:r>
                <a:r>
                  <a:rPr lang="en-US" dirty="0"/>
                  <a:t>, Phys. Rev. D 102 (2020) 014043</a:t>
                </a:r>
              </a:p>
              <a:p>
                <a:pPr lvl="1"/>
                <a:r>
                  <a:rPr lang="en-US" dirty="0"/>
                  <a:t>Input elements are QCD-kindred but not ab initio predictions</a:t>
                </a:r>
              </a:p>
              <a:p>
                <a:pPr lvl="2"/>
                <a:r>
                  <a:rPr lang="en-US" sz="1800" dirty="0"/>
                  <a:t>Photon + diquark vertices are much simplified</a:t>
                </a:r>
              </a:p>
              <a:p>
                <a:r>
                  <a:rPr lang="en-AU" dirty="0"/>
                  <a:t>Predicted zero in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AU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AU" i="1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en-AU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  <m:sup>
                        <m:r>
                          <a:rPr lang="en-AU" i="1">
                            <a:latin typeface="Cambria Math" panose="02040503050406030204" pitchFamily="18" charset="0"/>
                          </a:rPr>
                          <m:t>𝑑</m:t>
                        </m:r>
                      </m:sup>
                    </m:sSubSup>
                    <m:r>
                      <a:rPr lang="en-AU" i="1"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AU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AU" i="1"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  <m:sup>
                        <m:r>
                          <a:rPr lang="en-AU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AU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AU" dirty="0"/>
                  <a:t> at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AU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AU" i="1"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  <m:sup>
                        <m:r>
                          <a:rPr lang="en-AU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AU" i="1">
                        <a:latin typeface="Cambria Math" panose="02040503050406030204" pitchFamily="18" charset="0"/>
                      </a:rPr>
                      <m:t>=</m:t>
                    </m:r>
                    <m:sSubSup>
                      <m:sSubSupPr>
                        <m:ctrlPr>
                          <a:rPr lang="en-AU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AU" i="1">
                            <a:latin typeface="Cambria Math" panose="02040503050406030204" pitchFamily="18" charset="0"/>
                          </a:rPr>
                          <m:t>7.0</m:t>
                        </m:r>
                      </m:e>
                      <m:sub>
                        <m:r>
                          <a:rPr lang="en-AU" i="1">
                            <a:latin typeface="Cambria Math" panose="02040503050406030204" pitchFamily="18" charset="0"/>
                          </a:rPr>
                          <m:t>−0.4</m:t>
                        </m:r>
                      </m:sub>
                      <m:sup>
                        <m:r>
                          <a:rPr lang="en-AU" i="1">
                            <a:latin typeface="Cambria Math" panose="02040503050406030204" pitchFamily="18" charset="0"/>
                          </a:rPr>
                          <m:t>+1.1</m:t>
                        </m:r>
                      </m:sup>
                    </m:sSubSup>
                    <m:r>
                      <m:rPr>
                        <m:sty m:val="p"/>
                      </m:rPr>
                      <a:rPr lang="en-AU">
                        <a:latin typeface="Cambria Math" panose="02040503050406030204" pitchFamily="18" charset="0"/>
                      </a:rPr>
                      <m:t>Ge</m:t>
                    </m:r>
                    <m:sSup>
                      <m:sSupPr>
                        <m:ctrlPr>
                          <a:rPr lang="en-AU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AU">
                            <a:latin typeface="Cambria Math" panose="02040503050406030204" pitchFamily="18" charset="0"/>
                          </a:rPr>
                          <m:t>V</m:t>
                        </m:r>
                      </m:e>
                      <m:sup>
                        <m:r>
                          <a:rPr lang="en-AU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AU" dirty="0"/>
              </a:p>
              <a:p>
                <a:pPr lvl="1"/>
                <a:r>
                  <a:rPr lang="en-AU" dirty="0">
                    <a:solidFill>
                      <a:srgbClr val="008000"/>
                    </a:solidFill>
                  </a:rPr>
                  <a:t>Agrees</a:t>
                </a:r>
                <a:r>
                  <a:rPr lang="en-AU" dirty="0"/>
                  <a:t> with ab initio </a:t>
                </a:r>
                <a:r>
                  <a:rPr lang="en-AU" dirty="0" err="1"/>
                  <a:t>Faddeev</a:t>
                </a:r>
                <a:endParaRPr lang="en-AU" dirty="0"/>
              </a:p>
              <a:p>
                <a:r>
                  <a:rPr lang="en-AU" dirty="0"/>
                  <a:t>No material differences on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AU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AU" b="0" i="1" smtClean="0"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  <m:sup>
                        <m:r>
                          <a:rPr lang="en-AU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AU" b="0" i="1" smtClean="0">
                        <a:latin typeface="Cambria Math" panose="02040503050406030204" pitchFamily="18" charset="0"/>
                      </a:rPr>
                      <m:t>≤10 </m:t>
                    </m:r>
                    <m:r>
                      <m:rPr>
                        <m:sty m:val="p"/>
                      </m:rPr>
                      <a:rPr lang="en-AU" b="0" i="0" smtClean="0">
                        <a:latin typeface="Cambria Math" panose="02040503050406030204" pitchFamily="18" charset="0"/>
                      </a:rPr>
                      <m:t>Ge</m:t>
                    </m:r>
                    <m:sSup>
                      <m:sSupPr>
                        <m:ctrlPr>
                          <a:rPr lang="en-AU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AU" b="0" i="0" smtClean="0">
                            <a:latin typeface="Cambria Math" panose="02040503050406030204" pitchFamily="18" charset="0"/>
                          </a:rPr>
                          <m:t>V</m:t>
                        </m:r>
                      </m:e>
                      <m:sup>
                        <m:r>
                          <a:rPr lang="en-AU" b="0" i="0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AU" dirty="0"/>
              </a:p>
              <a:p>
                <a:r>
                  <a:rPr lang="en-AU" dirty="0"/>
                  <a:t>Predicted zero in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AU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AU" i="1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en-AU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  <m:sup>
                        <m:r>
                          <a:rPr lang="en-AU" i="1">
                            <a:latin typeface="Cambria Math" panose="02040503050406030204" pitchFamily="18" charset="0"/>
                          </a:rPr>
                          <m:t>𝑑</m:t>
                        </m:r>
                        <m:r>
                          <a:rPr lang="en-AU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sup>
                    </m:sSubSup>
                    <m:r>
                      <a:rPr lang="en-AU" i="1"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AU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AU" i="1"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  <m:sup>
                        <m:r>
                          <a:rPr lang="en-AU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AU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AU" dirty="0"/>
                  <a:t> at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AU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AU" i="1"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  <m:sup>
                        <m:r>
                          <a:rPr lang="en-AU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AU" i="1">
                        <a:latin typeface="Cambria Math" panose="02040503050406030204" pitchFamily="18" charset="0"/>
                      </a:rPr>
                      <m:t>=</m:t>
                    </m:r>
                    <m:sSubSup>
                      <m:sSubSupPr>
                        <m:ctrlPr>
                          <a:rPr lang="en-AU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AU" b="0" i="1" smtClean="0">
                            <a:latin typeface="Cambria Math" panose="02040503050406030204" pitchFamily="18" charset="0"/>
                          </a:rPr>
                          <m:t>12</m:t>
                        </m:r>
                        <m:r>
                          <a:rPr lang="en-AU" i="1">
                            <a:latin typeface="Cambria Math" panose="02040503050406030204" pitchFamily="18" charset="0"/>
                          </a:rPr>
                          <m:t>.0</m:t>
                        </m:r>
                      </m:e>
                      <m:sub>
                        <m:r>
                          <a:rPr lang="en-AU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AU" b="0" i="1" smtClean="0">
                            <a:latin typeface="Cambria Math" panose="02040503050406030204" pitchFamily="18" charset="0"/>
                          </a:rPr>
                          <m:t>1.7</m:t>
                        </m:r>
                      </m:sub>
                      <m:sup>
                        <m:r>
                          <a:rPr lang="en-AU" i="1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AU" b="0" i="1" smtClean="0">
                            <a:latin typeface="Cambria Math" panose="02040503050406030204" pitchFamily="18" charset="0"/>
                          </a:rPr>
                          <m:t>3.9</m:t>
                        </m:r>
                      </m:sup>
                    </m:sSubSup>
                    <m:r>
                      <m:rPr>
                        <m:sty m:val="p"/>
                      </m:rPr>
                      <a:rPr lang="en-AU">
                        <a:latin typeface="Cambria Math" panose="02040503050406030204" pitchFamily="18" charset="0"/>
                      </a:rPr>
                      <m:t>Ge</m:t>
                    </m:r>
                    <m:sSup>
                      <m:sSupPr>
                        <m:ctrlPr>
                          <a:rPr lang="en-AU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AU">
                            <a:latin typeface="Cambria Math" panose="02040503050406030204" pitchFamily="18" charset="0"/>
                          </a:rPr>
                          <m:t>V</m:t>
                        </m:r>
                      </m:e>
                      <m:sup>
                        <m:r>
                          <a:rPr lang="en-AU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AU" dirty="0"/>
              </a:p>
              <a:p>
                <a:pPr lvl="1"/>
                <a:r>
                  <a:rPr lang="en-AU" dirty="0">
                    <a:solidFill>
                      <a:srgbClr val="FF0000"/>
                    </a:solidFill>
                  </a:rPr>
                  <a:t>Disagrees</a:t>
                </a:r>
                <a:r>
                  <a:rPr lang="en-AU" dirty="0"/>
                  <a:t> with </a:t>
                </a:r>
                <a:r>
                  <a:rPr lang="en-AU" i="1" dirty="0"/>
                  <a:t>ab initio</a:t>
                </a:r>
                <a:r>
                  <a:rPr lang="en-AU" dirty="0"/>
                  <a:t> </a:t>
                </a:r>
                <a:r>
                  <a:rPr lang="en-AU" dirty="0" err="1"/>
                  <a:t>Faddeev</a:t>
                </a:r>
                <a:endParaRPr lang="en-AU" dirty="0"/>
              </a:p>
              <a:p>
                <a:r>
                  <a:rPr lang="en-US" dirty="0"/>
                  <a:t>Predicted zero in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AU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AU" b="0" i="1" smtClean="0"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  <m:sub>
                        <m:r>
                          <a:rPr lang="en-AU" b="0" i="1" smtClean="0">
                            <a:latin typeface="Cambria Math" panose="02040503050406030204" pitchFamily="18" charset="0"/>
                          </a:rPr>
                          <m:t>𝐸</m:t>
                        </m:r>
                      </m:sub>
                      <m:sup>
                        <m:r>
                          <a:rPr lang="en-AU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bSup>
                    <m:r>
                      <a:rPr lang="en-AU" b="0" i="1" smtClean="0"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AU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AU" b="0" i="1" smtClean="0"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  <m:sup>
                        <m:r>
                          <a:rPr lang="en-AU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AU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AU" dirty="0"/>
                  <a:t> at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AU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AU" i="1"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  <m:sup>
                        <m:r>
                          <a:rPr lang="en-AU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AU" b="0" i="1" smtClean="0">
                        <a:latin typeface="Cambria Math" panose="02040503050406030204" pitchFamily="18" charset="0"/>
                      </a:rPr>
                      <m:t>=</m:t>
                    </m:r>
                    <m:sSubSup>
                      <m:sSubSupPr>
                        <m:ctrlPr>
                          <a:rPr lang="en-AU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AU" b="0" i="1" smtClean="0">
                            <a:latin typeface="Cambria Math" panose="02040503050406030204" pitchFamily="18" charset="0"/>
                          </a:rPr>
                          <m:t>20.1</m:t>
                        </m:r>
                      </m:e>
                      <m:sub>
                        <m:r>
                          <a:rPr lang="en-AU" b="0" i="1" smtClean="0">
                            <a:latin typeface="Cambria Math" panose="02040503050406030204" pitchFamily="18" charset="0"/>
                          </a:rPr>
                          <m:t>−3.5</m:t>
                        </m:r>
                      </m:sub>
                      <m:sup>
                        <m:r>
                          <a:rPr lang="en-AU" b="0" i="1" smtClean="0">
                            <a:latin typeface="Cambria Math" panose="02040503050406030204" pitchFamily="18" charset="0"/>
                          </a:rPr>
                          <m:t>+10.6</m:t>
                        </m:r>
                      </m:sup>
                    </m:sSubSup>
                    <m:r>
                      <m:rPr>
                        <m:sty m:val="p"/>
                      </m:rPr>
                      <a:rPr lang="en-AU" b="0" i="0" smtClean="0">
                        <a:latin typeface="Cambria Math" panose="02040503050406030204" pitchFamily="18" charset="0"/>
                      </a:rPr>
                      <m:t>Ge</m:t>
                    </m:r>
                    <m:sSup>
                      <m:sSupPr>
                        <m:ctrlPr>
                          <a:rPr lang="en-AU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AU" b="0" i="0" smtClean="0">
                            <a:latin typeface="Cambria Math" panose="02040503050406030204" pitchFamily="18" charset="0"/>
                          </a:rPr>
                          <m:t>V</m:t>
                        </m:r>
                      </m:e>
                      <m:sup>
                        <m:r>
                          <a:rPr lang="en-AU" b="0" i="0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AU" b="0" dirty="0"/>
              </a:p>
              <a:p>
                <a:pPr lvl="1"/>
                <a:r>
                  <a:rPr lang="en-AU" dirty="0"/>
                  <a:t>Zero in quark + diquark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AU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AU" i="1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en-AU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  <m:sup>
                        <m:r>
                          <a:rPr lang="en-AU" i="1">
                            <a:latin typeface="Cambria Math" panose="02040503050406030204" pitchFamily="18" charset="0"/>
                          </a:rPr>
                          <m:t>𝑑</m:t>
                        </m:r>
                        <m:r>
                          <a:rPr lang="en-AU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sup>
                    </m:sSubSup>
                    <m:r>
                      <a:rPr lang="en-AU" i="1"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AU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AU" i="1"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  <m:sup>
                        <m:r>
                          <a:rPr lang="en-AU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AU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AU" b="0" dirty="0"/>
                  <a:t> is responsible for this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39A78DC-DB8D-D1EA-584B-D9CD0A8D79E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09600" y="1524000"/>
                <a:ext cx="10972800" cy="4525963"/>
              </a:xfrm>
              <a:blipFill>
                <a:blip r:embed="rId2"/>
                <a:stretch>
                  <a:fillRect l="-611" t="-943" b="-5795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CB9F86B-2A91-0910-2405-4FBB6104DA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.                                             MSWG  - 24/11/21                                                           (32)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31CEBCE-B368-0F03-7FD4-B44F497485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Craig Roberts: cdroberts@nju.edu.cn  455 .. 24/10/10 ..."pi + K + N em and gravitational form factors"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D2B0E4C-37C1-1B0F-AD68-FAC9099D79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034D8C-3CB4-402A-BC46-2AB14C0FE90A}" type="slidenum">
              <a:rPr lang="en-US" smtClean="0"/>
              <a:pPr/>
              <a:t>24</a:t>
            </a:fld>
            <a:endParaRPr lang="en-US"/>
          </a:p>
        </p:txBody>
      </p:sp>
      <p:pic>
        <p:nvPicPr>
          <p:cNvPr id="7" name="Picture 6" descr="FaddeevEq.jpg">
            <a:extLst>
              <a:ext uri="{FF2B5EF4-FFF2-40B4-BE49-F238E27FC236}">
                <a16:creationId xmlns:a16="http://schemas.microsoft.com/office/drawing/2014/main" id="{B3E78AE9-A024-47E2-4D01-109FE47100F2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315200" y="254650"/>
            <a:ext cx="4570016" cy="149795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27A33378-D74D-3705-4A43-0D499B13E4B7}"/>
              </a:ext>
            </a:extLst>
          </p:cNvPr>
          <p:cNvSpPr txBox="1"/>
          <p:nvPr/>
        </p:nvSpPr>
        <p:spPr>
          <a:xfrm>
            <a:off x="8229600" y="2667000"/>
            <a:ext cx="3810001" cy="38010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AU" i="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Peng Cheng et al.</a:t>
            </a:r>
          </a:p>
          <a:p>
            <a:pPr>
              <a:spcAft>
                <a:spcPts val="600"/>
              </a:spcAft>
            </a:pPr>
            <a:r>
              <a:rPr lang="en-AU" i="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Updating quark + diquark QCD-kindred approach </a:t>
            </a:r>
          </a:p>
          <a:p>
            <a:pPr>
              <a:spcAft>
                <a:spcPts val="600"/>
              </a:spcAft>
            </a:pPr>
            <a:r>
              <a:rPr lang="en-AU" i="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What improvements are necessary to “reproduce” ab initio </a:t>
            </a:r>
            <a:r>
              <a:rPr lang="en-AU" i="1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Faddeev</a:t>
            </a:r>
            <a:r>
              <a:rPr lang="en-AU" i="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results</a:t>
            </a:r>
          </a:p>
          <a:p>
            <a:pPr>
              <a:spcAft>
                <a:spcPts val="600"/>
              </a:spcAft>
            </a:pPr>
            <a:r>
              <a:rPr lang="en-AU" i="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Subsequently revisit nucleon-to-resonance transition form factor calculations</a:t>
            </a:r>
          </a:p>
          <a:p>
            <a:pPr>
              <a:spcAft>
                <a:spcPts val="600"/>
              </a:spcAft>
            </a:pPr>
            <a:r>
              <a:rPr lang="en-AU" i="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Simultaneously use </a:t>
            </a:r>
            <a:r>
              <a:rPr lang="en-AU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ab initio</a:t>
            </a:r>
            <a:r>
              <a:rPr lang="en-AU" i="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en-AU" i="1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Faddeev</a:t>
            </a:r>
            <a:r>
              <a:rPr lang="en-AU" i="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for such calculations</a:t>
            </a:r>
          </a:p>
          <a:p>
            <a:pPr>
              <a:spcAft>
                <a:spcPts val="600"/>
              </a:spcAft>
            </a:pPr>
            <a:r>
              <a:rPr lang="en-AU" i="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Testing/highlighting role of diquark correlations</a:t>
            </a:r>
          </a:p>
        </p:txBody>
      </p:sp>
    </p:spTree>
    <p:extLst>
      <p:ext uri="{BB962C8B-B14F-4D97-AF65-F5344CB8AC3E}">
        <p14:creationId xmlns:p14="http://schemas.microsoft.com/office/powerpoint/2010/main" val="21554906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EFCA9F-0522-1265-36EC-B10CC5C57C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z="2800" b="0" i="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Summary: Nucleon Form Factors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50E3B06-AB29-9F4D-D784-CDF768A77B26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sSubSup>
                      <m:sSubSupPr>
                        <m:ctrlPr>
                          <a:rPr lang="en-AU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AU" b="0" i="1" smtClean="0"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  <m:sub>
                        <m:r>
                          <a:rPr lang="en-AU" b="0" i="1" smtClean="0">
                            <a:latin typeface="Cambria Math" panose="02040503050406030204" pitchFamily="18" charset="0"/>
                          </a:rPr>
                          <m:t>𝐸</m:t>
                        </m:r>
                      </m:sub>
                      <m:sup>
                        <m:r>
                          <a:rPr lang="en-AU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sup>
                    </m:sSubSup>
                    <m:r>
                      <a:rPr lang="en-AU" b="0" i="1" smtClean="0"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AU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AU" b="0" i="1" smtClean="0"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  <m:sup>
                        <m:r>
                          <a:rPr lang="en-AU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AU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predicted to possess a zero at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AU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AU" b="0" i="1" smtClean="0"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  <m:sup>
                        <m:r>
                          <a:rPr lang="en-AU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dirty="0"/>
                  <a:t> within reach of modern experiments</a:t>
                </a:r>
              </a:p>
              <a:p>
                <a14:m>
                  <m:oMath xmlns:m="http://schemas.openxmlformats.org/officeDocument/2006/math">
                    <m:sSubSup>
                      <m:sSubSupPr>
                        <m:ctrlPr>
                          <a:rPr lang="en-AU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AU" b="0" i="1" smtClean="0"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  <m:sub>
                        <m:r>
                          <a:rPr lang="en-AU" b="0" i="1" smtClean="0">
                            <a:latin typeface="Cambria Math" panose="02040503050406030204" pitchFamily="18" charset="0"/>
                          </a:rPr>
                          <m:t>𝐸</m:t>
                        </m:r>
                      </m:sub>
                      <m:sup>
                        <m:r>
                          <a:rPr lang="en-AU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bSup>
                    <m:r>
                      <a:rPr lang="en-AU" b="0" i="1" smtClean="0"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AU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AU" b="0" i="1" smtClean="0"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  <m:sup>
                        <m:r>
                          <a:rPr lang="en-AU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AU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does not exhibit a zero</a:t>
                </a:r>
              </a:p>
              <a:p>
                <a:r>
                  <a:rPr lang="en-US" dirty="0"/>
                  <a:t>Consequently, modern experiment (</a:t>
                </a:r>
                <a:r>
                  <a:rPr lang="en-US" dirty="0" err="1"/>
                  <a:t>GEn</a:t>
                </a:r>
                <a:r>
                  <a:rPr lang="en-US" dirty="0"/>
                  <a:t> II ?) predicted to see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AU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AU" b="0" i="1" smtClean="0"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  <m:sub>
                        <m:r>
                          <a:rPr lang="en-AU" b="0" i="1" smtClean="0">
                            <a:latin typeface="Cambria Math" panose="02040503050406030204" pitchFamily="18" charset="0"/>
                          </a:rPr>
                          <m:t>𝐸</m:t>
                        </m:r>
                      </m:sub>
                      <m:sup>
                        <m:r>
                          <a:rPr lang="en-AU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bSup>
                    <m:r>
                      <a:rPr lang="en-AU" b="0" i="1" smtClean="0">
                        <a:latin typeface="Cambria Math" panose="02040503050406030204" pitchFamily="18" charset="0"/>
                      </a:rPr>
                      <m:t>&gt;</m:t>
                    </m:r>
                    <m:sSubSup>
                      <m:sSubSupPr>
                        <m:ctrlPr>
                          <a:rPr lang="en-AU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AU" b="0" i="1" smtClean="0"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  <m:sub>
                        <m:r>
                          <a:rPr lang="en-AU" b="0" i="1" smtClean="0">
                            <a:latin typeface="Cambria Math" panose="02040503050406030204" pitchFamily="18" charset="0"/>
                          </a:rPr>
                          <m:t>𝐸</m:t>
                        </m:r>
                      </m:sub>
                      <m:sup>
                        <m:r>
                          <a:rPr lang="en-AU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sup>
                    </m:sSubSup>
                    <m:r>
                      <a:rPr lang="en-AU" b="0" i="1" smtClean="0">
                        <a:latin typeface="Cambria Math" panose="02040503050406030204" pitchFamily="18" charset="0"/>
                      </a:rPr>
                      <m:t>&gt;1</m:t>
                    </m:r>
                  </m:oMath>
                </a14:m>
                <a:r>
                  <a:rPr lang="en-US" dirty="0"/>
                  <a:t>  </a:t>
                </a:r>
              </a:p>
              <a:p>
                <a:r>
                  <a:rPr lang="en-US" dirty="0"/>
                  <a:t>These predictions rest on </a:t>
                </a:r>
                <a:r>
                  <a:rPr lang="en-US" dirty="0" err="1"/>
                  <a:t>behaviour</a:t>
                </a:r>
                <a:r>
                  <a:rPr lang="en-US" dirty="0"/>
                  <a:t> of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AU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AU" b="0" i="1" smtClean="0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en-AU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  <m:sup>
                        <m:r>
                          <a:rPr lang="en-AU" b="0" i="1" smtClean="0">
                            <a:latin typeface="Cambria Math" panose="02040503050406030204" pitchFamily="18" charset="0"/>
                          </a:rPr>
                          <m:t>𝑑𝑝</m:t>
                        </m:r>
                      </m:sup>
                    </m:sSubSup>
                  </m:oMath>
                </a14:m>
                <a:endParaRPr lang="en-US" dirty="0"/>
              </a:p>
              <a:p>
                <a:r>
                  <a:rPr lang="en-US" dirty="0"/>
                  <a:t>For nucleons, discovering QCD scaling and scaling violations requires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AU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AU" b="0" i="1" smtClean="0"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  <m:sup>
                        <m:r>
                          <a:rPr lang="en-AU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AU" b="0" i="1" smtClean="0">
                        <a:latin typeface="Cambria Math" panose="02040503050406030204" pitchFamily="18" charset="0"/>
                      </a:rPr>
                      <m:t>&gt;18 </m:t>
                    </m:r>
                    <m:r>
                      <m:rPr>
                        <m:sty m:val="p"/>
                      </m:rPr>
                      <a:rPr lang="en-AU" b="0" i="0" smtClean="0">
                        <a:latin typeface="Cambria Math" panose="02040503050406030204" pitchFamily="18" charset="0"/>
                      </a:rPr>
                      <m:t>Ge</m:t>
                    </m:r>
                    <m:sSup>
                      <m:sSupPr>
                        <m:ctrlPr>
                          <a:rPr lang="en-AU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AU" b="0" i="0" smtClean="0">
                            <a:latin typeface="Cambria Math" panose="02040503050406030204" pitchFamily="18" charset="0"/>
                          </a:rPr>
                          <m:t>V</m:t>
                        </m:r>
                      </m:e>
                      <m:sup>
                        <m:r>
                          <a:rPr lang="en-AU" b="0" i="0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US" dirty="0"/>
              </a:p>
              <a:p>
                <a:r>
                  <a:rPr lang="en-US" dirty="0"/>
                  <a:t>Each feature is sensitive expression of emergent phenomena in QCD</a:t>
                </a:r>
              </a:p>
              <a:p>
                <a:r>
                  <a:rPr lang="en-US" dirty="0"/>
                  <a:t>No material improvement of CSM analysis can be anticipated before lattice-</a:t>
                </a:r>
                <a:r>
                  <a:rPr lang="en-US" dirty="0" err="1"/>
                  <a:t>regularised</a:t>
                </a:r>
                <a:r>
                  <a:rPr lang="en-US" dirty="0"/>
                  <a:t> QCD produces precise, infinite-volume, continuum-limit, carefully </a:t>
                </a:r>
                <a:r>
                  <a:rPr lang="en-US" dirty="0" err="1"/>
                  <a:t>renormalised</a:t>
                </a:r>
                <a:r>
                  <a:rPr lang="en-US" dirty="0"/>
                  <a:t>, physical pion mass results on a similar domain to that covered by CSM studies</a:t>
                </a:r>
              </a:p>
              <a:p>
                <a:endParaRPr lang="en-AU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50E3B06-AB29-9F4D-D784-CDF768A77B2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611" t="-404" r="-1167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7778FD9-8222-D15F-80C0-01C2C72CD0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.                                             MSWG  - 24/11/21                                                           (32)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B912EF9-0027-ACDB-D3EE-76F04CD561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Craig Roberts: cdroberts@nju.edu.cn  455 .. 24/10/10 ..."pi + K + N em and gravitational form factors"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D260343-4FFE-D6A8-D39B-8E54D243D1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034D8C-3CB4-402A-BC46-2AB14C0FE90A}" type="slidenum">
              <a:rPr lang="en-US" smtClean="0"/>
              <a:pPr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78092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FFB7C3EE-1D83-ABF3-E691-2948A3A23E3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/>
        </p:blipFill>
        <p:spPr>
          <a:xfrm>
            <a:off x="960842" y="227013"/>
            <a:ext cx="10270316" cy="605948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4" name="Date Placeholder 3" hidden="1">
            <a:extLst>
              <a:ext uri="{FF2B5EF4-FFF2-40B4-BE49-F238E27FC236}">
                <a16:creationId xmlns:a16="http://schemas.microsoft.com/office/drawing/2014/main" id="{27843816-F054-9889-FEF1-67CE9FD992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spcAft>
                <a:spcPts val="600"/>
              </a:spcAft>
            </a:pPr>
            <a:r>
              <a:rPr lang="en-US"/>
              <a:t>.                                             MSWG  - 24/11/21                                                           (32)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6FD4A85-F5A4-7115-3B7F-DFD39BD49E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spcAft>
                <a:spcPts val="600"/>
              </a:spcAft>
            </a:pPr>
            <a:r>
              <a:rPr lang="en-US"/>
              <a:t>Craig Roberts: cdroberts@nju.edu.cn  455 .. 24/10/10 ..."pi + K + N em and gravitational form factors"</a:t>
            </a:r>
          </a:p>
        </p:txBody>
      </p:sp>
      <p:sp>
        <p:nvSpPr>
          <p:cNvPr id="6" name="Slide Number Placeholder 5" hidden="1">
            <a:extLst>
              <a:ext uri="{FF2B5EF4-FFF2-40B4-BE49-F238E27FC236}">
                <a16:creationId xmlns:a16="http://schemas.microsoft.com/office/drawing/2014/main" id="{DA58C34B-2402-E825-917C-60861AB7BE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spcAft>
                <a:spcPts val="600"/>
              </a:spcAft>
            </a:pPr>
            <a:fld id="{87034D8C-3CB4-402A-BC46-2AB14C0FE90A}" type="slidenum">
              <a:rPr lang="en-US" smtClean="0"/>
              <a:pPr>
                <a:spcAft>
                  <a:spcPts val="600"/>
                </a:spcAft>
              </a:pPr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2841640"/>
      </p:ext>
    </p:extLst>
  </p:cSld>
  <p:clrMapOvr>
    <a:masterClrMapping/>
  </p:clrMapOvr>
  <p:transition spd="slow">
    <p:cover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A group of letters and numbers&#10;&#10;Description automatically generated">
            <a:extLst>
              <a:ext uri="{FF2B5EF4-FFF2-40B4-BE49-F238E27FC236}">
                <a16:creationId xmlns:a16="http://schemas.microsoft.com/office/drawing/2014/main" id="{55FD4D67-EA58-41CE-35B1-6DFD7DAA8E1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8399" y="4781550"/>
            <a:ext cx="4882399" cy="1267460"/>
          </a:xfrm>
          <a:prstGeom prst="rect">
            <a:avLst/>
          </a:prstGeom>
        </p:spPr>
      </p:pic>
      <p:pic>
        <p:nvPicPr>
          <p:cNvPr id="8" name="Picture 7" descr="A diagram of a circuit&#10;&#10;Description automatically generated">
            <a:extLst>
              <a:ext uri="{FF2B5EF4-FFF2-40B4-BE49-F238E27FC236}">
                <a16:creationId xmlns:a16="http://schemas.microsoft.com/office/drawing/2014/main" id="{0B626ABA-3FD9-E446-4BC4-C72CD57DFF1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9869" y="762000"/>
            <a:ext cx="8192262" cy="2165848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649E0CC-5A01-A5AE-43CC-B47C072329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z="2800" b="0" i="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Nucleon Gravitational Form Factors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7237E8A-2FAE-5D6D-17E4-F6C5A36381C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09600" y="2789236"/>
                <a:ext cx="10972800" cy="3611564"/>
              </a:xfrm>
            </p:spPr>
            <p:txBody>
              <a:bodyPr/>
              <a:lstStyle/>
              <a:p>
                <a:r>
                  <a:rPr lang="en-AU" dirty="0"/>
                  <a:t>Current … compared with meson and baryon electromagnetic form factors, only new element is the dressed graviton + quark vertex,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AU" b="0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m:rPr>
                            <m:sty m:val="p"/>
                          </m:rPr>
                          <a:rPr lang="en-AU" b="0" i="0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Γ</m:t>
                        </m:r>
                      </m:e>
                      <m:sub>
                        <m:r>
                          <a:rPr lang="en-AU" b="0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𝜇𝜈</m:t>
                        </m:r>
                      </m:sub>
                      <m:sup>
                        <m:r>
                          <a:rPr lang="en-AU" b="0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𝑔</m:t>
                        </m:r>
                      </m:sup>
                    </m:sSubSup>
                  </m:oMath>
                </a14:m>
                <a:endParaRPr lang="en-AU" dirty="0"/>
              </a:p>
              <a:p>
                <a:r>
                  <a:rPr lang="en-AU" dirty="0"/>
                  <a:t>Determined in </a:t>
                </a:r>
              </a:p>
              <a:p>
                <a:pPr marL="400050" lvl="1" indent="0">
                  <a:buNone/>
                </a:pPr>
                <a:r>
                  <a:rPr lang="en-AU" b="0" i="1" dirty="0">
                    <a:solidFill>
                      <a:srgbClr val="212121"/>
                    </a:solidFill>
                    <a:effectLst/>
                  </a:rPr>
                  <a:t>Pion and kaon electromagnetic and gravitational form factors</a:t>
                </a:r>
                <a:r>
                  <a:rPr lang="en-AU" b="0" i="0" dirty="0">
                    <a:solidFill>
                      <a:srgbClr val="212121"/>
                    </a:solidFill>
                    <a:effectLst/>
                  </a:rPr>
                  <a:t>, Yin-Zhen Xu (</a:t>
                </a:r>
                <a:r>
                  <a:rPr lang="ja-JP" altLang="en-US" b="0" i="0" dirty="0">
                    <a:solidFill>
                      <a:srgbClr val="212121"/>
                    </a:solidFill>
                    <a:effectLst/>
                  </a:rPr>
                  <a:t>徐胤禛</a:t>
                </a:r>
                <a:r>
                  <a:rPr lang="en-US" altLang="ja-JP" b="0" i="0" dirty="0">
                    <a:solidFill>
                      <a:srgbClr val="212121"/>
                    </a:solidFill>
                    <a:effectLst/>
                  </a:rPr>
                  <a:t>) et al.</a:t>
                </a:r>
                <a:r>
                  <a:rPr lang="en-AU" b="0" i="0" dirty="0">
                    <a:solidFill>
                      <a:srgbClr val="212121"/>
                    </a:solidFill>
                    <a:effectLst/>
                  </a:rPr>
                  <a:t>, </a:t>
                </a:r>
                <a:r>
                  <a:rPr lang="en-AU" b="0" i="0" u="sng" strike="noStrike" dirty="0">
                    <a:solidFill>
                      <a:srgbClr val="212121"/>
                    </a:solidFill>
                    <a:effectLst/>
                    <a:hlinkClick r:id="rId4"/>
                  </a:rPr>
                  <a:t>e-Print: 2311.14832 [hep-</a:t>
                </a:r>
                <a:r>
                  <a:rPr lang="en-AU" b="0" i="0" u="sng" strike="noStrike" dirty="0" err="1">
                    <a:solidFill>
                      <a:srgbClr val="212121"/>
                    </a:solidFill>
                    <a:effectLst/>
                    <a:hlinkClick r:id="rId4"/>
                  </a:rPr>
                  <a:t>ph</a:t>
                </a:r>
                <a:r>
                  <a:rPr lang="en-AU" b="0" i="0" u="sng" strike="noStrike" dirty="0">
                    <a:solidFill>
                      <a:srgbClr val="212121"/>
                    </a:solidFill>
                    <a:effectLst/>
                    <a:hlinkClick r:id="rId4"/>
                  </a:rPr>
                  <a:t>]</a:t>
                </a:r>
                <a:r>
                  <a:rPr lang="en-AU" b="0" i="0" dirty="0">
                    <a:solidFill>
                      <a:srgbClr val="212121"/>
                    </a:solidFill>
                    <a:effectLst/>
                  </a:rPr>
                  <a:t>, </a:t>
                </a:r>
                <a:r>
                  <a:rPr lang="en-AU" b="0" i="0" u="sng" strike="noStrike" dirty="0">
                    <a:solidFill>
                      <a:srgbClr val="212121"/>
                    </a:solidFill>
                    <a:effectLst/>
                    <a:hlinkClick r:id="rId5"/>
                  </a:rPr>
                  <a:t>Eur. Phys. J. C </a:t>
                </a:r>
                <a:r>
                  <a:rPr lang="en-AU" b="1" i="0" u="sng" strike="noStrike" dirty="0">
                    <a:solidFill>
                      <a:srgbClr val="212121"/>
                    </a:solidFill>
                    <a:effectLst/>
                    <a:hlinkClick r:id="rId5"/>
                  </a:rPr>
                  <a:t>84</a:t>
                </a:r>
                <a:r>
                  <a:rPr lang="en-AU" b="0" i="0" u="sng" strike="noStrike" dirty="0">
                    <a:solidFill>
                      <a:srgbClr val="212121"/>
                    </a:solidFill>
                    <a:effectLst/>
                    <a:hlinkClick r:id="rId5"/>
                  </a:rPr>
                  <a:t> (2024) 2, 191/1-13</a:t>
                </a:r>
                <a:endParaRPr lang="en-AU" b="0" i="0" dirty="0">
                  <a:solidFill>
                    <a:srgbClr val="212121"/>
                  </a:solidFill>
                  <a:effectLst/>
                </a:endParaRPr>
              </a:p>
              <a:p>
                <a:r>
                  <a:rPr lang="en-AU" dirty="0"/>
                  <a:t>Current … 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7237E8A-2FAE-5D6D-17E4-F6C5A36381C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09600" y="2789236"/>
                <a:ext cx="10972800" cy="3611564"/>
              </a:xfrm>
              <a:blipFill>
                <a:blip r:embed="rId6"/>
                <a:stretch>
                  <a:fillRect l="-611" t="-1182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DD93518-F747-7D0A-B563-9DC94C7862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.                                             MSWG  - 24/11/21                                                           (32)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FA1CFAC-C5D3-19AC-A807-7A0E7B4356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Craig Roberts: cdroberts@nju.edu.cn  455 .. 24/10/10 ..."pi + K + N em and gravitational form factors"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5846364-DF37-0FC2-7978-2C1EBF48F0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034D8C-3CB4-402A-BC46-2AB14C0FE90A}" type="slidenum">
              <a:rPr lang="en-US" smtClean="0"/>
              <a:pPr/>
              <a:t>27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C2421B29-D70A-75C8-6184-8DA364F0E452}"/>
                  </a:ext>
                </a:extLst>
              </p:cNvPr>
              <p:cNvSpPr txBox="1"/>
              <p:nvPr/>
            </p:nvSpPr>
            <p:spPr>
              <a:xfrm>
                <a:off x="7957398" y="4902875"/>
                <a:ext cx="4234429" cy="203132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AU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AU" b="0" i="1" smtClean="0"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AU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AU" b="0" i="1" smtClean="0"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  <m:sup>
                        <m:r>
                          <a:rPr lang="en-AU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AU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AU" dirty="0"/>
                  <a:t> mass distribution form factor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AU" b="0" i="1" smtClean="0">
                          <a:latin typeface="Cambria Math" panose="02040503050406030204" pitchFamily="18" charset="0"/>
                        </a:rPr>
                        <m:t>𝐴</m:t>
                      </m:r>
                      <m:d>
                        <m:dPr>
                          <m:ctrlPr>
                            <a:rPr lang="en-AU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AU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AU" b="0" i="1" smtClean="0">
                                  <a:latin typeface="Cambria Math" panose="02040503050406030204" pitchFamily="18" charset="0"/>
                                </a:rPr>
                                <m:t>𝑄</m:t>
                              </m:r>
                            </m:e>
                            <m:sup>
                              <m:r>
                                <a:rPr lang="en-AU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AU" b="0" i="1" smtClean="0">
                              <a:latin typeface="Cambria Math" panose="02040503050406030204" pitchFamily="18" charset="0"/>
                            </a:rPr>
                            <m:t>=0</m:t>
                          </m:r>
                        </m:e>
                      </m:d>
                      <m:r>
                        <a:rPr lang="en-AU" b="0" i="1" smtClean="0">
                          <a:latin typeface="Cambria Math" panose="02040503050406030204" pitchFamily="18" charset="0"/>
                        </a:rPr>
                        <m:t>=1</m:t>
                      </m:r>
                    </m:oMath>
                  </m:oMathPara>
                </a14:m>
                <a:endParaRPr lang="en-AU" dirty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AU" b="0" i="1" smtClean="0">
                        <a:latin typeface="Cambria Math" panose="02040503050406030204" pitchFamily="18" charset="0"/>
                      </a:rPr>
                      <m:t>𝐽</m:t>
                    </m:r>
                    <m:r>
                      <a:rPr lang="en-AU" b="0" i="1" smtClean="0"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AU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AU" b="0" i="1" smtClean="0"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  <m:sup>
                        <m:r>
                          <a:rPr lang="en-AU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AU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AU" dirty="0"/>
                  <a:t> spin distribution form factor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AU" b="0" i="1" smtClean="0">
                          <a:latin typeface="Cambria Math" panose="02040503050406030204" pitchFamily="18" charset="0"/>
                        </a:rPr>
                        <m:t>𝐽</m:t>
                      </m:r>
                      <m:d>
                        <m:dPr>
                          <m:ctrlPr>
                            <a:rPr lang="en-AU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AU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AU" b="0" i="1" smtClean="0">
                                  <a:latin typeface="Cambria Math" panose="02040503050406030204" pitchFamily="18" charset="0"/>
                                </a:rPr>
                                <m:t>𝑄</m:t>
                              </m:r>
                            </m:e>
                            <m:sup>
                              <m:r>
                                <a:rPr lang="en-AU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AU" b="0" i="1" smtClean="0">
                              <a:latin typeface="Cambria Math" panose="02040503050406030204" pitchFamily="18" charset="0"/>
                            </a:rPr>
                            <m:t>=0</m:t>
                          </m:r>
                        </m:e>
                      </m:d>
                      <m:r>
                        <a:rPr lang="en-AU" b="0" i="1" smtClean="0">
                          <a:latin typeface="Cambria Math" panose="02040503050406030204" pitchFamily="18" charset="0"/>
                        </a:rPr>
                        <m:t>=1/2</m:t>
                      </m:r>
                    </m:oMath>
                  </m:oMathPara>
                </a14:m>
                <a:endParaRPr lang="en-AU" dirty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AU" b="0" i="1" smtClean="0">
                        <a:latin typeface="Cambria Math" panose="02040503050406030204" pitchFamily="18" charset="0"/>
                      </a:rPr>
                      <m:t>𝐷</m:t>
                    </m:r>
                    <m:r>
                      <a:rPr lang="en-AU" b="0" i="1" smtClean="0"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AU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AU" b="0" i="1" smtClean="0"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  <m:sup>
                        <m:r>
                          <a:rPr lang="en-AU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AU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AU" dirty="0"/>
                  <a:t> pressure distribution form factor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AU" b="0" i="1" smtClean="0">
                          <a:latin typeface="Cambria Math" panose="02040503050406030204" pitchFamily="18" charset="0"/>
                        </a:rPr>
                        <m:t>𝐷</m:t>
                      </m:r>
                      <m:d>
                        <m:dPr>
                          <m:ctrlPr>
                            <a:rPr lang="en-AU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AU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AU" b="0" i="1" smtClean="0">
                                  <a:latin typeface="Cambria Math" panose="02040503050406030204" pitchFamily="18" charset="0"/>
                                </a:rPr>
                                <m:t>𝑄</m:t>
                              </m:r>
                            </m:e>
                            <m:sup>
                              <m:r>
                                <a:rPr lang="en-AU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AU" b="0" i="1" smtClean="0">
                              <a:latin typeface="Cambria Math" panose="02040503050406030204" pitchFamily="18" charset="0"/>
                            </a:rPr>
                            <m:t>=0</m:t>
                          </m:r>
                        </m:e>
                      </m:d>
                      <m:r>
                        <a:rPr lang="en-AU" b="0" i="1" smtClean="0">
                          <a:latin typeface="Cambria Math" panose="02040503050406030204" pitchFamily="18" charset="0"/>
                        </a:rPr>
                        <m:t>=?</m:t>
                      </m:r>
                    </m:oMath>
                  </m:oMathPara>
                </a14:m>
                <a:endParaRPr lang="en-AU" dirty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en-AU" dirty="0"/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C2421B29-D70A-75C8-6184-8DA364F0E45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57398" y="4902875"/>
                <a:ext cx="4234429" cy="2031325"/>
              </a:xfrm>
              <a:prstGeom prst="rect">
                <a:avLst/>
              </a:prstGeom>
              <a:blipFill>
                <a:blip r:embed="rId7"/>
                <a:stretch>
                  <a:fillRect l="-863" t="-1497" r="-432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D8AAAE04-43BD-A86F-9E97-99ED8F014A03}"/>
              </a:ext>
            </a:extLst>
          </p:cNvPr>
          <p:cNvCxnSpPr/>
          <p:nvPr/>
        </p:nvCxnSpPr>
        <p:spPr bwMode="auto">
          <a:xfrm>
            <a:off x="7320798" y="6178551"/>
            <a:ext cx="1975602" cy="280572"/>
          </a:xfrm>
          <a:prstGeom prst="straightConnector1">
            <a:avLst/>
          </a:prstGeom>
          <a:ln w="19050">
            <a:headEnd type="none" w="med" len="me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5F5E86A3-D99B-BB07-7BAC-B0FF9334C9E0}"/>
              </a:ext>
            </a:extLst>
          </p:cNvPr>
          <p:cNvSpPr txBox="1"/>
          <p:nvPr/>
        </p:nvSpPr>
        <p:spPr>
          <a:xfrm>
            <a:off x="3327133" y="5973764"/>
            <a:ext cx="40398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dirty="0"/>
              <a:t>Last unknown global property of nucleon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48F7DFD8-D7D6-C260-2000-7F403CD707F9}"/>
              </a:ext>
            </a:extLst>
          </p:cNvPr>
          <p:cNvSpPr txBox="1"/>
          <p:nvPr/>
        </p:nvSpPr>
        <p:spPr>
          <a:xfrm>
            <a:off x="381000" y="5486400"/>
            <a:ext cx="3011145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2200" i="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GFFs Accessible via GPDs</a:t>
            </a:r>
          </a:p>
        </p:txBody>
      </p:sp>
    </p:spTree>
    <p:extLst>
      <p:ext uri="{BB962C8B-B14F-4D97-AF65-F5344CB8AC3E}">
        <p14:creationId xmlns:p14="http://schemas.microsoft.com/office/powerpoint/2010/main" val="12527804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0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4" grpId="0"/>
      <p:bldP spid="15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diagram of a graph&#10;&#10;Description automatically generated with medium confidence">
            <a:extLst>
              <a:ext uri="{FF2B5EF4-FFF2-40B4-BE49-F238E27FC236}">
                <a16:creationId xmlns:a16="http://schemas.microsoft.com/office/drawing/2014/main" id="{E50815BF-781F-A712-5887-3B671F7525F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1000" y="152400"/>
            <a:ext cx="2927753" cy="6535738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FC472F7-CDC9-381E-F4B0-4079600168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Predicted GFFs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0C19741-FC29-D550-ECA2-A1DBBBEC64C1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09600" y="1600201"/>
                <a:ext cx="7696200" cy="4525963"/>
              </a:xfrm>
            </p:spPr>
            <p:txBody>
              <a:bodyPr/>
              <a:lstStyle/>
              <a:p>
                <a:r>
                  <a:rPr lang="en-AU" dirty="0"/>
                  <a:t>Solid curves … CSM </a:t>
                </a:r>
                <a:r>
                  <a:rPr lang="en-AU" dirty="0" err="1"/>
                  <a:t>predicitions</a:t>
                </a:r>
                <a:endParaRPr lang="en-AU" dirty="0"/>
              </a:p>
              <a:p>
                <a:r>
                  <a:rPr lang="en-AU" dirty="0"/>
                  <a:t>Points </a:t>
                </a:r>
                <a:r>
                  <a:rPr lang="en-AU" dirty="0" err="1"/>
                  <a:t>lQCD</a:t>
                </a:r>
                <a:r>
                  <a:rPr lang="en-AU" dirty="0"/>
                  <a:t> results [Hackett:2023rif]</a:t>
                </a:r>
              </a:p>
              <a:p>
                <a:pPr lvl="1"/>
                <a:r>
                  <a:rPr lang="en-AU" sz="2200" dirty="0"/>
                  <a:t>Agreement within (large) lattice uncertainties</a:t>
                </a:r>
              </a:p>
              <a:p>
                <a:r>
                  <a:rPr lang="en-AU" dirty="0"/>
                  <a:t>Symmetry-preserving character of CSM analysis is evident in values of 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AU" sz="2200" b="0" i="1" smtClean="0">
                        <a:latin typeface="Cambria Math" panose="02040503050406030204" pitchFamily="18" charset="0"/>
                      </a:rPr>
                      <m:t>𝐴</m:t>
                    </m:r>
                    <m:d>
                      <m:dPr>
                        <m:ctrlPr>
                          <a:rPr lang="en-AU" sz="22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AU" sz="2200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e>
                    </m:d>
                    <m:r>
                      <a:rPr lang="en-AU" sz="2200" b="0" i="1" smtClean="0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endParaRPr lang="en-AU" sz="2200" b="0" i="1" dirty="0">
                  <a:latin typeface="Cambria Math" panose="02040503050406030204" pitchFamily="18" charset="0"/>
                </a:endParaRPr>
              </a:p>
              <a:p>
                <a:pPr lvl="1"/>
                <a14:m>
                  <m:oMath xmlns:m="http://schemas.openxmlformats.org/officeDocument/2006/math">
                    <m:r>
                      <a:rPr lang="en-AU" sz="2200" b="0" i="1" smtClean="0">
                        <a:latin typeface="Cambria Math" panose="02040503050406030204" pitchFamily="18" charset="0"/>
                      </a:rPr>
                      <m:t>𝐽</m:t>
                    </m:r>
                    <m:d>
                      <m:dPr>
                        <m:ctrlPr>
                          <a:rPr lang="en-AU" sz="22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AU" sz="2200" i="1">
                            <a:latin typeface="Cambria Math" panose="02040503050406030204" pitchFamily="18" charset="0"/>
                          </a:rPr>
                          <m:t>0</m:t>
                        </m:r>
                      </m:e>
                    </m:d>
                    <m:r>
                      <a:rPr lang="en-AU" sz="2200" i="1">
                        <a:latin typeface="Cambria Math" panose="02040503050406030204" pitchFamily="18" charset="0"/>
                      </a:rPr>
                      <m:t>=1</m:t>
                    </m:r>
                    <m:r>
                      <a:rPr lang="en-AU" sz="2200" b="0" i="1" smtClean="0">
                        <a:latin typeface="Cambria Math" panose="02040503050406030204" pitchFamily="18" charset="0"/>
                      </a:rPr>
                      <m:t>/2</m:t>
                    </m:r>
                  </m:oMath>
                </a14:m>
                <a:endParaRPr lang="en-AU" sz="2200" dirty="0"/>
              </a:p>
              <a:p>
                <a:r>
                  <a:rPr lang="en-AU" dirty="0"/>
                  <a:t>With </a:t>
                </a:r>
                <a14:m>
                  <m:oMath xmlns:m="http://schemas.openxmlformats.org/officeDocument/2006/math">
                    <m:r>
                      <a:rPr lang="en-AU" b="0" i="1" smtClean="0">
                        <a:latin typeface="Cambria Math" panose="02040503050406030204" pitchFamily="18" charset="0"/>
                      </a:rPr>
                      <m:t>𝐽</m:t>
                    </m:r>
                    <m:d>
                      <m:dPr>
                        <m:ctrlPr>
                          <a:rPr lang="en-AU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AU" i="1">
                            <a:latin typeface="Cambria Math" panose="02040503050406030204" pitchFamily="18" charset="0"/>
                          </a:rPr>
                          <m:t>0</m:t>
                        </m:r>
                      </m:e>
                    </m:d>
                    <m:r>
                      <a:rPr lang="en-AU" i="1">
                        <a:latin typeface="Cambria Math" panose="02040503050406030204" pitchFamily="18" charset="0"/>
                      </a:rPr>
                      <m:t>=1</m:t>
                    </m:r>
                    <m:r>
                      <a:rPr lang="en-AU" b="0" i="1" smtClean="0">
                        <a:latin typeface="Cambria Math" panose="02040503050406030204" pitchFamily="18" charset="0"/>
                      </a:rPr>
                      <m:t>/2</m:t>
                    </m:r>
                  </m:oMath>
                </a14:m>
                <a:r>
                  <a:rPr lang="en-AU" dirty="0"/>
                  <a:t>, confirm that the anomalous gravitomagnetic moment of a spin-</a:t>
                </a:r>
                <a14:m>
                  <m:oMath xmlns:m="http://schemas.openxmlformats.org/officeDocument/2006/math">
                    <m:r>
                      <a:rPr lang="en-AU" b="0" i="1" smtClean="0">
                        <a:latin typeface="Cambria Math" panose="02040503050406030204" pitchFamily="18" charset="0"/>
                      </a:rPr>
                      <m:t>1/2</m:t>
                    </m:r>
                  </m:oMath>
                </a14:m>
                <a:r>
                  <a:rPr lang="en-AU" dirty="0"/>
                  <a:t> system is zero [Kobzarev:1962wt, Teryaev:1999su, Brodsky:2000ii].  </a:t>
                </a:r>
              </a:p>
              <a:p>
                <a:r>
                  <a:rPr lang="en-AU" dirty="0"/>
                  <a:t>nucleon “D-term” … prediction </a:t>
                </a:r>
                <a14:m>
                  <m:oMath xmlns:m="http://schemas.openxmlformats.org/officeDocument/2006/math">
                    <m:r>
                      <a:rPr lang="en-AU" b="0" i="1" smtClean="0">
                        <a:latin typeface="Cambria Math" panose="02040503050406030204" pitchFamily="18" charset="0"/>
                      </a:rPr>
                      <m:t>𝐷</m:t>
                    </m:r>
                    <m:d>
                      <m:dPr>
                        <m:ctrlPr>
                          <a:rPr lang="en-AU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AU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e>
                    </m:d>
                    <m:r>
                      <a:rPr lang="en-AU" b="0" i="1" smtClean="0">
                        <a:latin typeface="Cambria Math" panose="02040503050406030204" pitchFamily="18" charset="0"/>
                      </a:rPr>
                      <m:t>=−3.11(1) </m:t>
                    </m:r>
                  </m:oMath>
                </a14:m>
                <a:endParaRPr lang="en-AU" dirty="0"/>
              </a:p>
              <a:p>
                <a:pPr marL="0" indent="0">
                  <a:buNone/>
                </a:pPr>
                <a:r>
                  <a:rPr lang="en-AU" dirty="0"/>
                  <a:t> 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0C19741-FC29-D550-ECA2-A1DBBBEC64C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09600" y="1600201"/>
                <a:ext cx="7696200" cy="4525963"/>
              </a:xfrm>
              <a:blipFill>
                <a:blip r:embed="rId3"/>
                <a:stretch>
                  <a:fillRect l="-1029" t="-943" r="-1267" b="-5526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9580C1B-658D-DC10-1FCB-6CC09762D0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.                                             MSWG  - 24/11/21                                                           (32)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CAA6BFF-09F9-2DC0-28A6-218AFB58A7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Craig Roberts: cdroberts@nju.edu.cn  455 .. 24/10/10 ..."pi + K + N em and gravitational form factors"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0382BC7-F443-3594-B1EF-4142827EF9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034D8C-3CB4-402A-BC46-2AB14C0FE90A}" type="slidenum">
              <a:rPr lang="en-US" smtClean="0"/>
              <a:pPr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11514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00F25932-3438-2E4A-F7EB-59E3AAF352DE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AU" dirty="0"/>
                  <a:t>GFF Species Decomposition (scale dependent,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AU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AU" b="1" i="1" smtClean="0">
                            <a:latin typeface="Cambria Math" panose="02040503050406030204" pitchFamily="18" charset="0"/>
                          </a:rPr>
                          <m:t>𝜻</m:t>
                        </m:r>
                      </m:e>
                      <m:sub>
                        <m:r>
                          <a:rPr lang="en-AU" b="1" i="1" smtClean="0">
                            <a:latin typeface="Cambria Math" panose="02040503050406030204" pitchFamily="18" charset="0"/>
                          </a:rPr>
                          <m:t>𝟐</m:t>
                        </m:r>
                      </m:sub>
                    </m:sSub>
                    <m:r>
                      <a:rPr lang="en-AU" b="1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AU" b="1" i="1" smtClean="0">
                        <a:latin typeface="Cambria Math" panose="02040503050406030204" pitchFamily="18" charset="0"/>
                      </a:rPr>
                      <m:t>𝟐</m:t>
                    </m:r>
                    <m:r>
                      <a:rPr lang="en-AU" b="1" i="0" smtClean="0">
                        <a:latin typeface="Cambria Math" panose="02040503050406030204" pitchFamily="18" charset="0"/>
                      </a:rPr>
                      <m:t>𝐆𝐞𝐕</m:t>
                    </m:r>
                  </m:oMath>
                </a14:m>
                <a:r>
                  <a:rPr lang="en-AU" dirty="0"/>
                  <a:t>)</a:t>
                </a:r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00F25932-3438-2E4A-F7EB-59E3AAF352D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l="-1000" t="-5348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3F2A768-8728-EA28-F40B-CB44E8F4D9AD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09600" y="1600201"/>
                <a:ext cx="5092277" cy="4525963"/>
              </a:xfrm>
            </p:spPr>
            <p:txBody>
              <a:bodyPr/>
              <a:lstStyle/>
              <a:p>
                <a:r>
                  <a:rPr lang="en-AU" dirty="0"/>
                  <a:t>Considering light quarks alone: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AU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AU" b="0" i="1" smtClean="0">
                              <a:latin typeface="Cambria Math" panose="02040503050406030204" pitchFamily="18" charset="0"/>
                            </a:rPr>
                            <m:t>𝐷</m:t>
                          </m:r>
                        </m:e>
                        <m:sup>
                          <m:r>
                            <a:rPr lang="en-AU" b="0" i="1" smtClean="0">
                              <a:latin typeface="Cambria Math" panose="02040503050406030204" pitchFamily="18" charset="0"/>
                            </a:rPr>
                            <m:t>𝑢</m:t>
                          </m:r>
                          <m:r>
                            <a:rPr lang="en-AU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AU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</m:sup>
                      </m:sSup>
                      <m:d>
                        <m:dPr>
                          <m:ctrlPr>
                            <a:rPr lang="en-AU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AU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  <m:r>
                            <a:rPr lang="en-AU" b="0" i="1" smtClean="0">
                              <a:latin typeface="Cambria Math" panose="02040503050406030204" pitchFamily="18" charset="0"/>
                            </a:rPr>
                            <m:t>;</m:t>
                          </m:r>
                          <m:sSub>
                            <m:sSubPr>
                              <m:ctrlPr>
                                <a:rPr lang="en-AU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AU" b="0" i="1" smtClean="0">
                                  <a:latin typeface="Cambria Math" panose="02040503050406030204" pitchFamily="18" charset="0"/>
                                </a:rPr>
                                <m:t>𝜁</m:t>
                              </m:r>
                            </m:e>
                            <m:sub>
                              <m:r>
                                <a:rPr lang="en-AU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  <m:r>
                        <a:rPr lang="en-AU" b="0" i="1" smtClean="0">
                          <a:latin typeface="Cambria Math" panose="02040503050406030204" pitchFamily="18" charset="0"/>
                        </a:rPr>
                        <m:t>=−</m:t>
                      </m:r>
                      <m:r>
                        <a:rPr lang="en-AU" b="0" i="1" smtClean="0"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en-AU" b="0" i="1" smtClean="0"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AU" b="0" i="1" smtClean="0">
                          <a:latin typeface="Cambria Math" panose="02040503050406030204" pitchFamily="18" charset="0"/>
                        </a:rPr>
                        <m:t>73</m:t>
                      </m:r>
                      <m:r>
                        <a:rPr lang="en-AU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AU" b="0" i="1" smtClean="0">
                          <a:latin typeface="Cambria Math" panose="02040503050406030204" pitchFamily="18" charset="0"/>
                        </a:rPr>
                        <m:t>5</m:t>
                      </m:r>
                      <m:r>
                        <a:rPr lang="en-AU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AU" dirty="0"/>
              </a:p>
              <a:p>
                <a:r>
                  <a:rPr lang="en-AU" dirty="0"/>
                  <a:t>Inference from available DVCS data 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AU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AU" b="0" i="1" smtClean="0">
                              <a:latin typeface="Cambria Math" panose="02040503050406030204" pitchFamily="18" charset="0"/>
                            </a:rPr>
                            <m:t>𝐷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AU" b="0" i="0" smtClean="0">
                              <a:latin typeface="Cambria Math" panose="02040503050406030204" pitchFamily="18" charset="0"/>
                            </a:rPr>
                            <m:t>DVCS</m:t>
                          </m:r>
                        </m:sub>
                        <m:sup>
                          <m:r>
                            <a:rPr lang="en-AU" b="0" i="1" smtClean="0">
                              <a:latin typeface="Cambria Math" panose="02040503050406030204" pitchFamily="18" charset="0"/>
                            </a:rPr>
                            <m:t>𝑢</m:t>
                          </m:r>
                          <m:r>
                            <a:rPr lang="en-AU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AU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</m:sup>
                      </m:sSubSup>
                      <m:d>
                        <m:dPr>
                          <m:ctrlPr>
                            <a:rPr lang="en-AU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AU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  <m:r>
                            <a:rPr lang="en-AU" b="0" i="1" smtClean="0">
                              <a:latin typeface="Cambria Math" panose="02040503050406030204" pitchFamily="18" charset="0"/>
                            </a:rPr>
                            <m:t>;</m:t>
                          </m:r>
                          <m:sSub>
                            <m:sSubPr>
                              <m:ctrlPr>
                                <a:rPr lang="en-AU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AU" b="0" i="1" smtClean="0">
                                  <a:latin typeface="Cambria Math" panose="02040503050406030204" pitchFamily="18" charset="0"/>
                                </a:rPr>
                                <m:t>𝜁</m:t>
                              </m:r>
                            </m:e>
                            <m:sub>
                              <m:r>
                                <a:rPr lang="en-AU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  <m:r>
                        <a:rPr lang="en-AU" b="0" i="1" smtClean="0">
                          <a:latin typeface="Cambria Math" panose="02040503050406030204" pitchFamily="18" charset="0"/>
                        </a:rPr>
                        <m:t>=−</m:t>
                      </m:r>
                      <m:r>
                        <a:rPr lang="en-AU" b="0" i="1" smtClean="0"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en-AU" b="0" i="1" smtClean="0"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AU" b="0" i="1" smtClean="0">
                          <a:latin typeface="Cambria Math" panose="02040503050406030204" pitchFamily="18" charset="0"/>
                        </a:rPr>
                        <m:t>63</m:t>
                      </m:r>
                      <m:r>
                        <a:rPr lang="en-AU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AU" b="0" i="1" smtClean="0">
                          <a:latin typeface="Cambria Math" panose="02040503050406030204" pitchFamily="18" charset="0"/>
                        </a:rPr>
                        <m:t>29</m:t>
                      </m:r>
                      <m:r>
                        <a:rPr lang="en-AU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AU" dirty="0"/>
              </a:p>
              <a:p>
                <a:r>
                  <a:rPr lang="en-AU" dirty="0"/>
                  <a:t>CSM prediction is also in pointwise agreement with curve inferred from that data … see figure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3F2A768-8728-EA28-F40B-CB44E8F4D9A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09600" y="1600201"/>
                <a:ext cx="5092277" cy="4525963"/>
              </a:xfrm>
              <a:blipFill>
                <a:blip r:embed="rId3"/>
                <a:stretch>
                  <a:fillRect l="-1317" t="-943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6FF96D4-5637-46EE-7AC6-C1BEEAAA6A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.                                             MSWG  - 24/11/21                                                           (32)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5E32CCC-8A4C-2CC6-2281-182F64F0EC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Craig Roberts: cdroberts@nju.edu.cn  455 .. 24/10/10 ..."pi + K + N em and gravitational form factors"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F618E8D-4649-F134-9678-E5D531497E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034D8C-3CB4-402A-BC46-2AB14C0FE90A}" type="slidenum">
              <a:rPr lang="en-US" smtClean="0"/>
              <a:pPr/>
              <a:t>29</a:t>
            </a:fld>
            <a:endParaRPr lang="en-US"/>
          </a:p>
        </p:txBody>
      </p:sp>
      <p:pic>
        <p:nvPicPr>
          <p:cNvPr id="8" name="Picture 7" descr="A graph of a normalized curve&#10;&#10;Description automatically generated with medium confidence">
            <a:extLst>
              <a:ext uri="{FF2B5EF4-FFF2-40B4-BE49-F238E27FC236}">
                <a16:creationId xmlns:a16="http://schemas.microsoft.com/office/drawing/2014/main" id="{2A9D3936-3891-4FFC-4359-39D2C1B86E6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01877" y="990600"/>
            <a:ext cx="6035040" cy="45720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520EFB9C-CA89-5160-C393-3446B91B549F}"/>
              </a:ext>
            </a:extLst>
          </p:cNvPr>
          <p:cNvSpPr txBox="1"/>
          <p:nvPr/>
        </p:nvSpPr>
        <p:spPr>
          <a:xfrm>
            <a:off x="6017683" y="5493603"/>
            <a:ext cx="594571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BEG: Inference from existing DVCS data</a:t>
            </a:r>
          </a:p>
          <a:p>
            <a:r>
              <a:rPr lang="en-US" sz="1600" dirty="0"/>
              <a:t>V. D. Burkert, L. </a:t>
            </a:r>
            <a:r>
              <a:rPr lang="en-US" sz="1600" dirty="0" err="1"/>
              <a:t>Elouadrhiri</a:t>
            </a:r>
            <a:r>
              <a:rPr lang="en-US" sz="1600" dirty="0"/>
              <a:t>, F.-X. </a:t>
            </a:r>
            <a:r>
              <a:rPr lang="en-US" sz="1600" dirty="0" err="1"/>
              <a:t>Girod</a:t>
            </a:r>
            <a:r>
              <a:rPr lang="en-US" sz="1600" dirty="0"/>
              <a:t>, </a:t>
            </a:r>
            <a:r>
              <a:rPr lang="en-US" sz="1600" i="1" dirty="0"/>
              <a:t>The pressure</a:t>
            </a:r>
          </a:p>
          <a:p>
            <a:r>
              <a:rPr lang="en-US" sz="1600" i="1" dirty="0"/>
              <a:t>distribution inside the proton</a:t>
            </a:r>
            <a:r>
              <a:rPr lang="en-US" sz="1600" dirty="0"/>
              <a:t>, Nature 557 (7705) (2018) pp. 396–399.</a:t>
            </a:r>
            <a:endParaRPr lang="en-AU" sz="1600" dirty="0"/>
          </a:p>
        </p:txBody>
      </p:sp>
    </p:spTree>
    <p:extLst>
      <p:ext uri="{BB962C8B-B14F-4D97-AF65-F5344CB8AC3E}">
        <p14:creationId xmlns:p14="http://schemas.microsoft.com/office/powerpoint/2010/main" val="16156512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61524588-9EDD-04C6-54A6-E5CD6DA115BF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AU" sz="2800" dirty="0"/>
                  <a:t>Contrasts – </a:t>
                </a:r>
                <a14:m>
                  <m:oMath xmlns:m="http://schemas.openxmlformats.org/officeDocument/2006/math">
                    <m:r>
                      <a:rPr lang="en-AU" sz="2800" b="1" i="1" smtClean="0">
                        <a:latin typeface="Cambria Math" panose="02040503050406030204" pitchFamily="18" charset="0"/>
                      </a:rPr>
                      <m:t>𝝅</m:t>
                    </m:r>
                    <m:r>
                      <a:rPr lang="en-AU" sz="2800" b="1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AU" sz="2800" b="1" i="1" smtClean="0">
                        <a:latin typeface="Cambria Math" panose="02040503050406030204" pitchFamily="18" charset="0"/>
                      </a:rPr>
                      <m:t>𝑲</m:t>
                    </m:r>
                    <m:r>
                      <a:rPr lang="en-AU" sz="2800" b="1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AU" sz="2800" b="1" i="1" smtClean="0">
                        <a:latin typeface="Cambria Math" panose="02040503050406030204" pitchFamily="18" charset="0"/>
                      </a:rPr>
                      <m:t>𝑵</m:t>
                    </m:r>
                  </m:oMath>
                </a14:m>
                <a:endParaRPr lang="en-AU" sz="2800" dirty="0"/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61524588-9EDD-04C6-54A6-E5CD6DA115B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l="-1111" t="-5348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8DCC28D-43B9-3768-9000-5CE1449EE916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09600" y="1143000"/>
                <a:ext cx="10972800" cy="4525963"/>
              </a:xfrm>
            </p:spPr>
            <p:txBody>
              <a:bodyPr/>
              <a:lstStyle/>
              <a:p>
                <a:r>
                  <a:rPr lang="en-AU" i="1" dirty="0"/>
                  <a:t>Ab initio</a:t>
                </a:r>
                <a:r>
                  <a:rPr lang="en-AU" dirty="0"/>
                  <a:t> predictions for pion and kaon electromagnetic form factors </a:t>
                </a:r>
              </a:p>
              <a:p>
                <a:pPr lvl="1"/>
                <a:r>
                  <a:rPr lang="en-AU" sz="2200" dirty="0"/>
                  <a:t>Benchmark the continuum Schwinger function methods used to deliver predictions of nucleon form factors</a:t>
                </a:r>
              </a:p>
              <a:p>
                <a:r>
                  <a:rPr lang="en-AU" dirty="0"/>
                  <a:t>Important in their own right … as noted previously … </a:t>
                </a:r>
              </a:p>
              <a:p>
                <a:pPr lvl="1"/>
                <a:r>
                  <a:rPr lang="en-US" sz="2200" dirty="0" err="1"/>
                  <a:t>Pions</a:t>
                </a:r>
                <a:r>
                  <a:rPr lang="en-US" sz="2200" dirty="0"/>
                  <a:t> and kaons are Nature's most fundamental Nambu-Goldstone bosons</a:t>
                </a:r>
              </a:p>
              <a:p>
                <a:pPr lvl="2"/>
                <a:r>
                  <a:rPr lang="en-US" sz="2200" dirty="0"/>
                  <a:t>Bound-states seeded by light degrees of freedom – like nucleon</a:t>
                </a:r>
              </a:p>
              <a:p>
                <a:pPr lvl="2"/>
                <a:r>
                  <a:rPr lang="en-US" sz="2200" dirty="0"/>
                  <a:t>But anomalously light … pion has </a:t>
                </a:r>
                <a14:m>
                  <m:oMath xmlns:m="http://schemas.openxmlformats.org/officeDocument/2006/math">
                    <m:r>
                      <a:rPr lang="en-AU" sz="2200" b="0" i="1" smtClean="0">
                        <a:latin typeface="Cambria Math" panose="02040503050406030204" pitchFamily="18" charset="0"/>
                      </a:rPr>
                      <m:t>𝜇</m:t>
                    </m:r>
                  </m:oMath>
                </a14:m>
                <a:r>
                  <a:rPr lang="en-US" sz="2200" dirty="0"/>
                  <a:t>-lepton-like mass</a:t>
                </a:r>
              </a:p>
              <a:p>
                <a:r>
                  <a:rPr lang="en-US" dirty="0"/>
                  <a:t>These features are an</a:t>
                </a:r>
              </a:p>
              <a:p>
                <a:pPr marL="971550" lvl="1" indent="-514350">
                  <a:buFont typeface="+mj-lt"/>
                  <a:buAutoNum type="romanLcPeriod"/>
                </a:pPr>
                <a:r>
                  <a:rPr lang="en-US" sz="2200" dirty="0"/>
                  <a:t>expression of emergent hadron mass (EHM) within the Standard Model </a:t>
                </a:r>
              </a:p>
              <a:p>
                <a:pPr marL="971550" lvl="1" indent="-514350">
                  <a:buFont typeface="+mj-lt"/>
                  <a:buAutoNum type="romanLcPeriod"/>
                </a:pPr>
                <a:r>
                  <a:rPr lang="en-US" sz="2200" dirty="0"/>
                  <a:t>accident of Nature, which sees Higgs boson couplings into QCD produce </a:t>
                </a:r>
                <a14:m>
                  <m:oMath xmlns:m="http://schemas.openxmlformats.org/officeDocument/2006/math">
                    <m:r>
                      <a:rPr lang="en-US" sz="2200" i="1" dirty="0" smtClean="0">
                        <a:latin typeface="Cambria Math" panose="02040503050406030204" pitchFamily="18" charset="0"/>
                      </a:rPr>
                      <m:t>𝑢</m:t>
                    </m:r>
                    <m:r>
                      <a:rPr lang="en-US" sz="2200" i="1" dirty="0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sz="2200" i="1" dirty="0" err="1" smtClean="0">
                        <a:latin typeface="Cambria Math" panose="02040503050406030204" pitchFamily="18" charset="0"/>
                      </a:rPr>
                      <m:t>𝑑</m:t>
                    </m:r>
                  </m:oMath>
                </a14:m>
                <a:r>
                  <a:rPr lang="en-US" sz="2200" dirty="0"/>
                  <a:t> quark masses that are just 4-8 times the electron mass</a:t>
                </a:r>
              </a:p>
              <a:p>
                <a:r>
                  <a:rPr lang="en-US" dirty="0"/>
                  <a:t>Such contrasts between </a:t>
                </a:r>
                <a14:m>
                  <m:oMath xmlns:m="http://schemas.openxmlformats.org/officeDocument/2006/math">
                    <m:r>
                      <a:rPr lang="en-AU" b="0" i="1" smtClean="0">
                        <a:latin typeface="Cambria Math" panose="02040503050406030204" pitchFamily="18" charset="0"/>
                      </a:rPr>
                      <m:t>𝜋</m:t>
                    </m:r>
                    <m:r>
                      <a:rPr lang="en-AU" b="0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AU" b="0" i="1" smtClean="0">
                        <a:latin typeface="Cambria Math" panose="02040503050406030204" pitchFamily="18" charset="0"/>
                      </a:rPr>
                      <m:t>𝐾</m:t>
                    </m:r>
                    <m:r>
                      <a:rPr lang="en-AU" b="0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AU" b="0" i="1" smtClean="0">
                        <a:latin typeface="Cambria Math" panose="02040503050406030204" pitchFamily="18" charset="0"/>
                      </a:rPr>
                      <m:t>𝑁</m:t>
                    </m:r>
                  </m:oMath>
                </a14:m>
                <a:r>
                  <a:rPr lang="en-US" dirty="0"/>
                  <a:t> raise many questions, particularly concerning what impressions they leave on the internal structure of these states</a:t>
                </a:r>
              </a:p>
              <a:p>
                <a:endParaRPr lang="en-AU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8DCC28D-43B9-3768-9000-5CE1449EE91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09600" y="1143000"/>
                <a:ext cx="10972800" cy="4525963"/>
              </a:xfrm>
              <a:blipFill>
                <a:blip r:embed="rId3"/>
                <a:stretch>
                  <a:fillRect l="-611" t="-943" b="-14420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73F2DE7-C38E-59F4-B898-B46157DBF2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.                                             MSWG  - 24/11/21                                                           (32)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7ABF21D-713F-3539-D48E-FC91AB871E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Craig Roberts: cdroberts@nju.edu.cn  455 .. 24/10/10 ..."pi + K + N em and gravitational form factors"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E004853-5387-DF14-93BB-B07573665B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034D8C-3CB4-402A-BC46-2AB14C0FE90A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00118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05F838EA-4951-6EEA-DDC1-2224E4EB2B0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971801" y="3352800"/>
            <a:ext cx="3352800" cy="253873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C18E6FD-F92E-8937-B20B-DB40F73C3C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3400" y="529419"/>
            <a:ext cx="11049000" cy="695643"/>
          </a:xfrm>
        </p:spPr>
        <p:txBody>
          <a:bodyPr/>
          <a:lstStyle/>
          <a:p>
            <a:r>
              <a:rPr lang="en-AU" sz="3200" b="0" i="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All-orders evolution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85E189D-21CE-B974-3198-84ABC8A0C9C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09600" y="1143001"/>
                <a:ext cx="6629400" cy="2938302"/>
              </a:xfrm>
            </p:spPr>
            <p:txBody>
              <a:bodyPr/>
              <a:lstStyle/>
              <a:p>
                <a:r>
                  <a:rPr lang="en-US" b="1" dirty="0"/>
                  <a:t>P1</a:t>
                </a:r>
                <a:r>
                  <a:rPr lang="en-US" dirty="0"/>
                  <a:t> – </a:t>
                </a:r>
                <a:r>
                  <a:rPr lang="en-US" i="1" dirty="0"/>
                  <a:t>In the context of Refs. [73, 74], there exists at least one effective charge,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AU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AU" b="0" i="1" smtClean="0">
                            <a:latin typeface="Cambria Math" panose="02040503050406030204" pitchFamily="18" charset="0"/>
                          </a:rPr>
                          <m:t>𝛼</m:t>
                        </m:r>
                      </m:e>
                      <m:sub>
                        <m:r>
                          <a:rPr lang="en-AU" b="0" i="1" smtClean="0">
                            <a:latin typeface="Cambria Math" panose="02040503050406030204" pitchFamily="18" charset="0"/>
                          </a:rPr>
                          <m:t>1ℓ</m:t>
                        </m:r>
                      </m:sub>
                    </m:sSub>
                    <m:r>
                      <a:rPr lang="en-AU" b="0" i="1" smtClean="0"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AU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AU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  <m:sup>
                        <m:r>
                          <a:rPr lang="en-AU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AU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i="1" dirty="0"/>
                  <a:t>, which, when used to integrate the leading-order perturbative DGLAP equations, defines an evolution scheme for parton DFs that is all-orders exact</a:t>
                </a:r>
                <a:r>
                  <a:rPr lang="en-US" dirty="0"/>
                  <a:t>.</a:t>
                </a:r>
              </a:p>
              <a:p>
                <a:r>
                  <a:rPr lang="en-US" dirty="0"/>
                  <a:t>CSM Process-Independent charge serves this purpose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85E189D-21CE-B974-3198-84ABC8A0C9C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09600" y="1143001"/>
                <a:ext cx="6629400" cy="2938302"/>
              </a:xfrm>
              <a:blipFill>
                <a:blip r:embed="rId3"/>
                <a:stretch>
                  <a:fillRect l="-1011" t="-1452" r="-1930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3FC438D-8762-E9FC-C2D4-6FC9B00C2F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.                                             MSWG  - 24/11/21                                                           (32)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2C565E1-A2DE-384F-3574-F369B116E8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Craig Roberts: cdroberts@nju.edu.cn  455 .. 24/10/10 ..."pi + K + N em and gravitational form factors"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69524B1-8E1B-CB2E-87EC-91B8EB6967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034D8C-3CB4-402A-BC46-2AB14C0FE90A}" type="slidenum">
              <a:rPr lang="en-US" smtClean="0"/>
              <a:pPr/>
              <a:t>30</a:t>
            </a:fld>
            <a:endParaRPr lang="en-US"/>
          </a:p>
        </p:txBody>
      </p:sp>
      <p:pic>
        <p:nvPicPr>
          <p:cNvPr id="8" name="Picture 7" descr="Text&#10;&#10;Description automatically generated">
            <a:extLst>
              <a:ext uri="{FF2B5EF4-FFF2-40B4-BE49-F238E27FC236}">
                <a16:creationId xmlns:a16="http://schemas.microsoft.com/office/drawing/2014/main" id="{570EC263-9431-98E2-1E89-9DEB696F08E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2483" y="4223861"/>
            <a:ext cx="5869517" cy="2169319"/>
          </a:xfrm>
          <a:prstGeom prst="rect">
            <a:avLst/>
          </a:prstGeom>
        </p:spPr>
      </p:pic>
      <p:pic>
        <p:nvPicPr>
          <p:cNvPr id="12" name="Picture 11" descr="Graphical user interface, text, application, email&#10;&#10;Description automatically generated">
            <a:extLst>
              <a:ext uri="{FF2B5EF4-FFF2-40B4-BE49-F238E27FC236}">
                <a16:creationId xmlns:a16="http://schemas.microsoft.com/office/drawing/2014/main" id="{F45B03DD-A44E-AA6C-C6B2-BE9B95D7515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3800" y="293005"/>
            <a:ext cx="4495800" cy="3910079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4" name="Content Placeholder 2">
                <a:extLst>
                  <a:ext uri="{FF2B5EF4-FFF2-40B4-BE49-F238E27FC236}">
                    <a16:creationId xmlns:a16="http://schemas.microsoft.com/office/drawing/2014/main" id="{B6CA0EA7-71B8-4B33-F8C7-CFCDB026F1D7}"/>
                  </a:ext>
                </a:extLst>
              </p:cNvPr>
              <p:cNvSpPr txBox="1">
                <a:spLocks/>
              </p:cNvSpPr>
              <p:nvPr/>
            </p:nvSpPr>
            <p:spPr bwMode="auto">
              <a:xfrm>
                <a:off x="0" y="4081303"/>
                <a:ext cx="3352800" cy="293830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lvl1pPr marL="342900" indent="-3429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rgbClr val="1F497D"/>
                  </a:buClr>
                  <a:buFont typeface="Wingdings" pitchFamily="2" charset="2"/>
                  <a:buChar char="Ø"/>
                  <a:defRPr sz="2200">
                    <a:solidFill>
                      <a:schemeClr val="tx2">
                        <a:lumMod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rgbClr val="1F497D"/>
                  </a:buClr>
                  <a:buChar char="–"/>
                  <a:defRPr sz="2000">
                    <a:solidFill>
                      <a:schemeClr val="tx2">
                        <a:lumMod val="75000"/>
                      </a:schemeClr>
                    </a:solidFill>
                    <a:latin typeface="+mn-lt"/>
                  </a:defRPr>
                </a:lvl2pPr>
                <a:lvl3pPr marL="1143000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rgbClr val="1F497D"/>
                  </a:buClr>
                  <a:buChar char="•"/>
                  <a:defRPr sz="1600">
                    <a:solidFill>
                      <a:schemeClr val="tx2">
                        <a:lumMod val="75000"/>
                      </a:schemeClr>
                    </a:solidFill>
                    <a:latin typeface="+mn-lt"/>
                  </a:defRPr>
                </a:lvl3pPr>
                <a:lvl4pPr marL="1600200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rgbClr val="1F497D"/>
                  </a:buClr>
                  <a:buChar char="–"/>
                  <a:defRPr sz="1600">
                    <a:solidFill>
                      <a:schemeClr val="tx2">
                        <a:lumMod val="75000"/>
                      </a:schemeClr>
                    </a:solidFill>
                    <a:latin typeface="+mn-lt"/>
                  </a:defRPr>
                </a:lvl4pPr>
                <a:lvl5pPr marL="2057400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rgbClr val="1F497D"/>
                  </a:buClr>
                  <a:buFont typeface="Arial" charset="0"/>
                  <a:buChar char="»"/>
                  <a:defRPr sz="1600">
                    <a:solidFill>
                      <a:schemeClr val="tx2">
                        <a:lumMod val="75000"/>
                      </a:schemeClr>
                    </a:solidFill>
                    <a:latin typeface="+mn-lt"/>
                  </a:defRPr>
                </a:lvl5pPr>
                <a:lvl6pPr marL="2514600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rgbClr val="1F497D"/>
                  </a:buClr>
                  <a:buFont typeface="Arial" charset="0"/>
                  <a:buChar char="»"/>
                  <a:defRPr sz="1400">
                    <a:solidFill>
                      <a:schemeClr val="tx1"/>
                    </a:solidFill>
                    <a:latin typeface="+mn-lt"/>
                  </a:defRPr>
                </a:lvl6pPr>
                <a:lvl7pPr marL="2971800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rgbClr val="1F497D"/>
                  </a:buClr>
                  <a:buFont typeface="Arial" charset="0"/>
                  <a:buChar char="»"/>
                  <a:defRPr sz="1400">
                    <a:solidFill>
                      <a:schemeClr val="tx1"/>
                    </a:solidFill>
                    <a:latin typeface="+mn-lt"/>
                  </a:defRPr>
                </a:lvl7pPr>
                <a:lvl8pPr marL="3429000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rgbClr val="1F497D"/>
                  </a:buClr>
                  <a:buFont typeface="Arial" charset="0"/>
                  <a:buChar char="»"/>
                  <a:defRPr sz="1400">
                    <a:solidFill>
                      <a:schemeClr val="tx1"/>
                    </a:solidFill>
                    <a:latin typeface="+mn-lt"/>
                  </a:defRPr>
                </a:lvl8pPr>
                <a:lvl9pPr marL="3886200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rgbClr val="1F497D"/>
                  </a:buClr>
                  <a:buFont typeface="Arial" charset="0"/>
                  <a:buChar char="»"/>
                  <a:defRPr sz="1400">
                    <a:solidFill>
                      <a:schemeClr val="tx1"/>
                    </a:solidFill>
                    <a:latin typeface="+mn-lt"/>
                  </a:defRPr>
                </a:lvl9pPr>
              </a:lstStyle>
              <a:p>
                <a:r>
                  <a:rPr lang="en-US" i="1" kern="0" dirty="0">
                    <a:ln w="0"/>
                    <a:solidFill>
                      <a:srgbClr val="FF0000"/>
                    </a:solidFill>
                    <a:effectLst>
                      <a:outerShdw blurRad="38100" dist="25400" dir="5400000" algn="ctr" rotWithShape="0">
                        <a:srgbClr val="6E747A">
                          <a:alpha val="43000"/>
                        </a:srgbClr>
                      </a:outerShdw>
                    </a:effectLst>
                  </a:rPr>
                  <a:t>Hadron scale,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AU" i="1" kern="0" smtClean="0">
                            <a:ln w="0"/>
                            <a:solidFill>
                              <a:srgbClr val="FF0000"/>
                            </a:solidFill>
                            <a:effectLst>
                              <a:outerShdw blurRad="38100" dist="25400" dir="5400000" algn="ctr" rotWithShape="0">
                                <a:srgbClr val="6E747A">
                                  <a:alpha val="43000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AU" i="1" kern="0" smtClean="0">
                            <a:ln w="0"/>
                            <a:solidFill>
                              <a:srgbClr val="FF0000"/>
                            </a:solidFill>
                            <a:effectLst>
                              <a:outerShdw blurRad="38100" dist="25400" dir="5400000" algn="ctr" rotWithShape="0">
                                <a:srgbClr val="6E747A">
                                  <a:alpha val="43000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𝜁</m:t>
                        </m:r>
                      </m:e>
                      <m:sub>
                        <m:r>
                          <a:rPr lang="en-AU" i="1" kern="0" smtClean="0">
                            <a:ln w="0"/>
                            <a:solidFill>
                              <a:srgbClr val="FF0000"/>
                            </a:solidFill>
                            <a:effectLst>
                              <a:outerShdw blurRad="38100" dist="25400" dir="5400000" algn="ctr" rotWithShape="0">
                                <a:srgbClr val="6E747A">
                                  <a:alpha val="43000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𝐻</m:t>
                        </m:r>
                      </m:sub>
                    </m:sSub>
                  </m:oMath>
                </a14:m>
                <a:endParaRPr lang="en-AU" i="1" kern="0" dirty="0">
                  <a:ln w="0"/>
                  <a:solidFill>
                    <a:srgbClr val="FF0000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</a:endParaRPr>
              </a:p>
              <a:p>
                <a:pPr marL="400050" lvl="1" indent="0">
                  <a:buNone/>
                </a:pPr>
                <a:r>
                  <a:rPr lang="en-US" sz="2200" i="1" kern="0" dirty="0">
                    <a:ln w="0"/>
                    <a:solidFill>
                      <a:srgbClr val="FF0000"/>
                    </a:solidFill>
                    <a:effectLst>
                      <a:outerShdw blurRad="38100" dist="25400" dir="5400000" algn="ctr" rotWithShape="0">
                        <a:srgbClr val="6E747A">
                          <a:alpha val="43000"/>
                        </a:srgbClr>
                      </a:outerShdw>
                    </a:effectLst>
                  </a:rPr>
                  <a:t>Scale at which all properties of a given hadron are carried by valence degrees-of-freedom</a:t>
                </a:r>
              </a:p>
            </p:txBody>
          </p:sp>
        </mc:Choice>
        <mc:Fallback xmlns="">
          <p:sp>
            <p:nvSpPr>
              <p:cNvPr id="14" name="Content Placeholder 2">
                <a:extLst>
                  <a:ext uri="{FF2B5EF4-FFF2-40B4-BE49-F238E27FC236}">
                    <a16:creationId xmlns:a16="http://schemas.microsoft.com/office/drawing/2014/main" id="{B6CA0EA7-71B8-4B33-F8C7-CFCDB026F1D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0" y="4081303"/>
                <a:ext cx="3352800" cy="2938302"/>
              </a:xfrm>
              <a:prstGeom prst="rect">
                <a:avLst/>
              </a:prstGeom>
              <a:blipFill>
                <a:blip r:embed="rId6"/>
                <a:stretch>
                  <a:fillRect l="-2545" t="-1660"/>
                </a:stretch>
              </a:blip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>
            <a:extLst>
              <a:ext uri="{FF2B5EF4-FFF2-40B4-BE49-F238E27FC236}">
                <a16:creationId xmlns:a16="http://schemas.microsoft.com/office/drawing/2014/main" id="{47990E74-EA70-2FB4-A411-06587E1B78E6}"/>
              </a:ext>
            </a:extLst>
          </p:cNvPr>
          <p:cNvSpPr txBox="1"/>
          <p:nvPr/>
        </p:nvSpPr>
        <p:spPr>
          <a:xfrm>
            <a:off x="0" y="0"/>
            <a:ext cx="589703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 dirty="0">
                <a:solidFill>
                  <a:schemeClr val="accent1">
                    <a:lumMod val="75000"/>
                  </a:schemeClr>
                </a:solidFill>
              </a:rPr>
              <a:t>All-Orders Evolution of Parton Distributions: Principle, Practice, and Predictions</a:t>
            </a:r>
          </a:p>
          <a:p>
            <a:r>
              <a:rPr lang="en-US" sz="1400" dirty="0">
                <a:solidFill>
                  <a:schemeClr val="accent1">
                    <a:lumMod val="75000"/>
                  </a:schemeClr>
                </a:solidFill>
              </a:rPr>
              <a:t>Pei-Lin Yin (</a:t>
            </a:r>
            <a:r>
              <a:rPr lang="en-US" sz="1400" dirty="0" err="1">
                <a:solidFill>
                  <a:schemeClr val="accent1">
                    <a:lumMod val="75000"/>
                  </a:schemeClr>
                </a:solidFill>
              </a:rPr>
              <a:t>尹佩林</a:t>
            </a:r>
            <a:r>
              <a:rPr lang="en-US" sz="1400" dirty="0">
                <a:solidFill>
                  <a:schemeClr val="accent1">
                    <a:lumMod val="75000"/>
                  </a:schemeClr>
                </a:solidFill>
              </a:rPr>
              <a:t>), NJU-INP 075/23, e-Print: 2306.03274 [hep-</a:t>
            </a:r>
            <a:r>
              <a:rPr lang="en-US" sz="1400" dirty="0" err="1">
                <a:solidFill>
                  <a:schemeClr val="accent1">
                    <a:lumMod val="75000"/>
                  </a:schemeClr>
                </a:solidFill>
              </a:rPr>
              <a:t>ph</a:t>
            </a:r>
            <a:r>
              <a:rPr lang="en-US" sz="1400" dirty="0">
                <a:solidFill>
                  <a:schemeClr val="accent1">
                    <a:lumMod val="75000"/>
                  </a:schemeClr>
                </a:solidFill>
              </a:rPr>
              <a:t>]</a:t>
            </a:r>
            <a:endParaRPr lang="en-AU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62419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3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A4CD8735-7BCA-0DCA-08F4-A59C34D8C5BC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AU" dirty="0"/>
                  <a:t>GFF Species Decomposition (scale dependent,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AU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AU" b="1" i="1" smtClean="0">
                            <a:latin typeface="Cambria Math" panose="02040503050406030204" pitchFamily="18" charset="0"/>
                          </a:rPr>
                          <m:t>𝜻</m:t>
                        </m:r>
                      </m:e>
                      <m:sub>
                        <m:r>
                          <a:rPr lang="en-AU" b="1" i="1" smtClean="0">
                            <a:latin typeface="Cambria Math" panose="02040503050406030204" pitchFamily="18" charset="0"/>
                          </a:rPr>
                          <m:t>𝟐</m:t>
                        </m:r>
                      </m:sub>
                    </m:sSub>
                    <m:r>
                      <a:rPr lang="en-AU" b="1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AU" b="1" i="1" smtClean="0">
                        <a:latin typeface="Cambria Math" panose="02040503050406030204" pitchFamily="18" charset="0"/>
                      </a:rPr>
                      <m:t>𝟐</m:t>
                    </m:r>
                    <m:r>
                      <a:rPr lang="en-AU" b="1" i="0" smtClean="0">
                        <a:latin typeface="Cambria Math" panose="02040503050406030204" pitchFamily="18" charset="0"/>
                      </a:rPr>
                      <m:t>𝐆𝐞𝐕</m:t>
                    </m:r>
                  </m:oMath>
                </a14:m>
                <a:r>
                  <a:rPr lang="en-AU" dirty="0"/>
                  <a:t>)</a:t>
                </a:r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A4CD8735-7BCA-0DCA-08F4-A59C34D8C5B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l="-1000" t="-5348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196AECA-2649-E6C0-F910-EE660E8CCA53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09600" y="1600201"/>
                <a:ext cx="7059084" cy="4525963"/>
              </a:xfrm>
            </p:spPr>
            <p:txBody>
              <a:bodyPr/>
              <a:lstStyle/>
              <a:p>
                <a:r>
                  <a:rPr lang="en-US" dirty="0"/>
                  <a:t>CSM prediction – species decomposition, </a:t>
                </a:r>
              </a:p>
              <a:p>
                <a:pPr marL="0" indent="0">
                  <a:buNone/>
                </a:pPr>
                <a:r>
                  <a:rPr lang="en-US" dirty="0"/>
                  <a:t>      for each form factor: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AU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AU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AU" b="0" i="1" smtClean="0">
                                  <a:latin typeface="Cambria Math" panose="02040503050406030204" pitchFamily="18" charset="0"/>
                                </a:rPr>
                                <m:t>𝐹</m:t>
                              </m:r>
                            </m:e>
                            <m:sup>
                              <m:r>
                                <a:rPr lang="en-AU" b="0" i="1" smtClean="0">
                                  <a:latin typeface="Cambria Math" panose="02040503050406030204" pitchFamily="18" charset="0"/>
                                </a:rPr>
                                <m:t>𝑔𝑙𝑢𝑒</m:t>
                              </m:r>
                            </m:sup>
                          </m:sSup>
                          <m:d>
                            <m:dPr>
                              <m:ctrlPr>
                                <a:rPr lang="en-AU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AU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AU" b="0" i="1" smtClean="0">
                                      <a:latin typeface="Cambria Math" panose="02040503050406030204" pitchFamily="18" charset="0"/>
                                    </a:rPr>
                                    <m:t>𝑄</m:t>
                                  </m:r>
                                </m:e>
                                <m:sup>
                                  <m:r>
                                    <a:rPr lang="en-AU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AU" b="0" i="1" smtClean="0">
                                  <a:latin typeface="Cambria Math" panose="02040503050406030204" pitchFamily="18" charset="0"/>
                                </a:rPr>
                                <m:t>;</m:t>
                              </m:r>
                              <m:r>
                                <a:rPr lang="en-AU" b="0" i="1" smtClean="0">
                                  <a:latin typeface="Cambria Math" panose="02040503050406030204" pitchFamily="18" charset="0"/>
                                </a:rPr>
                                <m:t>𝜁</m:t>
                              </m:r>
                            </m:e>
                          </m:d>
                        </m:num>
                        <m:den>
                          <m:sSup>
                            <m:sSupPr>
                              <m:ctrlPr>
                                <a:rPr lang="en-AU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AU" b="0" i="1" smtClean="0">
                                  <a:latin typeface="Cambria Math" panose="02040503050406030204" pitchFamily="18" charset="0"/>
                                </a:rPr>
                                <m:t>𝐹</m:t>
                              </m:r>
                            </m:e>
                            <m:sup>
                              <m:r>
                                <a:rPr lang="en-AU" b="0" i="1" smtClean="0">
                                  <a:latin typeface="Cambria Math" panose="02040503050406030204" pitchFamily="18" charset="0"/>
                                </a:rPr>
                                <m:t>𝑞𝑢𝑎𝑟𝑘</m:t>
                              </m:r>
                            </m:sup>
                          </m:sSup>
                          <m:d>
                            <m:dPr>
                              <m:ctrlPr>
                                <a:rPr lang="en-AU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AU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AU" b="0" i="1" smtClean="0">
                                      <a:latin typeface="Cambria Math" panose="02040503050406030204" pitchFamily="18" charset="0"/>
                                    </a:rPr>
                                    <m:t>𝑄</m:t>
                                  </m:r>
                                </m:e>
                                <m:sup>
                                  <m:r>
                                    <a:rPr lang="en-AU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AU" b="0" i="1" smtClean="0">
                                  <a:latin typeface="Cambria Math" panose="02040503050406030204" pitchFamily="18" charset="0"/>
                                </a:rPr>
                                <m:t>;</m:t>
                              </m:r>
                              <m:r>
                                <a:rPr lang="en-AU" b="0" i="1" smtClean="0">
                                  <a:latin typeface="Cambria Math" panose="02040503050406030204" pitchFamily="18" charset="0"/>
                                </a:rPr>
                                <m:t>𝜁</m:t>
                              </m:r>
                            </m:e>
                          </m:d>
                        </m:den>
                      </m:f>
                      <m:r>
                        <a:rPr lang="en-AU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en-AU" b="0" i="0" smtClean="0">
                          <a:latin typeface="Cambria Math" panose="02040503050406030204" pitchFamily="18" charset="0"/>
                        </a:rPr>
                        <m:t>constant</m:t>
                      </m:r>
                      <m:r>
                        <a:rPr lang="en-AU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AU" b="0" i="1" smtClean="0">
                          <a:latin typeface="Cambria Math" panose="02040503050406030204" pitchFamily="18" charset="0"/>
                        </a:rPr>
                        <m:t>𝜁</m:t>
                      </m:r>
                      <m:r>
                        <a:rPr lang="en-AU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AU">
                        <a:latin typeface="Cambria Math" panose="02040503050406030204" pitchFamily="18" charset="0"/>
                      </a:rPr>
                      <m:t>constant</m:t>
                    </m:r>
                    <m:d>
                      <m:dPr>
                        <m:ctrlPr>
                          <a:rPr lang="en-AU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AU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AU" i="1">
                                <a:latin typeface="Cambria Math" panose="02040503050406030204" pitchFamily="18" charset="0"/>
                              </a:rPr>
                              <m:t>𝜁</m:t>
                            </m:r>
                          </m:e>
                          <m:sub>
                            <m:r>
                              <a:rPr lang="en-AU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d>
                    <m:r>
                      <a:rPr lang="en-AU" b="0" i="1" smtClean="0">
                        <a:latin typeface="Cambria Math" panose="02040503050406030204" pitchFamily="18" charset="0"/>
                      </a:rPr>
                      <m:t>=0.71(4)</m:t>
                    </m:r>
                  </m:oMath>
                </a14:m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     namely, the ratio of </a:t>
                </a:r>
                <a:r>
                  <a:rPr lang="en-US" dirty="0" err="1"/>
                  <a:t>glue:quark</a:t>
                </a:r>
                <a:r>
                  <a:rPr lang="en-US" dirty="0"/>
                  <a:t> contributions is the same</a:t>
                </a:r>
              </a:p>
              <a:p>
                <a:pPr marL="0" indent="0">
                  <a:buNone/>
                </a:pPr>
                <a:r>
                  <a:rPr lang="en-US" dirty="0"/>
                  <a:t>   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AU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AU" b="0" i="1" smtClean="0"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  <m:sup>
                        <m:r>
                          <a:rPr lang="en-AU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dirty="0"/>
                  <a:t>-independent number for each form factor</a:t>
                </a:r>
              </a:p>
              <a:p>
                <a:r>
                  <a:rPr lang="en-US" dirty="0" err="1"/>
                  <a:t>lQCD</a:t>
                </a:r>
                <a:r>
                  <a:rPr lang="en-US" dirty="0"/>
                  <a:t> results … see figure</a:t>
                </a:r>
              </a:p>
              <a:p>
                <a:pPr lvl="1"/>
                <a:r>
                  <a:rPr lang="en-US" sz="2200" dirty="0"/>
                  <a:t>Consistent with prediction </a:t>
                </a:r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AU" sz="22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AU" sz="2200" smtClean="0">
                            <a:latin typeface="Cambria Math" panose="02040503050406030204" pitchFamily="18" charset="0"/>
                          </a:rPr>
                          <m:t>constant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AU" sz="2200" b="0" i="0" smtClean="0">
                            <a:latin typeface="Cambria Math" panose="02040503050406030204" pitchFamily="18" charset="0"/>
                          </a:rPr>
                          <m:t>lQCD</m:t>
                        </m:r>
                      </m:sub>
                    </m:sSub>
                    <m:d>
                      <m:dPr>
                        <m:ctrlPr>
                          <a:rPr lang="en-AU" sz="22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AU" sz="22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AU" sz="2200" i="1">
                                <a:latin typeface="Cambria Math" panose="02040503050406030204" pitchFamily="18" charset="0"/>
                              </a:rPr>
                              <m:t>𝜁</m:t>
                            </m:r>
                          </m:e>
                          <m:sub>
                            <m:r>
                              <a:rPr lang="en-AU" sz="22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d>
                    <m:r>
                      <a:rPr lang="en-AU" sz="2200" b="0" i="1" smtClean="0">
                        <a:latin typeface="Cambria Math" panose="02040503050406030204" pitchFamily="18" charset="0"/>
                      </a:rPr>
                      <m:t>=0.82(18)</m:t>
                    </m:r>
                  </m:oMath>
                </a14:m>
                <a:endParaRPr lang="en-US" sz="2200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196AECA-2649-E6C0-F910-EE660E8CCA5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09600" y="1600201"/>
                <a:ext cx="7059084" cy="4525963"/>
              </a:xfrm>
              <a:blipFill>
                <a:blip r:embed="rId3"/>
                <a:stretch>
                  <a:fillRect l="-1123" t="-943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A2E9F2A-F7D2-1E10-320F-D4B26E937E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.                                             MSWG  - 24/11/21                                                           (32)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270B4A9-2958-1CF6-8E07-CBAC7D3DCB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Craig Roberts: cdroberts@nju.edu.cn  455 .. 24/10/10 ..."pi + K + N em and gravitational form factors"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697AAB6-3569-68AC-15F5-C7ADA9FC24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034D8C-3CB4-402A-BC46-2AB14C0FE90A}" type="slidenum">
              <a:rPr lang="en-US" smtClean="0"/>
              <a:pPr/>
              <a:t>31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DC67F35D-0080-C557-1A54-A2C71F1B56E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448913" y="1346361"/>
            <a:ext cx="4544121" cy="39842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33577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graph of a function&#10;&#10;Description automatically generated with medium confidence">
            <a:extLst>
              <a:ext uri="{FF2B5EF4-FFF2-40B4-BE49-F238E27FC236}">
                <a16:creationId xmlns:a16="http://schemas.microsoft.com/office/drawing/2014/main" id="{4FC9988C-E1FF-E003-C83E-4D10813F3B3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5800" y="242391"/>
            <a:ext cx="3810000" cy="6064438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41E2D7F-7F8F-1AA2-A60B-CAB5FFA062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z="2800" dirty="0"/>
              <a:t>Proton Pressure Profiles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34B418A-1CCF-FBFD-19E7-C6D729C7925F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457200" y="768773"/>
                <a:ext cx="7922684" cy="5135564"/>
              </a:xfrm>
            </p:spPr>
            <p:txBody>
              <a:bodyPr/>
              <a:lstStyle/>
              <a:p>
                <a:r>
                  <a:rPr lang="en-US" dirty="0"/>
                  <a:t>Pressure and shear-force density profiles </a:t>
                </a:r>
              </a:p>
              <a:p>
                <a:r>
                  <a:rPr lang="en-US" dirty="0"/>
                  <a:t>Pion (</a:t>
                </a:r>
                <a:r>
                  <a:rPr lang="en-US" dirty="0">
                    <a:solidFill>
                      <a:srgbClr val="00B050"/>
                    </a:solidFill>
                  </a:rPr>
                  <a:t>green</a:t>
                </a:r>
                <a:r>
                  <a:rPr lang="en-US" dirty="0"/>
                  <a:t>) peak values are roughly twice those in the proton</a:t>
                </a:r>
              </a:p>
              <a:p>
                <a:pPr lvl="1"/>
                <a:r>
                  <a:rPr lang="en-US" sz="2200" dirty="0"/>
                  <a:t>Expected because </a:t>
                </a:r>
              </a:p>
              <a:p>
                <a:pPr lvl="2"/>
                <a:r>
                  <a:rPr lang="en-US" sz="2200" dirty="0"/>
                  <a:t>pressures </a:t>
                </a:r>
                <a14:m>
                  <m:oMath xmlns:m="http://schemas.openxmlformats.org/officeDocument/2006/math">
                    <m:r>
                      <a:rPr lang="en-AU" sz="2200" b="0" i="1" smtClean="0">
                        <a:latin typeface="Cambria Math" panose="02040503050406030204" pitchFamily="18" charset="0"/>
                      </a:rPr>
                      <m:t>∼</m:t>
                    </m:r>
                    <m:sSup>
                      <m:sSupPr>
                        <m:ctrlPr>
                          <a:rPr lang="en-AU" sz="22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AU" sz="2200" b="0" i="0" smtClean="0">
                            <a:latin typeface="Cambria Math" panose="02040503050406030204" pitchFamily="18" charset="0"/>
                          </a:rPr>
                          <m:t>Ψ</m:t>
                        </m:r>
                      </m:e>
                      <m:sup>
                        <m:r>
                          <a:rPr lang="en-AU" sz="22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2200" dirty="0"/>
                  <a:t> </a:t>
                </a:r>
              </a:p>
              <a:p>
                <a:pPr lvl="2"/>
                <a:r>
                  <a:rPr lang="en-US" sz="2200" dirty="0"/>
                  <a:t>similar interior QCD dynamics + more compact object</a:t>
                </a:r>
              </a:p>
              <a:p>
                <a:pPr marL="800100" lvl="2" indent="0">
                  <a:buNone/>
                </a:pPr>
                <a:r>
                  <a:rPr lang="en-US" sz="2200" dirty="0"/>
                  <a:t>     </a:t>
                </a:r>
                <a14:m>
                  <m:oMath xmlns:m="http://schemas.openxmlformats.org/officeDocument/2006/math">
                    <m:r>
                      <a:rPr lang="en-AU" sz="2200" b="0" i="1" smtClean="0">
                        <a:latin typeface="Cambria Math" panose="02040503050406030204" pitchFamily="18" charset="0"/>
                      </a:rPr>
                      <m:t>⇒</m:t>
                    </m:r>
                    <m:f>
                      <m:fPr>
                        <m:ctrlPr>
                          <a:rPr lang="en-AU" sz="22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AU" sz="22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AU" sz="2200" b="0" i="1" smtClean="0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en-AU" sz="2200" b="0" i="1" smtClean="0">
                                <a:latin typeface="Cambria Math" panose="02040503050406030204" pitchFamily="18" charset="0"/>
                              </a:rPr>
                              <m:t>𝜋</m:t>
                            </m:r>
                          </m:sub>
                        </m:sSub>
                      </m:num>
                      <m:den>
                        <m:sSubSup>
                          <m:sSubSupPr>
                            <m:ctrlPr>
                              <a:rPr lang="en-AU" sz="2200" b="0" i="1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AU" sz="2200" b="0" i="1" smtClean="0">
                                <a:latin typeface="Cambria Math" panose="02040503050406030204" pitchFamily="18" charset="0"/>
                              </a:rPr>
                              <m:t>𝑟</m:t>
                            </m:r>
                          </m:e>
                          <m:sub>
                            <m:r>
                              <a:rPr lang="en-AU" sz="2200" b="0" i="1" smtClean="0">
                                <a:latin typeface="Cambria Math" panose="02040503050406030204" pitchFamily="18" charset="0"/>
                              </a:rPr>
                              <m:t>𝜋</m:t>
                            </m:r>
                          </m:sub>
                          <m:sup>
                            <m:r>
                              <a:rPr lang="en-AU" sz="22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bSup>
                      </m:den>
                    </m:f>
                    <m:r>
                      <a:rPr lang="en-AU" sz="2200" b="0" i="1" smtClean="0">
                        <a:latin typeface="Cambria Math" panose="02040503050406030204" pitchFamily="18" charset="0"/>
                      </a:rPr>
                      <m:t>≈</m:t>
                    </m:r>
                    <m:sSub>
                      <m:sSubPr>
                        <m:ctrlPr>
                          <a:rPr lang="en-AU" sz="22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AU" sz="2200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AU" sz="2200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sub>
                    </m:sSub>
                    <m:r>
                      <a:rPr lang="en-AU" sz="2200" b="0" i="1" smtClean="0">
                        <a:latin typeface="Cambria Math" panose="02040503050406030204" pitchFamily="18" charset="0"/>
                      </a:rPr>
                      <m:t>/</m:t>
                    </m:r>
                    <m:sSubSup>
                      <m:sSubSupPr>
                        <m:ctrlPr>
                          <a:rPr lang="en-AU" sz="2200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AU" sz="2200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AU" sz="2200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sub>
                      <m:sup>
                        <m:r>
                          <a:rPr lang="en-AU" sz="22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  <m:r>
                      <a:rPr lang="en-AU" sz="2200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AU" sz="2200" b="0" dirty="0"/>
                  <a:t> &amp; 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AU" sz="2200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AU" sz="2200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AU" sz="2200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sub>
                      <m:sup>
                        <m:r>
                          <a:rPr lang="en-AU" sz="22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  <m:r>
                      <a:rPr lang="en-AU" sz="2200" b="0" i="1" smtClean="0">
                        <a:latin typeface="Cambria Math" panose="02040503050406030204" pitchFamily="18" charset="0"/>
                      </a:rPr>
                      <m:t>≈2</m:t>
                    </m:r>
                    <m:sSubSup>
                      <m:sSubSupPr>
                        <m:ctrlPr>
                          <a:rPr lang="en-AU" sz="2200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AU" sz="22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AU" sz="2200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AU" sz="2200" b="0" i="1" smtClean="0">
                            <a:latin typeface="Cambria Math" panose="02040503050406030204" pitchFamily="18" charset="0"/>
                          </a:rPr>
                          <m:t>𝜋</m:t>
                        </m:r>
                      </m:sub>
                      <m:sup>
                        <m:r>
                          <a:rPr lang="en-AU" sz="22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</m:oMath>
                </a14:m>
                <a:endParaRPr lang="en-AU" sz="2200" dirty="0"/>
              </a:p>
              <a:p>
                <a:pPr marL="457200" indent="-457200"/>
                <a:r>
                  <a:rPr lang="en-AU" sz="2400" dirty="0"/>
                  <a:t>Scale is order-of-magnitude greater than neutron star core</a:t>
                </a:r>
              </a:p>
              <a:p>
                <a:pPr marL="457200" indent="-457200"/>
                <a14:m>
                  <m:oMath xmlns:m="http://schemas.openxmlformats.org/officeDocument/2006/math">
                    <m:sSub>
                      <m:sSubPr>
                        <m:ctrlPr>
                          <a:rPr lang="en-AU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AU" sz="2400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AU" sz="2400" b="0" i="0" smtClean="0">
                            <a:latin typeface="Cambria Math" panose="02040503050406030204" pitchFamily="18" charset="0"/>
                          </a:rPr>
                          <m:t>mass</m:t>
                        </m:r>
                      </m:sub>
                    </m:sSub>
                    <m:r>
                      <a:rPr lang="en-AU" sz="2400" b="0" i="1" smtClean="0">
                        <a:latin typeface="Cambria Math" panose="02040503050406030204" pitchFamily="18" charset="0"/>
                      </a:rPr>
                      <m:t>=0.81</m:t>
                    </m:r>
                    <m:d>
                      <m:dPr>
                        <m:ctrlPr>
                          <a:rPr lang="en-AU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AU" sz="2400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e>
                    </m:d>
                    <m:sSub>
                      <m:sSubPr>
                        <m:ctrlPr>
                          <a:rPr lang="en-AU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AU" sz="2400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AU" sz="2400" b="0" i="0" smtClean="0">
                            <a:latin typeface="Cambria Math" panose="02040503050406030204" pitchFamily="18" charset="0"/>
                          </a:rPr>
                          <m:t>ch</m:t>
                        </m:r>
                      </m:sub>
                    </m:sSub>
                  </m:oMath>
                </a14:m>
                <a:r>
                  <a:rPr lang="en-AU" sz="2400" dirty="0"/>
                  <a:t>  </a:t>
                </a:r>
                <a14:m>
                  <m:oMath xmlns:m="http://schemas.openxmlformats.org/officeDocument/2006/math">
                    <m:r>
                      <a:rPr lang="en-AU" sz="2400" i="1" dirty="0" smtClean="0">
                        <a:latin typeface="Cambria Math" panose="02040503050406030204" pitchFamily="18" charset="0"/>
                      </a:rPr>
                      <m:t>&gt;</m:t>
                    </m:r>
                  </m:oMath>
                </a14:m>
                <a:r>
                  <a:rPr lang="en-AU" sz="2400" dirty="0"/>
                  <a:t>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AU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AU" sz="2400" i="1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AU" sz="2400">
                            <a:latin typeface="Cambria Math" panose="02040503050406030204" pitchFamily="18" charset="0"/>
                          </a:rPr>
                          <m:t>m</m:t>
                        </m:r>
                        <m:r>
                          <m:rPr>
                            <m:sty m:val="p"/>
                          </m:rPr>
                          <a:rPr lang="en-AU" sz="2400" b="0" i="0" smtClean="0">
                            <a:latin typeface="Cambria Math" panose="02040503050406030204" pitchFamily="18" charset="0"/>
                          </a:rPr>
                          <m:t>ech</m:t>
                        </m:r>
                      </m:sub>
                    </m:sSub>
                    <m:r>
                      <a:rPr lang="en-AU" sz="2400" i="1">
                        <a:latin typeface="Cambria Math" panose="02040503050406030204" pitchFamily="18" charset="0"/>
                      </a:rPr>
                      <m:t>=0.</m:t>
                    </m:r>
                    <m:r>
                      <a:rPr lang="en-AU" sz="2400" b="0" i="1" smtClean="0">
                        <a:latin typeface="Cambria Math" panose="02040503050406030204" pitchFamily="18" charset="0"/>
                      </a:rPr>
                      <m:t>72</m:t>
                    </m:r>
                    <m:d>
                      <m:dPr>
                        <m:ctrlPr>
                          <a:rPr lang="en-AU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AU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</m:d>
                    <m:sSub>
                      <m:sSubPr>
                        <m:ctrlPr>
                          <a:rPr lang="en-AU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AU" sz="2400" i="1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AU" sz="2400">
                            <a:latin typeface="Cambria Math" panose="02040503050406030204" pitchFamily="18" charset="0"/>
                          </a:rPr>
                          <m:t>ch</m:t>
                        </m:r>
                      </m:sub>
                    </m:sSub>
                  </m:oMath>
                </a14:m>
                <a:endParaRPr lang="en-AU" sz="2400" dirty="0"/>
              </a:p>
              <a:p>
                <a:pPr marL="457200" indent="-457200"/>
                <a:r>
                  <a:rPr lang="en-AU" sz="2400" dirty="0"/>
                  <a:t>Species decomposition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AU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AU" sz="2400" b="0" i="1" smtClean="0">
                            <a:latin typeface="Cambria Math" panose="02040503050406030204" pitchFamily="18" charset="0"/>
                          </a:rPr>
                          <m:t>𝜁</m:t>
                        </m:r>
                      </m:e>
                      <m:sub>
                        <m:r>
                          <a:rPr lang="en-AU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AU" sz="2400" dirty="0"/>
                  <a:t>)</a:t>
                </a:r>
              </a:p>
              <a:p>
                <a:pPr marL="857250" lvl="1" indent="-457200"/>
                <a14:m>
                  <m:oMath xmlns:m="http://schemas.openxmlformats.org/officeDocument/2006/math">
                    <m:sSubSup>
                      <m:sSubSupPr>
                        <m:ctrlPr>
                          <a:rPr lang="en-AU" sz="2200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AU" sz="2200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AU" sz="2200" b="0" i="0" smtClean="0">
                            <a:latin typeface="Cambria Math" panose="02040503050406030204" pitchFamily="18" charset="0"/>
                          </a:rPr>
                          <m:t>mass</m:t>
                        </m:r>
                      </m:sub>
                      <m:sup>
                        <m:r>
                          <a:rPr lang="en-AU" sz="2200" b="0" i="1" smtClean="0">
                            <a:latin typeface="Cambria Math" panose="02040503050406030204" pitchFamily="18" charset="0"/>
                          </a:rPr>
                          <m:t>𝑞</m:t>
                        </m:r>
                      </m:sup>
                    </m:sSubSup>
                    <m:r>
                      <a:rPr lang="en-AU" sz="2200" b="0" i="1" smtClean="0">
                        <a:latin typeface="Cambria Math" panose="02040503050406030204" pitchFamily="18" charset="0"/>
                      </a:rPr>
                      <m:t>=0.62</m:t>
                    </m:r>
                    <m:d>
                      <m:dPr>
                        <m:ctrlPr>
                          <a:rPr lang="en-AU" sz="22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AU" sz="2200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e>
                    </m:d>
                    <m:sSub>
                      <m:sSubPr>
                        <m:ctrlPr>
                          <a:rPr lang="en-AU" sz="22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AU" sz="2200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AU" sz="2200" b="0" i="0" smtClean="0">
                            <a:latin typeface="Cambria Math" panose="02040503050406030204" pitchFamily="18" charset="0"/>
                          </a:rPr>
                          <m:t>ch</m:t>
                        </m:r>
                      </m:sub>
                    </m:sSub>
                  </m:oMath>
                </a14:m>
                <a:r>
                  <a:rPr lang="en-AU" sz="2200" dirty="0"/>
                  <a:t>  </a:t>
                </a:r>
                <a14:m>
                  <m:oMath xmlns:m="http://schemas.openxmlformats.org/officeDocument/2006/math">
                    <m:r>
                      <a:rPr lang="en-AU" sz="2200" i="1" dirty="0" smtClean="0">
                        <a:latin typeface="Cambria Math" panose="02040503050406030204" pitchFamily="18" charset="0"/>
                      </a:rPr>
                      <m:t>&gt;</m:t>
                    </m:r>
                  </m:oMath>
                </a14:m>
                <a:r>
                  <a:rPr lang="en-AU" sz="2200" dirty="0"/>
                  <a:t> 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AU" sz="2200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AU" sz="2200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AU" sz="2200" b="0" i="0" smtClean="0">
                            <a:latin typeface="Cambria Math" panose="02040503050406030204" pitchFamily="18" charset="0"/>
                          </a:rPr>
                          <m:t>mass</m:t>
                        </m:r>
                      </m:sub>
                      <m:sup>
                        <m:r>
                          <a:rPr lang="en-AU" sz="2200" b="0" i="1" smtClean="0">
                            <a:latin typeface="Cambria Math" panose="02040503050406030204" pitchFamily="18" charset="0"/>
                          </a:rPr>
                          <m:t>𝑔</m:t>
                        </m:r>
                      </m:sup>
                    </m:sSubSup>
                    <m:r>
                      <a:rPr lang="en-AU" sz="2200" b="0" i="1" smtClean="0">
                        <a:latin typeface="Cambria Math" panose="02040503050406030204" pitchFamily="18" charset="0"/>
                      </a:rPr>
                      <m:t>=0.52</m:t>
                    </m:r>
                    <m:d>
                      <m:dPr>
                        <m:ctrlPr>
                          <a:rPr lang="en-AU" sz="22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AU" sz="22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e>
                    </m:d>
                    <m:sSub>
                      <m:sSubPr>
                        <m:ctrlPr>
                          <a:rPr lang="en-AU" sz="22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AU" sz="2200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AU" sz="2200" b="0" i="0" smtClean="0">
                            <a:latin typeface="Cambria Math" panose="02040503050406030204" pitchFamily="18" charset="0"/>
                          </a:rPr>
                          <m:t>ch</m:t>
                        </m:r>
                      </m:sub>
                    </m:sSub>
                  </m:oMath>
                </a14:m>
                <a:endParaRPr lang="en-AU" sz="2200" dirty="0"/>
              </a:p>
              <a:p>
                <a:pPr marL="857250" lvl="1" indent="-457200"/>
                <a14:m>
                  <m:oMath xmlns:m="http://schemas.openxmlformats.org/officeDocument/2006/math">
                    <m:sSubSup>
                      <m:sSubSupPr>
                        <m:ctrlPr>
                          <a:rPr lang="en-AU" sz="2200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AU" sz="2200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AU" sz="2200" b="0" i="0" smtClean="0">
                            <a:latin typeface="Cambria Math" panose="02040503050406030204" pitchFamily="18" charset="0"/>
                          </a:rPr>
                          <m:t>mech</m:t>
                        </m:r>
                      </m:sub>
                      <m:sup>
                        <m:r>
                          <a:rPr lang="en-AU" sz="2200" b="0" i="1" smtClean="0">
                            <a:latin typeface="Cambria Math" panose="02040503050406030204" pitchFamily="18" charset="0"/>
                          </a:rPr>
                          <m:t>𝑞</m:t>
                        </m:r>
                      </m:sup>
                    </m:sSubSup>
                    <m:r>
                      <a:rPr lang="en-AU" sz="2200" b="0" i="1" smtClean="0">
                        <a:latin typeface="Cambria Math" panose="02040503050406030204" pitchFamily="18" charset="0"/>
                      </a:rPr>
                      <m:t>=0.55</m:t>
                    </m:r>
                    <m:d>
                      <m:dPr>
                        <m:ctrlPr>
                          <a:rPr lang="en-AU" sz="22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AU" sz="2200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e>
                    </m:d>
                    <m:sSub>
                      <m:sSubPr>
                        <m:ctrlPr>
                          <a:rPr lang="en-AU" sz="22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AU" sz="2200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AU" sz="2200" b="0" i="0" smtClean="0">
                            <a:latin typeface="Cambria Math" panose="02040503050406030204" pitchFamily="18" charset="0"/>
                          </a:rPr>
                          <m:t>ch</m:t>
                        </m:r>
                      </m:sub>
                    </m:sSub>
                  </m:oMath>
                </a14:m>
                <a:r>
                  <a:rPr lang="en-AU" sz="2200" dirty="0"/>
                  <a:t>  </a:t>
                </a:r>
                <a14:m>
                  <m:oMath xmlns:m="http://schemas.openxmlformats.org/officeDocument/2006/math">
                    <m:r>
                      <a:rPr lang="en-AU" sz="2200" i="1" dirty="0" smtClean="0">
                        <a:latin typeface="Cambria Math" panose="02040503050406030204" pitchFamily="18" charset="0"/>
                      </a:rPr>
                      <m:t>&gt;</m:t>
                    </m:r>
                  </m:oMath>
                </a14:m>
                <a:r>
                  <a:rPr lang="en-AU" sz="2200" dirty="0"/>
                  <a:t> 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AU" sz="2200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AU" sz="2200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AU" sz="2200" b="0" i="0" smtClean="0">
                            <a:latin typeface="Cambria Math" panose="02040503050406030204" pitchFamily="18" charset="0"/>
                          </a:rPr>
                          <m:t>mech</m:t>
                        </m:r>
                      </m:sub>
                      <m:sup>
                        <m:r>
                          <a:rPr lang="en-AU" sz="2200" b="0" i="1" smtClean="0">
                            <a:latin typeface="Cambria Math" panose="02040503050406030204" pitchFamily="18" charset="0"/>
                          </a:rPr>
                          <m:t>𝑔</m:t>
                        </m:r>
                      </m:sup>
                    </m:sSubSup>
                    <m:r>
                      <a:rPr lang="en-AU" sz="2200" b="0" i="1" smtClean="0">
                        <a:latin typeface="Cambria Math" panose="02040503050406030204" pitchFamily="18" charset="0"/>
                      </a:rPr>
                      <m:t>=0.47</m:t>
                    </m:r>
                    <m:d>
                      <m:dPr>
                        <m:ctrlPr>
                          <a:rPr lang="en-AU" sz="22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AU" sz="22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e>
                    </m:d>
                    <m:sSub>
                      <m:sSubPr>
                        <m:ctrlPr>
                          <a:rPr lang="en-AU" sz="22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AU" sz="2200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AU" sz="2200" b="0" i="0" smtClean="0">
                            <a:latin typeface="Cambria Math" panose="02040503050406030204" pitchFamily="18" charset="0"/>
                          </a:rPr>
                          <m:t>ch</m:t>
                        </m:r>
                      </m:sub>
                    </m:sSub>
                  </m:oMath>
                </a14:m>
                <a:endParaRPr lang="en-AU" sz="2200" dirty="0"/>
              </a:p>
              <a:p>
                <a:pPr marL="457200" indent="-457200"/>
                <a:r>
                  <a:rPr lang="en-AU" sz="2400" i="1" dirty="0">
                    <a:ln w="0"/>
                    <a:solidFill>
                      <a:srgbClr val="FF0000"/>
                    </a:solidFill>
                    <a:effectLst>
                      <a:outerShdw blurRad="38100" dist="25400" dir="5400000" algn="ctr" rotWithShape="0">
                        <a:srgbClr val="6E747A">
                          <a:alpha val="43000"/>
                        </a:srgbClr>
                      </a:outerShdw>
                    </a:effectLst>
                  </a:rPr>
                  <a:t>Contrary to practitioner desires … no existing experiment provides information on </a:t>
                </a:r>
                <a:r>
                  <a:rPr lang="en-US" sz="2400" i="1" dirty="0">
                    <a:ln w="0"/>
                    <a:solidFill>
                      <a:srgbClr val="FF0000"/>
                    </a:solidFill>
                    <a:effectLst>
                      <a:outerShdw blurRad="38100" dist="25400" dir="5400000" algn="ctr" rotWithShape="0">
                        <a:srgbClr val="6E747A">
                          <a:alpha val="43000"/>
                        </a:srgbClr>
                      </a:outerShdw>
                    </a:effectLst>
                  </a:rPr>
                  <a:t>glue contributions to proton GFFs</a:t>
                </a:r>
                <a:endParaRPr lang="en-AU" sz="2400" i="1" dirty="0">
                  <a:ln w="0"/>
                  <a:solidFill>
                    <a:srgbClr val="FF0000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34B418A-1CCF-FBFD-19E7-C6D729C7925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768773"/>
                <a:ext cx="7922684" cy="5135564"/>
              </a:xfrm>
              <a:blipFill>
                <a:blip r:embed="rId3"/>
                <a:stretch>
                  <a:fillRect l="-1231" t="-830" r="-846" b="-12930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0DF6CEA-D38F-1022-9136-75B1AF8069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.                                             MSWG  - 24/11/21                                                           (32)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FE092F2-E45D-F8EF-2940-C1F5AE4E0F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Craig Roberts: cdroberts@nju.edu.cn  455 .. 24/10/10 ..."pi + K + N em and gravitational form factors"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6CFFA5C-761F-28C4-1211-C3C7F4C43F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034D8C-3CB4-402A-BC46-2AB14C0FE90A}" type="slidenum">
              <a:rPr lang="en-US" smtClean="0"/>
              <a:pPr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14844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EFCA9F-0522-1265-36EC-B10CC5C57C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z="2800" b="0" i="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Summary: Nucleon Gravitational Form Factors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50E3B06-AB29-9F4D-D784-CDF768A77B26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09600" y="1143000"/>
                <a:ext cx="10972800" cy="4525963"/>
              </a:xfrm>
            </p:spPr>
            <p:txBody>
              <a:bodyPr/>
              <a:lstStyle/>
              <a:p>
                <a:r>
                  <a:rPr lang="en-US" dirty="0"/>
                  <a:t>Last unknown global property of nucleon: </a:t>
                </a:r>
                <a:r>
                  <a:rPr lang="en-AU" dirty="0"/>
                  <a:t>prediction </a:t>
                </a:r>
                <a14:m>
                  <m:oMath xmlns:m="http://schemas.openxmlformats.org/officeDocument/2006/math">
                    <m:r>
                      <a:rPr lang="en-AU" b="0" i="1" smtClean="0">
                        <a:latin typeface="Cambria Math" panose="02040503050406030204" pitchFamily="18" charset="0"/>
                      </a:rPr>
                      <m:t>𝐷</m:t>
                    </m:r>
                    <m:d>
                      <m:dPr>
                        <m:ctrlPr>
                          <a:rPr lang="en-AU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AU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e>
                    </m:d>
                    <m:r>
                      <a:rPr lang="en-AU" b="0" i="1" smtClean="0">
                        <a:latin typeface="Cambria Math" panose="02040503050406030204" pitchFamily="18" charset="0"/>
                      </a:rPr>
                      <m:t>=−3.11(1) </m:t>
                    </m:r>
                  </m:oMath>
                </a14:m>
                <a:endParaRPr lang="en-US" dirty="0"/>
              </a:p>
              <a:p>
                <a:r>
                  <a:rPr lang="en-US" dirty="0"/>
                  <a:t>Species decompositions: CSMs predict that glue/quark ratio = constant, independent of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AU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AU" b="0" i="1" smtClean="0"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  <m:sup>
                        <m:r>
                          <a:rPr lang="en-AU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US" dirty="0"/>
              </a:p>
              <a:p>
                <a:r>
                  <a:rPr lang="en-US" dirty="0"/>
                  <a:t>Near-core pressure in pion is roughly twice that in proton</a:t>
                </a:r>
              </a:p>
              <a:p>
                <a:pPr marL="0" indent="0">
                  <a:spcBef>
                    <a:spcPts val="0"/>
                  </a:spcBef>
                  <a:buNone/>
                </a:pPr>
                <a:r>
                  <a:rPr lang="en-US" dirty="0"/>
                  <a:t>	so both are at least an order of magnitude greater than that of a neutron star.</a:t>
                </a:r>
              </a:p>
              <a:p>
                <a:r>
                  <a:rPr lang="en-US" dirty="0"/>
                  <a:t>Nucleon's mechanical radius is less than its mass radius, which in turn is less than its charge radius.</a:t>
                </a:r>
              </a:p>
              <a:p>
                <a:r>
                  <a:rPr lang="en-US" dirty="0"/>
                  <a:t>At standard resolving scale, glue contributions to both radii are 15% less than the total quark contributions.</a:t>
                </a:r>
              </a:p>
              <a:p>
                <a:r>
                  <a:rPr lang="en-US" dirty="0"/>
                  <a:t>Within uncertainties, CSM predictions are consistent with phenomenological inferences from available data on deeply virtual Compton scattering.</a:t>
                </a:r>
              </a:p>
              <a:p>
                <a:r>
                  <a:rPr lang="en-US" dirty="0"/>
                  <a:t>No improvement on CSM study can be anticipated before lattice-QCD analyses have simultaneously delivered infinite-volume, continuum-limit, carefully </a:t>
                </a:r>
                <a:r>
                  <a:rPr lang="en-US" dirty="0" err="1"/>
                  <a:t>renormalised</a:t>
                </a:r>
                <a:r>
                  <a:rPr lang="en-US" dirty="0"/>
                  <a:t>, physical pion mass studies of all physical properties discussed in this presentation, </a:t>
                </a:r>
                <a:r>
                  <a:rPr lang="en-US" i="1" dirty="0"/>
                  <a:t>viz</a:t>
                </a:r>
                <a:r>
                  <a:rPr lang="en-US" dirty="0"/>
                  <a:t>. pion, kaon, nucleon electromagnetic and gravitational form factors.</a:t>
                </a:r>
              </a:p>
              <a:p>
                <a:endParaRPr lang="en-AU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50E3B06-AB29-9F4D-D784-CDF768A77B2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09600" y="1143000"/>
                <a:ext cx="10972800" cy="4525963"/>
              </a:xfrm>
              <a:blipFill>
                <a:blip r:embed="rId2"/>
                <a:stretch>
                  <a:fillRect l="-611" t="-943" r="-333" b="-17385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7778FD9-8222-D15F-80C0-01C2C72CD0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.                                             MSWG  - 24/11/21                                                           (32)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B912EF9-0027-ACDB-D3EE-76F04CD561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Craig Roberts: cdroberts@nju.edu.cn  455 .. 24/10/10 ..."pi + K + N em and gravitational form factors"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D260343-4FFE-D6A8-D39B-8E54D243D1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034D8C-3CB4-402A-BC46-2AB14C0FE90A}" type="slidenum">
              <a:rPr lang="en-US" smtClean="0"/>
              <a:pPr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97346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0C61A5-C1E4-4744-0B48-ED891F72D9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Positivity of unpolarised DFs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74DE355-B75A-8BFD-1305-C14602497BF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09600" y="779462"/>
                <a:ext cx="11049000" cy="5392738"/>
              </a:xfrm>
            </p:spPr>
            <p:txBody>
              <a:bodyPr/>
              <a:lstStyle/>
              <a:p>
                <a:r>
                  <a:rPr lang="en-AU" dirty="0"/>
                  <a:t>The overlap representation of GPDs (hence, DFs) was introduced independently </a:t>
                </a:r>
              </a:p>
              <a:p>
                <a:pPr marL="0" indent="0">
                  <a:spcBef>
                    <a:spcPts val="0"/>
                  </a:spcBef>
                  <a:buNone/>
                </a:pPr>
                <a:r>
                  <a:rPr lang="en-AU" dirty="0"/>
                  <a:t>      by Diehl </a:t>
                </a:r>
                <a:r>
                  <a:rPr lang="en-AU" i="1" dirty="0"/>
                  <a:t>et al</a:t>
                </a:r>
                <a:r>
                  <a:rPr lang="en-AU" dirty="0"/>
                  <a:t>. and </a:t>
                </a:r>
                <a:r>
                  <a:rPr lang="en-AU" dirty="0" err="1"/>
                  <a:t>Burkardt</a:t>
                </a:r>
                <a:r>
                  <a:rPr lang="en-AU" dirty="0"/>
                  <a:t> 24 years ago (2000): </a:t>
                </a:r>
                <a14:m>
                  <m:oMath xmlns:m="http://schemas.openxmlformats.org/officeDocument/2006/math">
                    <m:r>
                      <a:rPr lang="en-AU" b="0" i="1" smtClean="0">
                        <a:latin typeface="Cambria Math" panose="02040503050406030204" pitchFamily="18" charset="0"/>
                      </a:rPr>
                      <m:t>𝑝</m:t>
                    </m:r>
                    <m:d>
                      <m:dPr>
                        <m:ctrlPr>
                          <a:rPr lang="en-AU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AU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AU" b="0" i="1" smtClean="0">
                        <a:latin typeface="Cambria Math" panose="02040503050406030204" pitchFamily="18" charset="0"/>
                      </a:rPr>
                      <m:t>∼∫</m:t>
                    </m:r>
                    <m:sSup>
                      <m:sSupPr>
                        <m:ctrlPr>
                          <a:rPr lang="en-AU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AU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  <m:sup>
                        <m:r>
                          <a:rPr lang="en-AU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sSub>
                      <m:sSubPr>
                        <m:ctrlPr>
                          <a:rPr lang="en-AU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AU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  <m:sub>
                        <m:r>
                          <a:rPr lang="en-AU" b="0" i="1" smtClean="0">
                            <a:latin typeface="Cambria Math" panose="02040503050406030204" pitchFamily="18" charset="0"/>
                          </a:rPr>
                          <m:t>⊥</m:t>
                        </m:r>
                      </m:sub>
                    </m:sSub>
                    <m:sSup>
                      <m:sSupPr>
                        <m:ctrlPr>
                          <a:rPr lang="en-AU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|"/>
                            <m:endChr m:val="|"/>
                            <m:ctrlPr>
                              <a:rPr lang="en-AU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m:rPr>
                                <m:sty m:val="p"/>
                              </m:rPr>
                              <a:rPr lang="en-AU" b="0" i="0" smtClean="0">
                                <a:latin typeface="Cambria Math" panose="02040503050406030204" pitchFamily="18" charset="0"/>
                              </a:rPr>
                              <m:t>Ψ</m:t>
                            </m:r>
                            <m:d>
                              <m:dPr>
                                <m:ctrlPr>
                                  <a:rPr lang="en-AU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AU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en-AU" b="0" i="1" smtClean="0"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sSub>
                                  <m:sSubPr>
                                    <m:ctrlPr>
                                      <a:rPr lang="en-AU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AU" b="0" i="1" smtClean="0">
                                        <a:latin typeface="Cambria Math" panose="02040503050406030204" pitchFamily="18" charset="0"/>
                                      </a:rPr>
                                      <m:t>𝑘</m:t>
                                    </m:r>
                                  </m:e>
                                  <m:sub>
                                    <m:r>
                                      <a:rPr lang="en-AU" b="0" i="1" smtClean="0">
                                        <a:latin typeface="Cambria Math" panose="02040503050406030204" pitchFamily="18" charset="0"/>
                                      </a:rPr>
                                      <m:t>⊥</m:t>
                                    </m:r>
                                  </m:sub>
                                </m:sSub>
                              </m:e>
                            </m:d>
                          </m:e>
                        </m:d>
                      </m:e>
                      <m:sup>
                        <m:r>
                          <a:rPr lang="en-AU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AU" dirty="0"/>
                  <a:t>. </a:t>
                </a:r>
              </a:p>
              <a:p>
                <a:pPr lvl="1"/>
                <a:r>
                  <a:rPr lang="en-AU" dirty="0"/>
                  <a:t>In all that time, no flaw has been found in the analysis </a:t>
                </a:r>
              </a:p>
              <a:p>
                <a:pPr lvl="1"/>
                <a:r>
                  <a:rPr lang="en-AU" dirty="0"/>
                  <a:t>Objectively, available rigorous theoretical considerations </a:t>
                </a:r>
                <a14:m>
                  <m:oMath xmlns:m="http://schemas.openxmlformats.org/officeDocument/2006/math">
                    <m:r>
                      <a:rPr lang="en-AU" b="0" i="1" smtClean="0">
                        <a:latin typeface="Cambria Math" panose="02040503050406030204" pitchFamily="18" charset="0"/>
                      </a:rPr>
                      <m:t>⇒</m:t>
                    </m:r>
                  </m:oMath>
                </a14:m>
                <a:r>
                  <a:rPr lang="en-AU" dirty="0"/>
                  <a:t> unpolarised DFs are positive definite</a:t>
                </a:r>
              </a:p>
              <a:p>
                <a:r>
                  <a:rPr lang="en-AU" dirty="0"/>
                  <a:t>Discussion Forte </a:t>
                </a:r>
                <a:r>
                  <a:rPr lang="en-AU" i="1" dirty="0"/>
                  <a:t>et al</a:t>
                </a:r>
                <a:r>
                  <a:rPr lang="en-AU" dirty="0"/>
                  <a:t>. </a:t>
                </a:r>
                <a:r>
                  <a:rPr lang="en-AU" i="1" dirty="0"/>
                  <a:t>vs</a:t>
                </a:r>
                <a:r>
                  <a:rPr lang="en-AU" dirty="0"/>
                  <a:t>. Collins </a:t>
                </a:r>
                <a:r>
                  <a:rPr lang="en-AU" i="1" dirty="0"/>
                  <a:t>et al</a:t>
                </a:r>
                <a:r>
                  <a:rPr lang="en-AU" dirty="0"/>
                  <a:t>. is readily summarised</a:t>
                </a:r>
              </a:p>
              <a:p>
                <a:pPr lvl="1"/>
                <a:r>
                  <a:rPr lang="en-AU" dirty="0"/>
                  <a:t>At any factorisation scale for which O</a:t>
                </a:r>
                <a14:m>
                  <m:oMath xmlns:m="http://schemas.openxmlformats.org/officeDocument/2006/math">
                    <m:r>
                      <a:rPr lang="en-AU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AU" b="0" i="1" smtClean="0">
                        <a:latin typeface="Cambria Math" panose="02040503050406030204" pitchFamily="18" charset="0"/>
                      </a:rPr>
                      <m:t>𝛼</m:t>
                    </m:r>
                    <m:r>
                      <a:rPr lang="en-AU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AU" dirty="0"/>
                  <a:t> </a:t>
                </a:r>
                <a:r>
                  <a:rPr lang="en-AU" dirty="0" err="1"/>
                  <a:t>pQCD</a:t>
                </a:r>
                <a:r>
                  <a:rPr lang="en-AU" dirty="0"/>
                  <a:t> is a valid tool for the description of cross-section data, the DF obtained is necessarily positive definite</a:t>
                </a:r>
              </a:p>
              <a:p>
                <a:pPr lvl="1"/>
                <a:r>
                  <a:rPr lang="en-AU" dirty="0"/>
                  <a:t>As one lowers the factorisation scale, it cannot be </a:t>
                </a:r>
              </a:p>
              <a:p>
                <a:pPr marL="457200" lvl="1" indent="0">
                  <a:spcBef>
                    <a:spcPts val="0"/>
                  </a:spcBef>
                  <a:buNone/>
                </a:pPr>
                <a:r>
                  <a:rPr lang="en-AU" dirty="0"/>
                  <a:t>     guaranteed that O</a:t>
                </a:r>
                <a14:m>
                  <m:oMath xmlns:m="http://schemas.openxmlformats.org/officeDocument/2006/math">
                    <m:r>
                      <a:rPr lang="en-AU" b="0" i="1" smtClean="0"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AU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AU" b="0" i="1" smtClean="0">
                            <a:latin typeface="Cambria Math" panose="02040503050406030204" pitchFamily="18" charset="0"/>
                          </a:rPr>
                          <m:t>𝛼</m:t>
                        </m:r>
                      </m:e>
                      <m:sup>
                        <m:r>
                          <a:rPr lang="en-AU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AU" dirty="0"/>
                  <a:t>) corrections will preserve </a:t>
                </a:r>
              </a:p>
              <a:p>
                <a:pPr marL="457200" lvl="1" indent="0">
                  <a:spcBef>
                    <a:spcPts val="0"/>
                  </a:spcBef>
                  <a:buNone/>
                </a:pPr>
                <a:r>
                  <a:rPr lang="en-AU" dirty="0"/>
                  <a:t>     DF positivity.  </a:t>
                </a:r>
              </a:p>
              <a:p>
                <a:pPr lvl="2">
                  <a:spcBef>
                    <a:spcPts val="0"/>
                  </a:spcBef>
                </a:pPr>
                <a:r>
                  <a:rPr lang="en-AU" sz="2000" dirty="0"/>
                  <a:t>Models exist in which that is not the case</a:t>
                </a:r>
              </a:p>
              <a:p>
                <a:r>
                  <a:rPr lang="en-AU" dirty="0"/>
                  <a:t>An interpretation of F </a:t>
                </a:r>
                <a:r>
                  <a:rPr lang="en-AU" i="1" dirty="0"/>
                  <a:t>v</a:t>
                </a:r>
                <a:r>
                  <a:rPr lang="en-AU" dirty="0"/>
                  <a:t>. C:</a:t>
                </a:r>
              </a:p>
              <a:p>
                <a:pPr lvl="1"/>
                <a:r>
                  <a:rPr lang="en-AU" dirty="0"/>
                  <a:t>Discussion does not demonstrate that QCD-connected DFs can be negative, only that attempts at a perturbative inference of DFs can yield results with domains of negative support</a:t>
                </a:r>
              </a:p>
              <a:p>
                <a:pPr lvl="1"/>
                <a:r>
                  <a:rPr lang="en-AU" dirty="0"/>
                  <a:t>If O</a:t>
                </a:r>
                <a14:m>
                  <m:oMath xmlns:m="http://schemas.openxmlformats.org/officeDocument/2006/math">
                    <m:r>
                      <a:rPr lang="en-AU" b="0" i="1" smtClean="0"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AU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AU" b="0" i="1" smtClean="0">
                            <a:latin typeface="Cambria Math" panose="02040503050406030204" pitchFamily="18" charset="0"/>
                          </a:rPr>
                          <m:t>𝛼</m:t>
                        </m:r>
                      </m:e>
                      <m:sup>
                        <m:r>
                          <a:rPr lang="en-AU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AU" dirty="0"/>
                  <a:t>) changes physics, then O</a:t>
                </a:r>
                <a14:m>
                  <m:oMath xmlns:m="http://schemas.openxmlformats.org/officeDocument/2006/math">
                    <m:r>
                      <a:rPr lang="en-AU" i="1"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AU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AU" i="1">
                            <a:latin typeface="Cambria Math" panose="02040503050406030204" pitchFamily="18" charset="0"/>
                          </a:rPr>
                          <m:t>𝛼</m:t>
                        </m:r>
                      </m:e>
                      <m:sup>
                        <m:r>
                          <a:rPr lang="en-AU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AU" dirty="0"/>
                  <a:t>) is invalid tool and higher orders (in </a:t>
                </a:r>
                <a14:m>
                  <m:oMath xmlns:m="http://schemas.openxmlformats.org/officeDocument/2006/math">
                    <m:r>
                      <a:rPr lang="en-AU" b="0" i="1" smtClean="0">
                        <a:latin typeface="Cambria Math" panose="02040503050406030204" pitchFamily="18" charset="0"/>
                      </a:rPr>
                      <m:t>𝛼</m:t>
                    </m:r>
                  </m:oMath>
                </a14:m>
                <a:r>
                  <a:rPr lang="en-AU" dirty="0"/>
                  <a:t> and other corrections) should be included and tested to see whether they can restore the balance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74DE355-B75A-8BFD-1305-C14602497BF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09600" y="779462"/>
                <a:ext cx="11049000" cy="5392738"/>
              </a:xfrm>
              <a:blipFill>
                <a:blip r:embed="rId2"/>
                <a:stretch>
                  <a:fillRect l="-607" t="-791" r="-496" b="-5876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0093BC7-C099-3A24-9330-66DA21D393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12 Wkshp Hadron Physics &amp; Opportunities Worldwide, Dalian - 24/08/04-09      (42)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0ACB22F-6F6B-D875-3A39-07EFE21ED4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Craig Roberts: cdroberts@nju.edu.cn  453 .. 24/08/09 ..."Recent Progress in Strong QCD"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8059771-D145-D4BC-9D9C-4980AE4F3D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034D8C-3CB4-402A-BC46-2AB14C0FE90A}" type="slidenum">
              <a:rPr lang="en-US" smtClean="0"/>
              <a:pPr/>
              <a:t>34</a:t>
            </a:fld>
            <a:endParaRPr lang="en-US"/>
          </a:p>
        </p:txBody>
      </p:sp>
      <p:pic>
        <p:nvPicPr>
          <p:cNvPr id="8" name="Picture 7" descr="A close-up of a box&#10;&#10;Description automatically generated">
            <a:extLst>
              <a:ext uri="{FF2B5EF4-FFF2-40B4-BE49-F238E27FC236}">
                <a16:creationId xmlns:a16="http://schemas.microsoft.com/office/drawing/2014/main" id="{1E2A846E-7FA2-04BE-D0AC-3DFFEC236E8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4886" y="3115959"/>
            <a:ext cx="5130914" cy="12730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44753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E5A2845A-FCB7-FE4E-089E-1EC3575C276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546957" y="895501"/>
            <a:ext cx="3416443" cy="1923899"/>
          </a:xfrm>
          <a:prstGeom prst="rect">
            <a:avLst/>
          </a:prstGeom>
          <a:noFill/>
        </p:spPr>
      </p:pic>
      <p:pic>
        <p:nvPicPr>
          <p:cNvPr id="8" name="Picture 7" descr="Chart, histogram&#10;&#10;Description automatically generated">
            <a:extLst>
              <a:ext uri="{FF2B5EF4-FFF2-40B4-BE49-F238E27FC236}">
                <a16:creationId xmlns:a16="http://schemas.microsoft.com/office/drawing/2014/main" id="{230A7848-7D9C-5678-BCCC-171AD7B2E9B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7913" y="4721261"/>
            <a:ext cx="2156173" cy="163264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59489BF-1885-FACA-F1D3-F17BA819E1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369282"/>
            <a:ext cx="10972800" cy="1143000"/>
          </a:xfrm>
        </p:spPr>
        <p:txBody>
          <a:bodyPr/>
          <a:lstStyle/>
          <a:p>
            <a:pPr algn="ctr"/>
            <a:r>
              <a:rPr lang="en-AU" sz="3200" b="0" i="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Synergy of Experiment, Phenomenology, Theory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F3E611B-04B0-2DFA-F045-06F05679AA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.                                             MSWG  - 24/11/21                                                           (32)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7DCA04A-3E5C-E67C-50F8-42521A0223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Craig Roberts: cdroberts@nju.edu.cn  455 .. 24/10/10 ..."pi + K + N em and gravitational form factors"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79BADA8-A0CC-FD7F-640E-1A78C4F9C2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034D8C-3CB4-402A-BC46-2AB14C0FE90A}" type="slidenum">
              <a:rPr lang="en-US" smtClean="0"/>
              <a:pPr/>
              <a:t>35</a:t>
            </a:fld>
            <a:endParaRPr lang="en-US"/>
          </a:p>
        </p:txBody>
      </p:sp>
      <p:pic>
        <p:nvPicPr>
          <p:cNvPr id="7" name="Picture 6" descr="A screenshot of a cell phone&#10;&#10;Description automatically generated">
            <a:extLst>
              <a:ext uri="{FF2B5EF4-FFF2-40B4-BE49-F238E27FC236}">
                <a16:creationId xmlns:a16="http://schemas.microsoft.com/office/drawing/2014/main" id="{6F83790A-A5DE-2FF4-CE80-3BD6F86F9898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6301" y="4788032"/>
            <a:ext cx="2319676" cy="152299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Picture 8" descr="Chart, line chart&#10;&#10;Description automatically generated">
            <a:extLst>
              <a:ext uri="{FF2B5EF4-FFF2-40B4-BE49-F238E27FC236}">
                <a16:creationId xmlns:a16="http://schemas.microsoft.com/office/drawing/2014/main" id="{78DD0C96-612F-0A8D-A987-12EA0D81ADBE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51525" y="4721261"/>
            <a:ext cx="2157633" cy="163264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3F51F80-079B-D591-60E3-4B67D1A5C6C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381000" y="838200"/>
                <a:ext cx="11582400" cy="4678363"/>
              </a:xfrm>
            </p:spPr>
            <p:txBody>
              <a:bodyPr/>
              <a:lstStyle/>
              <a:p>
                <a:r>
                  <a:rPr lang="en-AU" sz="1700" i="1" dirty="0">
                    <a:ln w="0"/>
                    <a:solidFill>
                      <a:schemeClr val="accent1"/>
                    </a:solidFill>
                    <a:effectLst>
                      <a:outerShdw blurRad="38100" dist="25400" dir="5400000" algn="ctr" rotWithShape="0">
                        <a:srgbClr val="6E747A">
                          <a:alpha val="43000"/>
                        </a:srgbClr>
                      </a:outerShdw>
                    </a:effectLst>
                  </a:rPr>
                  <a:t>Strong interaction theory is maturing </a:t>
                </a:r>
              </a:p>
              <a:p>
                <a:pPr lvl="1">
                  <a:buFont typeface="Wingdings" panose="05000000000000000000" pitchFamily="2" charset="2"/>
                  <a:buChar char="ü"/>
                </a:pPr>
                <a:r>
                  <a:rPr lang="en-AU" sz="1700" i="1" dirty="0">
                    <a:ln w="0"/>
                    <a:solidFill>
                      <a:schemeClr val="accent1"/>
                    </a:solidFill>
                    <a:effectLst>
                      <a:outerShdw blurRad="38100" dist="25400" dir="5400000" algn="ctr" rotWithShape="0">
                        <a:srgbClr val="6E747A">
                          <a:alpha val="43000"/>
                        </a:srgbClr>
                      </a:outerShdw>
                    </a:effectLst>
                  </a:rPr>
                  <a:t>Expanding array of parameter-free predictions for the nucleon – yes </a:t>
                </a:r>
              </a:p>
              <a:p>
                <a:pPr lvl="1">
                  <a:buFont typeface="Wingdings" panose="05000000000000000000" pitchFamily="2" charset="2"/>
                  <a:buChar char="ü"/>
                </a:pPr>
                <a:r>
                  <a:rPr lang="en-AU" sz="1700" i="1" dirty="0">
                    <a:ln w="0"/>
                    <a:solidFill>
                      <a:schemeClr val="accent1"/>
                    </a:solidFill>
                    <a:effectLst>
                      <a:outerShdw blurRad="38100" dist="25400" dir="5400000" algn="ctr" rotWithShape="0">
                        <a:srgbClr val="6E747A">
                          <a:alpha val="43000"/>
                        </a:srgbClr>
                      </a:outerShdw>
                    </a:effectLst>
                  </a:rPr>
                  <a:t>And all the other hadrons whose properties express the full meaning of QCD</a:t>
                </a:r>
              </a:p>
              <a:p>
                <a:pPr lvl="2">
                  <a:buFont typeface="Wingdings" panose="05000000000000000000" pitchFamily="2" charset="2"/>
                  <a:buChar char="Ø"/>
                </a:pPr>
                <a:r>
                  <a:rPr lang="en-AU" sz="1700" i="1" dirty="0">
                    <a:ln w="0"/>
                    <a:solidFill>
                      <a:schemeClr val="accent1"/>
                    </a:solidFill>
                    <a:effectLst>
                      <a:outerShdw blurRad="38100" dist="25400" dir="5400000" algn="ctr" rotWithShape="0">
                        <a:srgbClr val="6E747A">
                          <a:alpha val="43000"/>
                        </a:srgbClr>
                      </a:outerShdw>
                    </a:effectLst>
                  </a:rPr>
                  <a:t>Structure of Nature’s most fundamental Nambu-Goldstone bosons</a:t>
                </a:r>
              </a:p>
              <a:p>
                <a:pPr lvl="2">
                  <a:buFont typeface="Wingdings" panose="05000000000000000000" pitchFamily="2" charset="2"/>
                  <a:buChar char="Ø"/>
                </a:pPr>
                <a:r>
                  <a:rPr lang="en-AU" sz="1700" i="1" dirty="0">
                    <a:ln w="0"/>
                    <a:solidFill>
                      <a:schemeClr val="accent1"/>
                    </a:solidFill>
                    <a:effectLst>
                      <a:outerShdw blurRad="38100" dist="25400" dir="5400000" algn="ctr" rotWithShape="0">
                        <a:srgbClr val="6E747A">
                          <a:alpha val="43000"/>
                        </a:srgbClr>
                      </a:outerShdw>
                    </a:effectLst>
                  </a:rPr>
                  <a:t>Structure of baryons, e.g., </a:t>
                </a:r>
              </a:p>
              <a:p>
                <a:pPr marL="914400" lvl="2" indent="0">
                  <a:buNone/>
                </a:pPr>
                <a:r>
                  <a:rPr lang="en-AU" sz="1700" i="1" dirty="0">
                    <a:ln w="0"/>
                    <a:solidFill>
                      <a:schemeClr val="accent1"/>
                    </a:solidFill>
                    <a:effectLst>
                      <a:outerShdw blurRad="38100" dist="25400" dir="5400000" algn="ctr" rotWithShape="0">
                        <a:srgbClr val="6E747A">
                          <a:alpha val="43000"/>
                        </a:srgbClr>
                      </a:outerShdw>
                    </a:effectLst>
                  </a:rPr>
                  <a:t>            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AU" sz="1700" b="0" i="1" smtClean="0">
                            <a:ln w="0"/>
                            <a:solidFill>
                              <a:schemeClr val="accent1"/>
                            </a:solidFill>
                            <a:effectLst>
                              <a:outerShdw blurRad="38100" dist="25400" dir="5400000" algn="ctr" rotWithShape="0">
                                <a:srgbClr val="6E747A">
                                  <a:alpha val="43000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AU" sz="1700" b="0" i="1" smtClean="0">
                            <a:ln w="0"/>
                            <a:solidFill>
                              <a:schemeClr val="accent1"/>
                            </a:solidFill>
                            <a:effectLst>
                              <a:outerShdw blurRad="38100" dist="25400" dir="5400000" algn="ctr" rotWithShape="0">
                                <a:srgbClr val="6E747A">
                                  <a:alpha val="43000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  <m:sup>
                        <m:r>
                          <a:rPr lang="en-AU" sz="1700" b="0" i="1" smtClean="0">
                            <a:ln w="0"/>
                            <a:solidFill>
                              <a:schemeClr val="accent1"/>
                            </a:solidFill>
                            <a:effectLst>
                              <a:outerShdw blurRad="38100" dist="25400" dir="5400000" algn="ctr" rotWithShape="0">
                                <a:srgbClr val="6E747A">
                                  <a:alpha val="43000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AU" sz="1700" i="1" dirty="0">
                    <a:ln w="0"/>
                    <a:solidFill>
                      <a:schemeClr val="accent1"/>
                    </a:solidFill>
                    <a:effectLst>
                      <a:outerShdw blurRad="38100" dist="25400" dir="5400000" algn="ctr" rotWithShape="0">
                        <a:srgbClr val="6E747A">
                          <a:alpha val="43000"/>
                        </a:srgbClr>
                      </a:outerShdw>
                    </a:effectLst>
                  </a:rPr>
                  <a:t>-dependence of nucleon resonance transition form factors</a:t>
                </a:r>
              </a:p>
              <a:p>
                <a:pPr lvl="3">
                  <a:buFont typeface="Wingdings" panose="05000000000000000000" pitchFamily="2" charset="2"/>
                  <a:buChar char="ü"/>
                </a:pPr>
                <a:r>
                  <a:rPr lang="en-AU" sz="1700" i="1" dirty="0">
                    <a:ln w="0"/>
                    <a:solidFill>
                      <a:schemeClr val="accent1"/>
                    </a:solidFill>
                    <a:effectLst>
                      <a:outerShdw blurRad="38100" dist="25400" dir="5400000" algn="ctr" rotWithShape="0">
                        <a:srgbClr val="6E747A">
                          <a:alpha val="43000"/>
                        </a:srgbClr>
                      </a:outerShdw>
                    </a:effectLst>
                  </a:rPr>
                  <a:t>Spectrum is insufficient – many models give same spectrum, but transition form factors discriminate between pictures.</a:t>
                </a:r>
              </a:p>
              <a:p>
                <a:r>
                  <a:rPr lang="en-US" sz="1700" i="1" dirty="0">
                    <a:ln w="0"/>
                    <a:solidFill>
                      <a:schemeClr val="accent1"/>
                    </a:solidFill>
                    <a:effectLst>
                      <a:outerShdw blurRad="38100" dist="25400" dir="5400000" algn="ctr" rotWithShape="0">
                        <a:srgbClr val="6E747A">
                          <a:alpha val="43000"/>
                        </a:srgbClr>
                      </a:outerShdw>
                    </a:effectLst>
                  </a:rPr>
                  <a:t>Understanding how QCD’s simplicity explains the emergence of hadron mass and structure requires investment in facilities that can deliver precision data on much more than one of Nature’s hadrons.</a:t>
                </a:r>
                <a:endParaRPr lang="en-AU" sz="1700" i="1" dirty="0">
                  <a:ln w="0"/>
                  <a:solidFill>
                    <a:schemeClr val="accent1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</a:endParaRPr>
              </a:p>
              <a:p>
                <a:r>
                  <a:rPr lang="en-US" sz="1700" i="1" dirty="0">
                    <a:ln w="0"/>
                    <a:solidFill>
                      <a:schemeClr val="accent1"/>
                    </a:solidFill>
                    <a:effectLst>
                      <a:outerShdw blurRad="38100" dist="25400" dir="5400000" algn="ctr" rotWithShape="0">
                        <a:srgbClr val="6E747A">
                          <a:alpha val="43000"/>
                        </a:srgbClr>
                      </a:outerShdw>
                    </a:effectLst>
                  </a:rPr>
                  <a:t>AMBER@CERN, EIC, </a:t>
                </a:r>
                <a:r>
                  <a:rPr lang="en-US" sz="1700" i="1" dirty="0" err="1">
                    <a:ln w="0"/>
                    <a:solidFill>
                      <a:schemeClr val="accent1"/>
                    </a:solidFill>
                    <a:effectLst>
                      <a:outerShdw blurRad="38100" dist="25400" dir="5400000" algn="ctr" rotWithShape="0">
                        <a:srgbClr val="6E747A">
                          <a:alpha val="43000"/>
                        </a:srgbClr>
                      </a:outerShdw>
                    </a:effectLst>
                  </a:rPr>
                  <a:t>EicC</a:t>
                </a:r>
                <a:r>
                  <a:rPr lang="en-US" sz="1700" i="1" dirty="0">
                    <a:ln w="0"/>
                    <a:solidFill>
                      <a:schemeClr val="accent1"/>
                    </a:solidFill>
                    <a:effectLst>
                      <a:outerShdw blurRad="38100" dist="25400" dir="5400000" algn="ctr" rotWithShape="0">
                        <a:srgbClr val="6E747A">
                          <a:alpha val="43000"/>
                        </a:srgbClr>
                      </a:outerShdw>
                    </a:effectLst>
                  </a:rPr>
                  <a:t>, STCF, CEPC, JLab22, </a:t>
                </a:r>
                <a:r>
                  <a:rPr lang="en-US" sz="1700" i="1" dirty="0" err="1">
                    <a:ln w="0"/>
                    <a:solidFill>
                      <a:schemeClr val="accent1"/>
                    </a:solidFill>
                    <a:effectLst>
                      <a:outerShdw blurRad="38100" dist="25400" dir="5400000" algn="ctr" rotWithShape="0">
                        <a:srgbClr val="6E747A">
                          <a:alpha val="43000"/>
                        </a:srgbClr>
                      </a:outerShdw>
                    </a:effectLst>
                  </a:rPr>
                  <a:t>LHeC</a:t>
                </a:r>
                <a:r>
                  <a:rPr lang="en-US" sz="1700" i="1" dirty="0">
                    <a:ln w="0"/>
                    <a:solidFill>
                      <a:schemeClr val="accent1"/>
                    </a:solidFill>
                    <a:effectLst>
                      <a:outerShdw blurRad="38100" dist="25400" dir="5400000" algn="ctr" rotWithShape="0">
                        <a:srgbClr val="6E747A">
                          <a:alpha val="43000"/>
                        </a:srgbClr>
                      </a:outerShdw>
                    </a:effectLst>
                  </a:rPr>
                  <a:t> could …</a:t>
                </a:r>
              </a:p>
              <a:p>
                <a:pPr lvl="1">
                  <a:buFont typeface="Wingdings" panose="05000000000000000000" pitchFamily="2" charset="2"/>
                  <a:buChar char="ü"/>
                </a:pPr>
                <a:r>
                  <a:rPr lang="en-US" sz="1700" i="1" dirty="0">
                    <a:ln w="0"/>
                    <a:solidFill>
                      <a:schemeClr val="accent1"/>
                    </a:solidFill>
                    <a:effectLst>
                      <a:outerShdw blurRad="38100" dist="25400" dir="5400000" algn="ctr" rotWithShape="0">
                        <a:srgbClr val="6E747A">
                          <a:alpha val="43000"/>
                        </a:srgbClr>
                      </a:outerShdw>
                    </a:effectLst>
                  </a:rPr>
                  <a:t>Deliver precise structure data on a wide range of hadrons with distinctly different quantum numbers </a:t>
                </a:r>
              </a:p>
              <a:p>
                <a:pPr lvl="1">
                  <a:buFont typeface="Wingdings" panose="05000000000000000000" pitchFamily="2" charset="2"/>
                  <a:buChar char="ü"/>
                </a:pPr>
                <a:r>
                  <a:rPr lang="en-US" sz="1700" i="1" dirty="0">
                    <a:ln w="0"/>
                    <a:solidFill>
                      <a:schemeClr val="accent1"/>
                    </a:solidFill>
                    <a:effectLst>
                      <a:outerShdw blurRad="38100" dist="25400" dir="5400000" algn="ctr" rotWithShape="0">
                        <a:srgbClr val="6E747A">
                          <a:alpha val="43000"/>
                        </a:srgbClr>
                      </a:outerShdw>
                    </a:effectLst>
                  </a:rPr>
                  <a:t>Thereby move Science into a new realm of understanding. </a:t>
                </a:r>
              </a:p>
              <a:p>
                <a:pPr marL="0" indent="0">
                  <a:buNone/>
                </a:pPr>
                <a:r>
                  <a:rPr lang="en-AU" sz="2400" i="1" dirty="0">
                    <a:ln w="0"/>
                    <a:solidFill>
                      <a:srgbClr val="CC9900"/>
                    </a:solidFill>
                    <a:effectLst>
                      <a:outerShdw blurRad="38100" dist="25400" dir="5400000" algn="ctr" rotWithShape="0">
                        <a:srgbClr val="6E747A">
                          <a:alpha val="43000"/>
                        </a:srgbClr>
                      </a:outerShdw>
                    </a:effectLst>
                  </a:rPr>
                  <a:t>				</a:t>
                </a:r>
                <a:endParaRPr lang="en-AU" sz="1800" b="0" i="0" dirty="0">
                  <a:solidFill>
                    <a:srgbClr val="212121"/>
                  </a:solidFill>
                  <a:effectLst/>
                </a:endParaRP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3F51F80-079B-D591-60E3-4B67D1A5C6C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81000" y="838200"/>
                <a:ext cx="11582400" cy="4678363"/>
              </a:xfrm>
              <a:blipFill>
                <a:blip r:embed="rId7"/>
                <a:stretch>
                  <a:fillRect l="-368" t="-652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TextBox 9">
            <a:extLst>
              <a:ext uri="{FF2B5EF4-FFF2-40B4-BE49-F238E27FC236}">
                <a16:creationId xmlns:a16="http://schemas.microsoft.com/office/drawing/2014/main" id="{B3B6B4C4-CDDD-3A4B-84C5-393E168FD8AE}"/>
              </a:ext>
            </a:extLst>
          </p:cNvPr>
          <p:cNvSpPr txBox="1"/>
          <p:nvPr/>
        </p:nvSpPr>
        <p:spPr>
          <a:xfrm>
            <a:off x="666750" y="54529"/>
            <a:ext cx="10858498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>
              <a:buNone/>
            </a:pPr>
            <a:r>
              <a:rPr lang="en-AU" sz="2600" i="1" dirty="0">
                <a:ln w="0"/>
                <a:solidFill>
                  <a:srgbClr val="CC99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Gather all pieces of the puzzle … Reveal the source of Nature’s basic mass-scale</a:t>
            </a:r>
            <a:endParaRPr lang="en-AU" sz="2600" i="1" u="none" strike="noStrike" dirty="0">
              <a:ln w="0"/>
              <a:solidFill>
                <a:srgbClr val="CC99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8678813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5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8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94E8E5-0DE0-4CA6-9BED-FFB571FA13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dirty="0">
                <a:latin typeface="Lucida Calligraphy" panose="03010101010101010101" pitchFamily="66" charset="0"/>
              </a:rPr>
              <a:t>Emergent Hadron Mass</a:t>
            </a:r>
            <a:endParaRPr lang="en-US" sz="3600" dirty="0">
              <a:latin typeface="Lucida Calligraphy" panose="03010101010101010101" pitchFamily="66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EF29C17-0B57-4AE6-AF15-BF19AB789C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112837"/>
            <a:ext cx="10972800" cy="4906963"/>
          </a:xfrm>
        </p:spPr>
        <p:txBody>
          <a:bodyPr/>
          <a:lstStyle/>
          <a:p>
            <a:r>
              <a:rPr lang="en-GB" dirty="0"/>
              <a:t>QCD is unique amongst known fundamental theories of natural phenomena</a:t>
            </a:r>
          </a:p>
          <a:p>
            <a:pPr lvl="1"/>
            <a:r>
              <a:rPr lang="en-GB" dirty="0"/>
              <a:t>The degrees-of-freedom used to express the scale-free Lagrangian are not directly observable</a:t>
            </a:r>
          </a:p>
          <a:p>
            <a:pPr lvl="1"/>
            <a:r>
              <a:rPr lang="en-GB" dirty="0"/>
              <a:t>Massless gauge bosons become massive, with no “human” interference</a:t>
            </a:r>
          </a:p>
          <a:p>
            <a:pPr lvl="1"/>
            <a:r>
              <a:rPr lang="en-GB" dirty="0"/>
              <a:t>Gluon mass ensures a stable, infrared completion of the theory through the appearance of a running coupling that saturates at infrared momenta, being everywhere finite</a:t>
            </a:r>
          </a:p>
          <a:p>
            <a:pPr lvl="1"/>
            <a:r>
              <a:rPr lang="en-GB" dirty="0"/>
              <a:t>Massless fermions become massive, producing</a:t>
            </a:r>
          </a:p>
          <a:p>
            <a:pPr lvl="2"/>
            <a:r>
              <a:rPr lang="en-GB" sz="1800" dirty="0"/>
              <a:t>Massive baryons and simultaneously Massless mesons</a:t>
            </a:r>
            <a:endParaRPr lang="en-GB" dirty="0"/>
          </a:p>
          <a:p>
            <a:r>
              <a:rPr lang="en-GB" dirty="0"/>
              <a:t>These emergent features of QCD are expressed in every strong interaction observable </a:t>
            </a:r>
          </a:p>
          <a:p>
            <a:r>
              <a:rPr lang="en-GB" dirty="0"/>
              <a:t>They can also be revealed via </a:t>
            </a:r>
          </a:p>
          <a:p>
            <a:pPr marL="0" indent="0">
              <a:buNone/>
            </a:pPr>
            <a:r>
              <a:rPr lang="en-GB" dirty="0"/>
              <a:t>	EHM interference with Nature’s other known source of mass = Higgs</a:t>
            </a:r>
          </a:p>
          <a:p>
            <a:r>
              <a:rPr lang="en-GB" dirty="0"/>
              <a:t>We are capable of building facilities that can validate these concepts, proving QCD to be </a:t>
            </a:r>
          </a:p>
          <a:p>
            <a:pPr marL="0" indent="0">
              <a:buNone/>
            </a:pPr>
            <a:r>
              <a:rPr lang="en-GB" dirty="0"/>
              <a:t>	the 1</a:t>
            </a:r>
            <a:r>
              <a:rPr lang="en-GB" baseline="30000" dirty="0"/>
              <a:t>st</a:t>
            </a:r>
            <a:r>
              <a:rPr lang="en-GB" dirty="0"/>
              <a:t> well-defined four-dimensional quantum field theory ever contemplated</a:t>
            </a:r>
          </a:p>
          <a:p>
            <a:r>
              <a:rPr lang="en-GB" sz="2400" i="1" dirty="0">
                <a:ln w="0"/>
                <a:solidFill>
                  <a:srgbClr val="CC99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This may open doors that lead far beyond the Standard Model</a:t>
            </a:r>
          </a:p>
          <a:p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DEFDEE3-DD42-4279-90D5-E4197773D0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.                                             MSWG  - 24/11/21                                                           (32)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52723D8-7BC2-4A95-86AA-EAEE4597A7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Craig Roberts: cdroberts@nju.edu.cn  455 .. 24/10/10 ..."pi + K + N em and gravitational form factors"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AD7D389-08F4-43E2-90D3-45707F9775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034D8C-3CB4-402A-BC46-2AB14C0FE90A}" type="slidenum">
              <a:rPr lang="en-US" smtClean="0"/>
              <a:pPr/>
              <a:t>36</a:t>
            </a:fld>
            <a:endParaRPr lang="en-US"/>
          </a:p>
        </p:txBody>
      </p:sp>
      <p:pic>
        <p:nvPicPr>
          <p:cNvPr id="7" name="Picture 6" descr="A picture containing shape&#10;&#10;Description automatically generated">
            <a:extLst>
              <a:ext uri="{FF2B5EF4-FFF2-40B4-BE49-F238E27FC236}">
                <a16:creationId xmlns:a16="http://schemas.microsoft.com/office/drawing/2014/main" id="{9612A037-A7C6-46CD-8D18-73BDF445302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7000" y="-48926"/>
            <a:ext cx="1908200" cy="1081314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06BE19F9-0B70-40DB-9819-B8018308456D}"/>
              </a:ext>
            </a:extLst>
          </p:cNvPr>
          <p:cNvSpPr txBox="1"/>
          <p:nvPr/>
        </p:nvSpPr>
        <p:spPr>
          <a:xfrm>
            <a:off x="10299700" y="-54597"/>
            <a:ext cx="189229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ln w="0"/>
                <a:solidFill>
                  <a:schemeClr val="accent6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Grant no. 12135007</a:t>
            </a:r>
          </a:p>
        </p:txBody>
      </p:sp>
    </p:spTree>
    <p:extLst>
      <p:ext uri="{BB962C8B-B14F-4D97-AF65-F5344CB8AC3E}">
        <p14:creationId xmlns:p14="http://schemas.microsoft.com/office/powerpoint/2010/main" val="8208266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5" dur="20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249182C5-1322-44D4-91BC-47473B87CC3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7" r="107"/>
          <a:stretch/>
        </p:blipFill>
        <p:spPr>
          <a:xfrm>
            <a:off x="-2514600" y="-624348"/>
            <a:ext cx="14760319" cy="8320548"/>
          </a:xfrm>
          <a:prstGeom prst="rect">
            <a:avLst/>
          </a:prstGeom>
          <a:noFill/>
        </p:spPr>
      </p:pic>
      <p:sp>
        <p:nvSpPr>
          <p:cNvPr id="2" name="Date Placeholder 1" hidden="1">
            <a:extLst>
              <a:ext uri="{FF2B5EF4-FFF2-40B4-BE49-F238E27FC236}">
                <a16:creationId xmlns:a16="http://schemas.microsoft.com/office/drawing/2014/main" id="{410732E4-5BBD-4113-A693-2E1503151F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spcAft>
                <a:spcPts val="600"/>
              </a:spcAft>
            </a:pPr>
            <a:r>
              <a:rPr lang="en-US"/>
              <a:t>.                                             MSWG  - 24/11/21                                                           (32)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50C0B3A-C260-4769-AA8B-9E4BBF817C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705600" y="6580276"/>
            <a:ext cx="5638800" cy="228028"/>
          </a:xfrm>
        </p:spPr>
        <p:txBody>
          <a:bodyPr/>
          <a:lstStyle/>
          <a:p>
            <a:pPr>
              <a:spcAft>
                <a:spcPts val="600"/>
              </a:spcAft>
            </a:pPr>
            <a:r>
              <a:rPr lang="en-US">
                <a:solidFill>
                  <a:schemeClr val="bg1"/>
                </a:solidFill>
              </a:rPr>
              <a:t>Craig Roberts: cdroberts@nju.edu.cn  455 .. 24/10/10 ..."pi + K + N em and gravitational form factors"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" name="Slide Number Placeholder 3" hidden="1">
            <a:extLst>
              <a:ext uri="{FF2B5EF4-FFF2-40B4-BE49-F238E27FC236}">
                <a16:creationId xmlns:a16="http://schemas.microsoft.com/office/drawing/2014/main" id="{B64BA72D-9585-437C-8DE2-CD2B3FDC8A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spcAft>
                <a:spcPts val="600"/>
              </a:spcAft>
            </a:pPr>
            <a:fld id="{87034D8C-3CB4-402A-BC46-2AB14C0FE90A}" type="slidenum">
              <a:rPr lang="en-US" smtClean="0"/>
              <a:pPr>
                <a:spcAft>
                  <a:spcPts val="600"/>
                </a:spcAft>
              </a:pPr>
              <a:t>37</a:t>
            </a:fld>
            <a:endParaRPr lang="en-US"/>
          </a:p>
        </p:txBody>
      </p:sp>
      <p:sp>
        <p:nvSpPr>
          <p:cNvPr id="7" name="Subtitle 1">
            <a:extLst>
              <a:ext uri="{FF2B5EF4-FFF2-40B4-BE49-F238E27FC236}">
                <a16:creationId xmlns:a16="http://schemas.microsoft.com/office/drawing/2014/main" id="{49053BDB-9D74-4523-ABF4-4C7DC5E3548F}"/>
              </a:ext>
            </a:extLst>
          </p:cNvPr>
          <p:cNvSpPr txBox="1">
            <a:spLocks/>
          </p:cNvSpPr>
          <p:nvPr/>
        </p:nvSpPr>
        <p:spPr bwMode="auto">
          <a:xfrm>
            <a:off x="4648200" y="2710706"/>
            <a:ext cx="10948441" cy="1650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Wingdings" pitchFamily="2" charset="2"/>
              <a:buNone/>
              <a:defRPr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Char char="–"/>
              <a:defRPr sz="16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Char char="•"/>
              <a:defRPr sz="1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Char char="–"/>
              <a:defRPr sz="14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Arial" charset="0"/>
              <a:buChar char="»"/>
              <a:defRPr sz="14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Arial" charset="0"/>
              <a:buChar char="»"/>
              <a:defRPr sz="14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Arial" charset="0"/>
              <a:buChar char="»"/>
              <a:defRPr sz="14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Arial" charset="0"/>
              <a:buChar char="»"/>
              <a:defRPr sz="14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Arial" charset="0"/>
              <a:buChar char="»"/>
              <a:defRPr sz="1400">
                <a:solidFill>
                  <a:schemeClr val="tx1"/>
                </a:solidFill>
                <a:latin typeface="+mn-lt"/>
              </a:defRPr>
            </a:lvl9pPr>
          </a:lstStyle>
          <a:p>
            <a:pPr algn="ctr"/>
            <a:r>
              <a:rPr lang="en-US" sz="8800" b="1" dirty="0">
                <a:solidFill>
                  <a:schemeClr val="bg1"/>
                </a:solidFill>
                <a:latin typeface="Freestyle Script" panose="030804020302050B0404" pitchFamily="66" charset="0"/>
              </a:rPr>
              <a:t>Thankyou</a:t>
            </a:r>
            <a:endParaRPr lang="en-GB" sz="8800" kern="0" dirty="0">
              <a:solidFill>
                <a:schemeClr val="bg1"/>
              </a:solidFill>
              <a:latin typeface="Freestyle Script" panose="030804020302050B0404" pitchFamily="66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09F6F65-3EFB-CFCE-403B-560CD6F0DC5A}"/>
              </a:ext>
            </a:extLst>
          </p:cNvPr>
          <p:cNvSpPr txBox="1"/>
          <p:nvPr/>
        </p:nvSpPr>
        <p:spPr>
          <a:xfrm>
            <a:off x="2210841" y="1371600"/>
            <a:ext cx="82296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4400" i="1" dirty="0">
                <a:ln w="0"/>
                <a:solidFill>
                  <a:srgbClr val="FFFF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There are theories of many things,</a:t>
            </a:r>
          </a:p>
          <a:p>
            <a:r>
              <a:rPr lang="en-AU" sz="4400" i="1" dirty="0">
                <a:ln w="0"/>
                <a:solidFill>
                  <a:srgbClr val="FFFF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But is there a theory of everything?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8036E2DF-07C9-59CF-5D81-1950486F5C4A}"/>
                  </a:ext>
                </a:extLst>
              </p:cNvPr>
              <p:cNvSpPr/>
              <p:nvPr/>
            </p:nvSpPr>
            <p:spPr bwMode="auto">
              <a:xfrm>
                <a:off x="7524136" y="457200"/>
                <a:ext cx="3657600" cy="946785"/>
              </a:xfrm>
              <a:prstGeom prst="rect">
                <a:avLst/>
              </a:prstGeom>
              <a:no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4800" i="1" smtClean="0">
                              <a:ln w="0"/>
                              <a:solidFill>
                                <a:srgbClr val="FFFF00"/>
                              </a:solidFill>
                              <a:effectLst>
                                <a:outerShdw blurRad="38100" dist="25400" dir="5400000" algn="ctr" rotWithShape="0">
                                  <a:srgbClr val="6E747A">
                                    <a:alpha val="43000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nor/>
                            </m:rPr>
                            <a:rPr lang="en-US" sz="4800" dirty="0">
                              <a:ln w="0"/>
                              <a:solidFill>
                                <a:srgbClr val="FFFF00"/>
                              </a:solidFill>
                              <a:effectLst>
                                <a:outerShdw blurRad="38100" dist="25400" dir="5400000" algn="ctr" rotWithShape="0">
                                  <a:srgbClr val="6E747A">
                                    <a:alpha val="43000"/>
                                  </a:srgbClr>
                                </a:outerShdw>
                              </a:effectLst>
                              <a:latin typeface="Brush Script MT" panose="03060802040406070304" pitchFamily="66" charset="0"/>
                            </a:rPr>
                            <m:t>L</m:t>
                          </m:r>
                        </m:e>
                        <m:sub>
                          <m:r>
                            <a:rPr lang="en-GB" sz="4800" i="1" smtClean="0">
                              <a:ln w="0"/>
                              <a:solidFill>
                                <a:srgbClr val="FFFF00"/>
                              </a:solidFill>
                              <a:effectLst>
                                <a:outerShdw blurRad="38100" dist="25400" dir="5400000" algn="ctr" rotWithShape="0">
                                  <a:srgbClr val="6E747A">
                                    <a:alpha val="43000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𝑁𝑎𝑡𝑢𝑟𝑒</m:t>
                          </m:r>
                        </m:sub>
                      </m:sSub>
                      <m:r>
                        <a:rPr lang="en-GB" sz="4800" i="1" smtClean="0">
                          <a:ln w="0"/>
                          <a:solidFill>
                            <a:srgbClr val="FFFF00"/>
                          </a:solidFill>
                          <a:effectLst>
                            <a:outerShdw blurRad="38100" dist="25400" dir="5400000" algn="ctr" rotWithShape="0">
                              <a:srgbClr val="6E747A">
                                <a:alpha val="43000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= ?</m:t>
                      </m:r>
                    </m:oMath>
                  </m:oMathPara>
                </a14:m>
                <a:endParaRPr lang="en-US" dirty="0">
                  <a:ln w="0"/>
                  <a:solidFill>
                    <a:srgbClr val="FFFF00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8036E2DF-07C9-59CF-5D81-1950486F5C4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524136" y="457200"/>
                <a:ext cx="3657600" cy="94678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743290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7175288-C07C-DEBB-5A8B-675D83EC66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.                                             MSWG  - 24/11/21                                                           (32)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894A464-4EB0-CA4B-2FB5-4C29991391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Craig Roberts: cdroberts@nju.edu.cn  455 .. 24/10/10 ..."pi + K + N em and gravitational form factors"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82AE225-E270-42C1-086E-95F0B1042A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034D8C-3CB4-402A-BC46-2AB14C0FE90A}" type="slidenum">
              <a:rPr lang="en-US" smtClean="0"/>
              <a:pPr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14800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25EDF0-5618-E4CF-8E55-2599F3EFF3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z="2800" dirty="0"/>
              <a:t>Hard QCD Prediction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9E26231-AD99-0774-C03E-E13C5C5480CF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09600" y="990600"/>
                <a:ext cx="10972800" cy="4648200"/>
              </a:xfrm>
            </p:spPr>
            <p:txBody>
              <a:bodyPr/>
              <a:lstStyle/>
              <a:p>
                <a:r>
                  <a:rPr lang="en-US" dirty="0"/>
                  <a:t>Delivered more than 40 years ago … positive-charge pseudoscalar meson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𝑃</m:t>
                    </m:r>
                  </m:oMath>
                </a14:m>
                <a:r>
                  <a:rPr lang="en-US" dirty="0"/>
                  <a:t>, constituted from valence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AU" b="0" i="1" dirty="0" smtClean="0">
                        <a:latin typeface="Cambria Math" panose="02040503050406030204" pitchFamily="18" charset="0"/>
                      </a:rPr>
                      <m:t>, </m:t>
                    </m:r>
                    <m:acc>
                      <m:accPr>
                        <m:chr m:val="̅"/>
                        <m:ctrlPr>
                          <a:rPr lang="en-AU" b="0" i="1" dirty="0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AU" b="0" i="1" dirty="0" smtClean="0"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</m:acc>
                  </m:oMath>
                </a14:m>
                <a:r>
                  <a:rPr lang="en-US" dirty="0"/>
                  <a:t> quarks:</a:t>
                </a:r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AU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AU" b="0" i="1" smtClean="0">
                            <a:latin typeface="Cambria Math" panose="02040503050406030204" pitchFamily="18" charset="0"/>
                          </a:rPr>
                          <m:t>𝛼</m:t>
                        </m:r>
                      </m:e>
                      <m:sub>
                        <m:r>
                          <a:rPr lang="en-AU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sub>
                    </m:sSub>
                    <m:r>
                      <a:rPr lang="en-AU" b="0" i="1" smtClean="0"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AU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AU" b="0" i="1" smtClean="0"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  <m:sup>
                        <m:r>
                          <a:rPr lang="en-AU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AU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is QCD running coupling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AU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AU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AU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</m:sub>
                    </m:sSub>
                  </m:oMath>
                </a14:m>
                <a:r>
                  <a:rPr lang="en-US" dirty="0"/>
                  <a:t> is pseudoscalar meson's leptonic decay constant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AU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AU" b="0" i="1" smtClean="0">
                            <a:latin typeface="Cambria Math" panose="02040503050406030204" pitchFamily="18" charset="0"/>
                          </a:rPr>
                          <m:t>𝜑</m:t>
                        </m:r>
                      </m:e>
                      <m:sub>
                        <m:r>
                          <a:rPr lang="en-AU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</m:sub>
                    </m:sSub>
                    <m:r>
                      <a:rPr lang="en-AU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AU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AU" b="0" i="1" smtClean="0">
                        <a:latin typeface="Cambria Math" panose="02040503050406030204" pitchFamily="18" charset="0"/>
                      </a:rPr>
                      <m:t>;</m:t>
                    </m:r>
                    <m:sSup>
                      <m:sSupPr>
                        <m:ctrlPr>
                          <a:rPr lang="en-AU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AU" b="0" i="1" smtClean="0"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  <m:sup>
                        <m:r>
                          <a:rPr lang="en-AU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AU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is meson’s leading parton distribution amplitude (DA) evaluated at the hard scale of the interaction</a:t>
                </a:r>
              </a:p>
              <a:p>
                <a:pPr marL="0" indent="0">
                  <a:buNone/>
                </a:pPr>
                <a:r>
                  <a:rPr lang="en-US" dirty="0"/>
                  <a:t> </a:t>
                </a:r>
              </a:p>
              <a:p>
                <a:endParaRPr lang="en-AU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9E26231-AD99-0774-C03E-E13C5C5480C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09600" y="990600"/>
                <a:ext cx="10972800" cy="4648200"/>
              </a:xfrm>
              <a:blipFill>
                <a:blip r:embed="rId2"/>
                <a:stretch>
                  <a:fillRect l="-611" t="-919" r="-1111" b="-4199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A2DC42C-68B6-2809-3336-3C314AC9BF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.                                             MSWG  - 24/11/21                                                           (32)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F0FC049-F4B4-D9CC-D130-3164CB11D6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Craig Roberts: cdroberts@nju.edu.cn  455 .. 24/10/10 ..."pi + K + N em and gravitational form factors"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E2F42E6-4C18-7B95-2418-E2122A930C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034D8C-3CB4-402A-BC46-2AB14C0FE90A}" type="slidenum">
              <a:rPr lang="en-US" smtClean="0"/>
              <a:pPr/>
              <a:t>4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748B849-EAF2-57D3-C225-A4AEEACE4AC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4230" y="1828800"/>
            <a:ext cx="5463540" cy="2476500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4389F712-763A-472D-4C60-000909DA31B5}"/>
              </a:ext>
            </a:extLst>
          </p:cNvPr>
          <p:cNvSpPr/>
          <p:nvPr/>
        </p:nvSpPr>
        <p:spPr bwMode="auto">
          <a:xfrm>
            <a:off x="3276600" y="1828800"/>
            <a:ext cx="5522385" cy="533400"/>
          </a:xfrm>
          <a:prstGeom prst="rect">
            <a:avLst/>
          </a:pr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AU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560386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C9B2ABF9-511E-ECEE-4207-ED7934D1B7F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3660" y="693417"/>
            <a:ext cx="5463540" cy="24765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9034D25-6412-BBC4-7DD5-0FFB3B8DA2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z="2800" dirty="0"/>
              <a:t>Hard QCD Prediction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3308CCC-F66C-52C3-BA97-D6742D11F91D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09600" y="1295400"/>
                <a:ext cx="10972800" cy="4525963"/>
              </a:xfrm>
              <a:solidFill>
                <a:schemeClr val="bg1"/>
              </a:solidFill>
            </p:spPr>
            <p:txBody>
              <a:bodyPr/>
              <a:lstStyle/>
              <a:p>
                <a:r>
                  <a:rPr lang="en-US" dirty="0"/>
                  <a:t>Hard QCD prediction is remarkable.</a:t>
                </a:r>
              </a:p>
              <a:p>
                <a:pPr lvl="1"/>
                <a:r>
                  <a:rPr lang="en-US" sz="2200" dirty="0"/>
                  <a:t>beyond some momentum scale, the meson form factor is precisely known</a:t>
                </a:r>
              </a:p>
              <a:p>
                <a:pPr lvl="2"/>
                <a:r>
                  <a:rPr lang="en-US" sz="2200" dirty="0"/>
                  <a:t>magnitude (</a:t>
                </a:r>
                <a:r>
                  <a:rPr lang="en-US" sz="2200" dirty="0" err="1"/>
                  <a:t>normalisation</a:t>
                </a:r>
                <a:r>
                  <a:rPr lang="en-US" sz="2200" dirty="0"/>
                  <a:t>) is set by meson leptonic decay constant, which is an order parameter for dynamical chiral symmetry breaking (DCSB) – a corollary of EHM</a:t>
                </a:r>
              </a:p>
              <a:p>
                <a:pPr lvl="2"/>
                <a:r>
                  <a:rPr lang="en-US" sz="2200" dirty="0"/>
                  <a:t>and scaling violations are apparent, with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AU" sz="22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AU" sz="2200" b="0" i="1" smtClean="0"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  <m:sup>
                        <m:r>
                          <a:rPr lang="en-AU" sz="22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2200" dirty="0"/>
                  <a:t> dependence determined by that of the running coupling and evolution of the DA</a:t>
                </a:r>
              </a:p>
              <a:p>
                <a:pPr lvl="1"/>
                <a:r>
                  <a:rPr lang="en-US" sz="2200" dirty="0"/>
                  <a:t>Analogous proton equation – magnitude (normalization) is not known</a:t>
                </a:r>
              </a:p>
              <a:p>
                <a:r>
                  <a:rPr lang="en-US" dirty="0"/>
                  <a:t>On domain </a:t>
                </a:r>
                <a14:m>
                  <m:oMath xmlns:m="http://schemas.openxmlformats.org/officeDocument/2006/math">
                    <m:f>
                      <m:fPr>
                        <m:type m:val="skw"/>
                        <m:ctrlPr>
                          <a:rPr lang="en-AU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Sup>
                          <m:sSubSupPr>
                            <m:ctrlPr>
                              <a:rPr lang="en-AU" b="0" i="1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AU" b="0" i="1" smtClean="0">
                                <a:latin typeface="Cambria Math" panose="02040503050406030204" pitchFamily="18" charset="0"/>
                              </a:rPr>
                              <m:t>𝑚</m:t>
                            </m:r>
                          </m:e>
                          <m:sub>
                            <m:r>
                              <a:rPr lang="en-AU" b="0" i="1" smtClean="0">
                                <a:latin typeface="Cambria Math" panose="02040503050406030204" pitchFamily="18" charset="0"/>
                              </a:rPr>
                              <m:t>𝑝</m:t>
                            </m:r>
                          </m:sub>
                          <m:sup>
                            <m:r>
                              <a:rPr lang="en-AU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bSup>
                      </m:num>
                      <m:den>
                        <m:sSup>
                          <m:sSupPr>
                            <m:ctrlPr>
                              <a:rPr lang="en-AU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AU" b="0" i="1" smtClean="0">
                                <a:latin typeface="Cambria Math" panose="02040503050406030204" pitchFamily="18" charset="0"/>
                              </a:rPr>
                              <m:t>𝑄</m:t>
                            </m:r>
                          </m:e>
                          <m:sup>
                            <m:r>
                              <a:rPr lang="en-AU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  <m:r>
                      <a:rPr lang="en-AU" b="0" i="1" smtClean="0">
                        <a:latin typeface="Cambria Math" panose="02040503050406030204" pitchFamily="18" charset="0"/>
                      </a:rPr>
                      <m:t>≃0⇒</m:t>
                    </m:r>
                    <m:sSub>
                      <m:sSubPr>
                        <m:ctrlPr>
                          <a:rPr lang="en-AU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AU" b="0" i="1" smtClean="0">
                            <a:latin typeface="Cambria Math" panose="02040503050406030204" pitchFamily="18" charset="0"/>
                          </a:rPr>
                          <m:t>𝜑</m:t>
                        </m:r>
                      </m:e>
                      <m:sub>
                        <m:r>
                          <a:rPr lang="en-AU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  <m:r>
                          <a:rPr lang="en-AU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AU" b="0" i="1" smtClean="0">
                            <a:latin typeface="Cambria Math" panose="02040503050406030204" pitchFamily="18" charset="0"/>
                          </a:rPr>
                          <m:t>𝜋</m:t>
                        </m:r>
                        <m:r>
                          <a:rPr lang="en-AU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AU" b="0" i="1" smtClean="0">
                            <a:latin typeface="Cambria Math" panose="02040503050406030204" pitchFamily="18" charset="0"/>
                          </a:rPr>
                          <m:t>𝐾</m:t>
                        </m:r>
                      </m:sub>
                    </m:sSub>
                    <m:d>
                      <m:dPr>
                        <m:ctrlPr>
                          <a:rPr lang="en-AU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AU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AU" b="0" i="1" smtClean="0">
                        <a:latin typeface="Cambria Math" panose="02040503050406030204" pitchFamily="18" charset="0"/>
                      </a:rPr>
                      <m:t>=6 </m:t>
                    </m:r>
                    <m:r>
                      <a:rPr lang="en-AU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AU" b="0" i="1" smtClean="0">
                        <a:latin typeface="Cambria Math" panose="02040503050406030204" pitchFamily="18" charset="0"/>
                      </a:rPr>
                      <m:t>(1−</m:t>
                    </m:r>
                    <m:r>
                      <a:rPr lang="en-AU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AU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and right-hand side </a:t>
                </a:r>
                <a14:m>
                  <m:oMath xmlns:m="http://schemas.openxmlformats.org/officeDocument/2006/math">
                    <m:r>
                      <a:rPr lang="en-AU" b="0" i="1" smtClean="0">
                        <a:latin typeface="Cambria Math" panose="02040503050406030204" pitchFamily="18" charset="0"/>
                      </a:rPr>
                      <m:t>⇒16</m:t>
                    </m:r>
                    <m:r>
                      <a:rPr lang="en-AU" b="0" i="1" smtClean="0">
                        <a:latin typeface="Cambria Math" panose="02040503050406030204" pitchFamily="18" charset="0"/>
                      </a:rPr>
                      <m:t>𝜋</m:t>
                    </m:r>
                    <m:sSub>
                      <m:sSubPr>
                        <m:ctrlPr>
                          <a:rPr lang="en-AU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AU" b="0" i="1" smtClean="0">
                            <a:latin typeface="Cambria Math" panose="02040503050406030204" pitchFamily="18" charset="0"/>
                          </a:rPr>
                          <m:t>𝛼</m:t>
                        </m:r>
                      </m:e>
                      <m:sub>
                        <m:r>
                          <a:rPr lang="en-AU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sub>
                    </m:sSub>
                    <m:d>
                      <m:dPr>
                        <m:ctrlPr>
                          <a:rPr lang="en-AU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AU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AU" b="0" i="1" smtClean="0">
                                <a:latin typeface="Cambria Math" panose="02040503050406030204" pitchFamily="18" charset="0"/>
                              </a:rPr>
                              <m:t>𝑄</m:t>
                            </m:r>
                          </m:e>
                          <m:sup>
                            <m:r>
                              <a:rPr lang="en-AU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d>
                    <m:sSubSup>
                      <m:sSubSupPr>
                        <m:ctrlPr>
                          <a:rPr lang="en-AU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AU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AU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</m:sub>
                      <m:sup>
                        <m:r>
                          <a:rPr lang="en-AU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  <m:r>
                      <a:rPr lang="en-AU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en-US" dirty="0"/>
              </a:p>
              <a:p>
                <a:r>
                  <a:rPr lang="en-US" dirty="0"/>
                  <a:t>Two outstanding issues:</a:t>
                </a:r>
              </a:p>
              <a:p>
                <a:pPr lvl="1"/>
                <a:r>
                  <a:rPr lang="en-US" dirty="0"/>
                  <a:t>what is value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AU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AU" b="0" i="1" smtClean="0"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  <m:sub>
                        <m:r>
                          <a:rPr lang="en-AU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AU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for which scaling violations become apparent?</a:t>
                </a:r>
              </a:p>
              <a:p>
                <a:pPr lvl="1"/>
                <a:r>
                  <a:rPr lang="en-US" dirty="0"/>
                  <a:t>and what is pointwise form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AU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AU" b="0" i="1" smtClean="0">
                            <a:latin typeface="Cambria Math" panose="02040503050406030204" pitchFamily="18" charset="0"/>
                          </a:rPr>
                          <m:t>𝜑</m:t>
                        </m:r>
                      </m:e>
                      <m:sub>
                        <m:r>
                          <a:rPr lang="en-AU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</m:sub>
                    </m:sSub>
                    <m:r>
                      <a:rPr lang="en-AU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AU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AU" b="0" i="1" smtClean="0">
                        <a:latin typeface="Cambria Math" panose="02040503050406030204" pitchFamily="18" charset="0"/>
                      </a:rPr>
                      <m:t>;</m:t>
                    </m:r>
                    <m:sSup>
                      <m:sSupPr>
                        <m:ctrlPr>
                          <a:rPr lang="en-AU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AU" b="0" i="1" smtClean="0"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  <m:sup>
                        <m:r>
                          <a:rPr lang="en-AU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AU" b="0" i="1" smtClean="0">
                        <a:latin typeface="Cambria Math" panose="02040503050406030204" pitchFamily="18" charset="0"/>
                      </a:rPr>
                      <m:t>) </m:t>
                    </m:r>
                  </m:oMath>
                </a14:m>
                <a:r>
                  <a:rPr lang="en-US" dirty="0"/>
                  <a:t>at scales for which terrestrial experiments are possible?</a:t>
                </a:r>
              </a:p>
              <a:p>
                <a:r>
                  <a:rPr lang="en-US" dirty="0"/>
                  <a:t>These questions can only be answered using a nonperturbative approach to QCD.</a:t>
                </a:r>
              </a:p>
              <a:p>
                <a:endParaRPr lang="en-AU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3308CCC-F66C-52C3-BA97-D6742D11F91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09600" y="1295400"/>
                <a:ext cx="10972800" cy="4525963"/>
              </a:xfrm>
              <a:blipFill>
                <a:blip r:embed="rId3"/>
                <a:stretch>
                  <a:fillRect l="-611" t="-943" r="-722" b="-9973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280DE07-B4C8-D060-BFD7-BC234CBCED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.                                             MSWG  - 24/11/21                                                           (32)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90E7B04-7D51-C509-F2DC-0623EE20A0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Craig Roberts: cdroberts@nju.edu.cn  455 .. 24/10/10 ..."pi + K + N em and gravitational form factors"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0BD234C-5747-2426-006B-F40F13976B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034D8C-3CB4-402A-BC46-2AB14C0FE90A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25355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2D1F49-7ED5-A773-882F-C6DD32DE61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z="2800" dirty="0"/>
              <a:t>CSM Predictions for Meson Form Factors - approximation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243EB4D-F2A1-C00C-AE8B-38314EBB4DF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990601"/>
            <a:ext cx="7391400" cy="5135564"/>
          </a:xfrm>
        </p:spPr>
        <p:txBody>
          <a:bodyPr/>
          <a:lstStyle/>
          <a:p>
            <a:r>
              <a:rPr lang="en-US" dirty="0"/>
              <a:t>Rainbow-ladder (RL) truncation</a:t>
            </a:r>
          </a:p>
          <a:p>
            <a:pPr lvl="1"/>
            <a:r>
              <a:rPr lang="en-US" sz="2200" dirty="0"/>
              <a:t>Leading-order in a symmetry-preserving, systematically-improvable truncation of all quantum field equations which appear in photon + meson current </a:t>
            </a:r>
          </a:p>
          <a:p>
            <a:pPr lvl="1"/>
            <a:r>
              <a:rPr lang="en-US" sz="2200" dirty="0"/>
              <a:t>This five-point Schwinger function  </a:t>
            </a:r>
          </a:p>
          <a:p>
            <a:r>
              <a:rPr lang="en-US" dirty="0"/>
              <a:t>RL truncation specified by kernel of Bethe-Salpeter equation (analogue of Schrödinger equation in quantum field theory)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AU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FF1AC22-C105-1DDD-5BEA-8C4FA00051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.                                             MSWG  - 24/11/21                                                           (32)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03488CB-1FF5-C9E6-0970-071EB93879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Craig Roberts: cdroberts@nju.edu.cn  455 .. 24/10/10 ..."pi + K + N em and gravitational form factors"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01471E0-6B0A-29E7-DD73-87836390AA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034D8C-3CB4-402A-BC46-2AB14C0FE90A}" type="slidenum">
              <a:rPr lang="en-US" smtClean="0"/>
              <a:pPr/>
              <a:t>6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B7F91F3-300B-DF85-EF59-E3A369E449E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1000" y="810768"/>
            <a:ext cx="4148405" cy="2618232"/>
          </a:xfrm>
          <a:prstGeom prst="rect">
            <a:avLst/>
          </a:prstGeom>
        </p:spPr>
      </p:pic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EB5DA0B6-5DBA-0DDE-1B3B-FA506264F7DD}"/>
              </a:ext>
            </a:extLst>
          </p:cNvPr>
          <p:cNvCxnSpPr>
            <a:cxnSpLocks/>
          </p:cNvCxnSpPr>
          <p:nvPr/>
        </p:nvCxnSpPr>
        <p:spPr bwMode="auto">
          <a:xfrm flipV="1">
            <a:off x="5410200" y="2514600"/>
            <a:ext cx="3388785" cy="181610"/>
          </a:xfrm>
          <a:prstGeom prst="straightConnector1">
            <a:avLst/>
          </a:prstGeom>
          <a:ln w="28575">
            <a:headEnd type="none" w="med" len="me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0A02D74F-A2E6-2337-226D-6AF9CB2900B8}"/>
                  </a:ext>
                </a:extLst>
              </p:cNvPr>
              <p:cNvSpPr txBox="1"/>
              <p:nvPr/>
            </p:nvSpPr>
            <p:spPr>
              <a:xfrm>
                <a:off x="8113296" y="3505200"/>
                <a:ext cx="4067204" cy="147732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AU" i="1" dirty="0" smtClean="0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n-AU" dirty="0"/>
                  <a:t> = dressed quark propagator</a:t>
                </a:r>
              </a:p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AU" b="0" i="0" smtClean="0">
                        <a:latin typeface="Cambria Math" panose="02040503050406030204" pitchFamily="18" charset="0"/>
                      </a:rPr>
                      <m:t>Γ</m:t>
                    </m:r>
                  </m:oMath>
                </a14:m>
                <a:r>
                  <a:rPr lang="en-AU" dirty="0"/>
                  <a:t> = meson Bethe-Salpeter amplitude</a:t>
                </a:r>
              </a:p>
              <a:p>
                <a14:m>
                  <m:oMath xmlns:m="http://schemas.openxmlformats.org/officeDocument/2006/math">
                    <m:r>
                      <a:rPr lang="en-AU" b="0" i="1" smtClean="0">
                        <a:latin typeface="Cambria Math" panose="02040503050406030204" pitchFamily="18" charset="0"/>
                      </a:rPr>
                      <m:t>𝑉</m:t>
                    </m:r>
                  </m:oMath>
                </a14:m>
                <a:r>
                  <a:rPr lang="en-AU" dirty="0"/>
                  <a:t> = dressed photon + quark vertex</a:t>
                </a:r>
              </a:p>
              <a:p>
                <a:endParaRPr lang="en-AU" dirty="0"/>
              </a:p>
              <a:p>
                <a:r>
                  <a:rPr lang="en-AU" dirty="0"/>
                  <a:t>Every element calculated in RL truncation</a:t>
                </a:r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0A02D74F-A2E6-2337-226D-6AF9CB2900B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13296" y="3505200"/>
                <a:ext cx="4067204" cy="1477328"/>
              </a:xfrm>
              <a:prstGeom prst="rect">
                <a:avLst/>
              </a:prstGeom>
              <a:blipFill>
                <a:blip r:embed="rId3"/>
                <a:stretch>
                  <a:fillRect l="-1349" t="-2066" r="-1049" b="-5785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6" name="Picture 15" descr="A black text on a white background&#10;&#10;Description automatically generated">
            <a:extLst>
              <a:ext uri="{FF2B5EF4-FFF2-40B4-BE49-F238E27FC236}">
                <a16:creationId xmlns:a16="http://schemas.microsoft.com/office/drawing/2014/main" id="{83BB48C8-F55A-CB3E-88B6-24BEAEC6447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3600" y="5420679"/>
            <a:ext cx="4594860" cy="647700"/>
          </a:xfrm>
          <a:prstGeom prst="rect">
            <a:avLst/>
          </a:prstGeom>
        </p:spPr>
      </p:pic>
      <p:pic>
        <p:nvPicPr>
          <p:cNvPr id="17" name="Picture 16" descr="pride-and-prejudice.jpg">
            <a:extLst>
              <a:ext uri="{FF2B5EF4-FFF2-40B4-BE49-F238E27FC236}">
                <a16:creationId xmlns:a16="http://schemas.microsoft.com/office/drawing/2014/main" id="{4AE651B4-A05C-422A-3DA3-28B51C8C6000}"/>
              </a:ext>
            </a:extLst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362200" y="3884148"/>
            <a:ext cx="3898232" cy="137160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rgbClr val="0070C0"/>
            </a:solidFill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</p:pic>
    </p:spTree>
    <p:extLst>
      <p:ext uri="{BB962C8B-B14F-4D97-AF65-F5344CB8AC3E}">
        <p14:creationId xmlns:p14="http://schemas.microsoft.com/office/powerpoint/2010/main" val="17886038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64F64E57-B481-3C6F-953B-C7152464233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531179" y="199834"/>
            <a:ext cx="3660822" cy="2771966"/>
          </a:xfrm>
          <a:prstGeom prst="rect">
            <a:avLst/>
          </a:prstGeom>
        </p:spPr>
      </p:pic>
      <p:pic>
        <p:nvPicPr>
          <p:cNvPr id="10" name="Picture 9" descr="A graph of a normalized energy&#10;&#10;Description automatically generated with medium confidence">
            <a:extLst>
              <a:ext uri="{FF2B5EF4-FFF2-40B4-BE49-F238E27FC236}">
                <a16:creationId xmlns:a16="http://schemas.microsoft.com/office/drawing/2014/main" id="{3B2CA6BD-6F7C-139B-FD9A-E3F548A1914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25345" y="3657600"/>
            <a:ext cx="3466655" cy="2654407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F9636B7-8CC6-0A77-6736-06891DBC2E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z="2800" dirty="0"/>
              <a:t>CSM Predictions for Meson Form Factors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4B154EC-C5F2-3F8E-1933-52754878EF0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09601" y="1447800"/>
                <a:ext cx="8382000" cy="4525963"/>
              </a:xfrm>
            </p:spPr>
            <p:txBody>
              <a:bodyPr/>
              <a:lstStyle/>
              <a:p>
                <a:r>
                  <a:rPr lang="en-US" dirty="0"/>
                  <a:t>Interaction </a:t>
                </a:r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en-AU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AU" b="0" i="1" smtClean="0"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</m:acc>
                    <m:r>
                      <a:rPr lang="en-AU" b="0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AU" b="0" i="1" dirty="0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AU" b="0" i="1" dirty="0" smtClean="0">
                        <a:latin typeface="Cambria Math" panose="02040503050406030204" pitchFamily="18" charset="0"/>
                      </a:rPr>
                      <m:t>)=</m:t>
                    </m:r>
                    <m:f>
                      <m:fPr>
                        <m:ctrlPr>
                          <a:rPr lang="en-AU" b="0" i="1" dirty="0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AU" b="0" i="1" dirty="0" smtClean="0">
                            <a:latin typeface="Cambria Math" panose="02040503050406030204" pitchFamily="18" charset="0"/>
                          </a:rPr>
                          <m:t>4</m:t>
                        </m:r>
                        <m:r>
                          <a:rPr lang="en-AU" b="0" i="1" dirty="0" smtClean="0">
                            <a:latin typeface="Cambria Math" panose="02040503050406030204" pitchFamily="18" charset="0"/>
                          </a:rPr>
                          <m:t>𝜋</m:t>
                        </m:r>
                        <m:acc>
                          <m:accPr>
                            <m:chr m:val="̂"/>
                            <m:ctrlPr>
                              <a:rPr lang="en-AU" b="0" i="1" dirty="0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AU" b="0" i="1" dirty="0" smtClean="0">
                                <a:latin typeface="Cambria Math" panose="02040503050406030204" pitchFamily="18" charset="0"/>
                              </a:rPr>
                              <m:t>𝛼</m:t>
                            </m:r>
                          </m:e>
                        </m:acc>
                        <m:d>
                          <m:dPr>
                            <m:ctrlPr>
                              <a:rPr lang="en-AU" b="0" i="1" dirty="0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AU" b="0" i="1" dirty="0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</m:d>
                      </m:num>
                      <m:den>
                        <m:d>
                          <m:dPr>
                            <m:begChr m:val="["/>
                            <m:endChr m:val="]"/>
                            <m:ctrlPr>
                              <a:rPr lang="en-AU" b="0" i="1" dirty="0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AU" b="0" i="1" dirty="0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  <m:r>
                              <a:rPr lang="en-AU" b="0" i="1" dirty="0" smtClean="0">
                                <a:latin typeface="Cambria Math" panose="02040503050406030204" pitchFamily="18" charset="0"/>
                              </a:rPr>
                              <m:t>+</m:t>
                            </m:r>
                            <m:sSubSup>
                              <m:sSubSupPr>
                                <m:ctrlPr>
                                  <a:rPr lang="en-AU" b="0" i="1" dirty="0" smtClean="0"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AU" b="0" i="1" dirty="0" smtClean="0">
                                    <a:latin typeface="Cambria Math" panose="02040503050406030204" pitchFamily="18" charset="0"/>
                                  </a:rPr>
                                  <m:t>𝑚</m:t>
                                </m:r>
                              </m:e>
                              <m:sub>
                                <m:r>
                                  <a:rPr lang="en-AU" b="0" i="1" dirty="0" smtClean="0">
                                    <a:latin typeface="Cambria Math" panose="02040503050406030204" pitchFamily="18" charset="0"/>
                                  </a:rPr>
                                  <m:t>𝐺</m:t>
                                </m:r>
                              </m:sub>
                              <m:sup>
                                <m:r>
                                  <a:rPr lang="en-AU" b="0" i="1" dirty="0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bSup>
                          </m:e>
                        </m:d>
                      </m:den>
                    </m:f>
                    <m:r>
                      <a:rPr lang="en-AU" b="0" i="1" dirty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en-US" dirty="0"/>
              </a:p>
              <a:p>
                <a:r>
                  <a:rPr lang="en-US" dirty="0"/>
                  <a:t>QCD prediction: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AU" b="0" i="1" dirty="0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acc>
                          <m:accPr>
                            <m:chr m:val="̂"/>
                            <m:ctrlPr>
                              <a:rPr lang="en-AU" b="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AU" b="0" i="1" smtClean="0">
                                <a:latin typeface="Cambria Math" panose="02040503050406030204" pitchFamily="18" charset="0"/>
                              </a:rPr>
                              <m:t>𝛼</m:t>
                            </m:r>
                          </m:e>
                        </m:acc>
                        <m:d>
                          <m:dPr>
                            <m:ctrlPr>
                              <a:rPr lang="en-AU" b="0" i="1" dirty="0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AU" b="0" i="1" dirty="0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e>
                        </m:d>
                      </m:num>
                      <m:den>
                        <m:r>
                          <a:rPr lang="en-AU" b="0" i="1" dirty="0" smtClean="0">
                            <a:latin typeface="Cambria Math" panose="02040503050406030204" pitchFamily="18" charset="0"/>
                          </a:rPr>
                          <m:t>𝜋</m:t>
                        </m:r>
                      </m:den>
                    </m:f>
                    <m:r>
                      <a:rPr lang="en-AU" b="0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AU" b="0" i="1" dirty="0" smtClean="0">
                        <a:latin typeface="Cambria Math" panose="02040503050406030204" pitchFamily="18" charset="0"/>
                      </a:rPr>
                      <m:t>0</m:t>
                    </m:r>
                    <m:r>
                      <a:rPr lang="en-AU" b="0" i="1" dirty="0" smtClean="0">
                        <a:latin typeface="Cambria Math" panose="02040503050406030204" pitchFamily="18" charset="0"/>
                      </a:rPr>
                      <m:t>.</m:t>
                    </m:r>
                    <m:r>
                      <a:rPr lang="en-AU" b="0" i="1" dirty="0" smtClean="0">
                        <a:latin typeface="Cambria Math" panose="02040503050406030204" pitchFamily="18" charset="0"/>
                      </a:rPr>
                      <m:t>97</m:t>
                    </m:r>
                    <m:r>
                      <a:rPr lang="en-AU" b="0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AU" b="0" i="1" dirty="0" smtClean="0">
                        <a:latin typeface="Cambria Math" panose="02040503050406030204" pitchFamily="18" charset="0"/>
                      </a:rPr>
                      <m:t>4</m:t>
                    </m:r>
                    <m:r>
                      <a:rPr lang="en-AU" b="0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 &amp;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AU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AU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b>
                        <m:r>
                          <a:rPr lang="en-AU" b="0" i="1" smtClean="0">
                            <a:latin typeface="Cambria Math" panose="02040503050406030204" pitchFamily="18" charset="0"/>
                          </a:rPr>
                          <m:t>𝐺</m:t>
                        </m:r>
                      </m:sub>
                    </m:sSub>
                    <m:r>
                      <a:rPr lang="en-AU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AU" b="0" i="1" smtClean="0">
                        <a:latin typeface="Cambria Math" panose="02040503050406030204" pitchFamily="18" charset="0"/>
                      </a:rPr>
                      <m:t>0</m:t>
                    </m:r>
                    <m:r>
                      <a:rPr lang="en-AU" b="0" i="1" smtClean="0">
                        <a:latin typeface="Cambria Math" panose="02040503050406030204" pitchFamily="18" charset="0"/>
                      </a:rPr>
                      <m:t>.</m:t>
                    </m:r>
                    <m:r>
                      <a:rPr lang="en-AU" b="0" i="1" smtClean="0">
                        <a:latin typeface="Cambria Math" panose="02040503050406030204" pitchFamily="18" charset="0"/>
                      </a:rPr>
                      <m:t>45</m:t>
                    </m:r>
                    <m:r>
                      <a:rPr lang="en-AU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AU" b="0" i="1" smtClean="0">
                        <a:latin typeface="Cambria Math" panose="02040503050406030204" pitchFamily="18" charset="0"/>
                      </a:rPr>
                      <m:t>1</m:t>
                    </m:r>
                    <m:r>
                      <a:rPr lang="en-AU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GeV  </a:t>
                </a:r>
              </a:p>
              <a:p>
                <a:pPr marL="0" indent="0">
                  <a:buNone/>
                </a:pPr>
                <a:r>
                  <a:rPr lang="en-US" dirty="0"/>
                  <a:t>                                                                                    &amp;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AU" b="0" i="1" dirty="0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acc>
                          <m:accPr>
                            <m:chr m:val="̂"/>
                            <m:ctrlPr>
                              <a:rPr lang="en-AU" b="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AU" b="0" i="1" smtClean="0">
                                <a:latin typeface="Cambria Math" panose="02040503050406030204" pitchFamily="18" charset="0"/>
                              </a:rPr>
                              <m:t>𝛼</m:t>
                            </m:r>
                          </m:e>
                        </m:acc>
                        <m:d>
                          <m:dPr>
                            <m:ctrlPr>
                              <a:rPr lang="en-AU" b="0" i="1" dirty="0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AU" b="0" i="1" dirty="0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e>
                        </m:d>
                      </m:num>
                      <m:den>
                        <m:r>
                          <a:rPr lang="en-AU" b="0" i="1" dirty="0" smtClean="0">
                            <a:latin typeface="Cambria Math" panose="02040503050406030204" pitchFamily="18" charset="0"/>
                          </a:rPr>
                          <m:t>𝜋</m:t>
                        </m:r>
                        <m:sSubSup>
                          <m:sSubSupPr>
                            <m:ctrlPr>
                              <a:rPr lang="en-AU" b="0" i="1" dirty="0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AU" b="0" i="1" dirty="0" smtClean="0">
                                <a:latin typeface="Cambria Math" panose="02040503050406030204" pitchFamily="18" charset="0"/>
                              </a:rPr>
                              <m:t>𝑚</m:t>
                            </m:r>
                          </m:e>
                          <m:sub>
                            <m:r>
                              <a:rPr lang="en-AU" b="0" i="1" dirty="0" smtClean="0">
                                <a:latin typeface="Cambria Math" panose="02040503050406030204" pitchFamily="18" charset="0"/>
                              </a:rPr>
                              <m:t>𝐺</m:t>
                            </m:r>
                          </m:sub>
                          <m:sup>
                            <m:r>
                              <a:rPr lang="en-AU" b="0" i="1" dirty="0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bSup>
                      </m:den>
                    </m:f>
                    <m:r>
                      <a:rPr lang="en-AU" b="0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AU" b="0" i="1" dirty="0" smtClean="0">
                        <a:latin typeface="Cambria Math" panose="02040503050406030204" pitchFamily="18" charset="0"/>
                      </a:rPr>
                      <m:t>4</m:t>
                    </m:r>
                    <m:r>
                      <a:rPr lang="en-AU" b="0" i="1" dirty="0" smtClean="0">
                        <a:latin typeface="Cambria Math" panose="02040503050406030204" pitchFamily="18" charset="0"/>
                      </a:rPr>
                      <m:t>.</m:t>
                    </m:r>
                    <m:r>
                      <a:rPr lang="en-AU" b="0" i="1" dirty="0" smtClean="0">
                        <a:latin typeface="Cambria Math" panose="02040503050406030204" pitchFamily="18" charset="0"/>
                      </a:rPr>
                      <m:t>8</m:t>
                    </m:r>
                    <m:r>
                      <a:rPr lang="en-AU" b="0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AU" b="0" i="1" dirty="0" smtClean="0">
                        <a:latin typeface="Cambria Math" panose="02040503050406030204" pitchFamily="18" charset="0"/>
                      </a:rPr>
                      <m:t>2</m:t>
                    </m:r>
                    <m:r>
                      <a:rPr lang="en-AU" b="0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/Ge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AU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AU" b="0" i="0" smtClean="0">
                            <a:latin typeface="Cambria Math" panose="02040503050406030204" pitchFamily="18" charset="0"/>
                          </a:rPr>
                          <m:t>V</m:t>
                        </m:r>
                      </m:e>
                      <m:sup>
                        <m:r>
                          <a:rPr lang="en-AU" b="0" i="0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AU" b="0" i="1" smtClean="0">
                        <a:latin typeface="Cambria Math" panose="02040503050406030204" pitchFamily="18" charset="0"/>
                      </a:rPr>
                      <m:t>  </m:t>
                    </m:r>
                  </m:oMath>
                </a14:m>
                <a:endParaRPr lang="en-US" dirty="0"/>
              </a:p>
              <a:p>
                <a:r>
                  <a:rPr lang="en-US" dirty="0"/>
                  <a:t>Modern RL values constrained by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AU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AU" i="1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b>
                        <m:r>
                          <a:rPr lang="en-AU" i="1">
                            <a:latin typeface="Cambria Math" panose="02040503050406030204" pitchFamily="18" charset="0"/>
                          </a:rPr>
                          <m:t>𝜋</m:t>
                        </m:r>
                      </m:sub>
                    </m:sSub>
                    <m:r>
                      <a:rPr lang="en-AU" i="1">
                        <a:latin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en-AU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AU" i="1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AU" i="1">
                            <a:latin typeface="Cambria Math" panose="02040503050406030204" pitchFamily="18" charset="0"/>
                          </a:rPr>
                          <m:t>𝜋</m:t>
                        </m:r>
                      </m:sub>
                    </m:sSub>
                    <m:r>
                      <a:rPr lang="en-AU" i="1">
                        <a:latin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en-AU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AU" i="1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b>
                        <m:r>
                          <a:rPr lang="en-AU" i="1">
                            <a:latin typeface="Cambria Math" panose="02040503050406030204" pitchFamily="18" charset="0"/>
                          </a:rPr>
                          <m:t>𝑁</m:t>
                        </m:r>
                      </m:sub>
                    </m:sSub>
                  </m:oMath>
                </a14:m>
                <a:endParaRPr lang="en-US" dirty="0"/>
              </a:p>
              <a:p>
                <a:pPr marL="0" indent="0">
                  <a:buNone/>
                </a:pPr>
                <a:r>
                  <a:rPr lang="en-AU" b="0" dirty="0"/>
                  <a:t>                            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AU" b="0" i="1" dirty="0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acc>
                          <m:accPr>
                            <m:chr m:val="̂"/>
                            <m:ctrlPr>
                              <a:rPr lang="en-AU" b="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AU" b="0" i="1" smtClean="0">
                                <a:latin typeface="Cambria Math" panose="02040503050406030204" pitchFamily="18" charset="0"/>
                              </a:rPr>
                              <m:t>𝛼</m:t>
                            </m:r>
                          </m:e>
                        </m:acc>
                        <m:d>
                          <m:dPr>
                            <m:ctrlPr>
                              <a:rPr lang="en-AU" b="0" i="1" dirty="0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AU" b="0" i="1" dirty="0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e>
                        </m:d>
                      </m:num>
                      <m:den>
                        <m:r>
                          <a:rPr lang="en-AU" b="0" i="1" dirty="0" smtClean="0">
                            <a:latin typeface="Cambria Math" panose="02040503050406030204" pitchFamily="18" charset="0"/>
                          </a:rPr>
                          <m:t>𝜋</m:t>
                        </m:r>
                      </m:den>
                    </m:f>
                    <m:r>
                      <a:rPr lang="en-AU" b="0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AU" b="0" i="1" dirty="0" smtClean="0">
                        <a:latin typeface="Cambria Math" panose="02040503050406030204" pitchFamily="18" charset="0"/>
                      </a:rPr>
                      <m:t>1</m:t>
                    </m:r>
                    <m:r>
                      <a:rPr lang="en-AU" b="0" i="1" dirty="0" smtClean="0">
                        <a:latin typeface="Cambria Math" panose="02040503050406030204" pitchFamily="18" charset="0"/>
                      </a:rPr>
                      <m:t>.</m:t>
                    </m:r>
                    <m:r>
                      <a:rPr lang="en-AU" b="0" i="1" dirty="0" smtClean="0">
                        <a:latin typeface="Cambria Math" panose="02040503050406030204" pitchFamily="18" charset="0"/>
                      </a:rPr>
                      <m:t>45</m:t>
                    </m:r>
                  </m:oMath>
                </a14:m>
                <a:r>
                  <a:rPr lang="en-US" dirty="0"/>
                  <a:t>  &amp;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AU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AU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b>
                        <m:r>
                          <a:rPr lang="en-AU" b="0" i="1" smtClean="0">
                            <a:latin typeface="Cambria Math" panose="02040503050406030204" pitchFamily="18" charset="0"/>
                          </a:rPr>
                          <m:t>𝐺</m:t>
                        </m:r>
                      </m:sub>
                    </m:sSub>
                    <m:r>
                      <a:rPr lang="en-AU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AU" b="0" i="1" smtClean="0">
                        <a:latin typeface="Cambria Math" panose="02040503050406030204" pitchFamily="18" charset="0"/>
                      </a:rPr>
                      <m:t>0</m:t>
                    </m:r>
                    <m:r>
                      <a:rPr lang="en-AU" b="0" i="1" smtClean="0">
                        <a:latin typeface="Cambria Math" panose="02040503050406030204" pitchFamily="18" charset="0"/>
                      </a:rPr>
                      <m:t>.</m:t>
                    </m:r>
                    <m:r>
                      <a:rPr lang="en-AU" b="0" i="1" smtClean="0">
                        <a:latin typeface="Cambria Math" panose="02040503050406030204" pitchFamily="18" charset="0"/>
                      </a:rPr>
                      <m:t>54</m:t>
                    </m:r>
                  </m:oMath>
                </a14:m>
                <a:r>
                  <a:rPr lang="en-US" dirty="0"/>
                  <a:t> GeV  &amp;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AU" b="0" i="1" dirty="0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acc>
                          <m:accPr>
                            <m:chr m:val="̂"/>
                            <m:ctrlPr>
                              <a:rPr lang="en-AU" b="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AU" b="0" i="1" smtClean="0">
                                <a:latin typeface="Cambria Math" panose="02040503050406030204" pitchFamily="18" charset="0"/>
                              </a:rPr>
                              <m:t>𝛼</m:t>
                            </m:r>
                          </m:e>
                        </m:acc>
                        <m:d>
                          <m:dPr>
                            <m:ctrlPr>
                              <a:rPr lang="en-AU" b="0" i="1" dirty="0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AU" b="0" i="1" dirty="0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e>
                        </m:d>
                      </m:num>
                      <m:den>
                        <m:r>
                          <a:rPr lang="en-AU" b="0" i="1" dirty="0" smtClean="0">
                            <a:latin typeface="Cambria Math" panose="02040503050406030204" pitchFamily="18" charset="0"/>
                          </a:rPr>
                          <m:t>𝜋</m:t>
                        </m:r>
                        <m:sSubSup>
                          <m:sSubSupPr>
                            <m:ctrlPr>
                              <a:rPr lang="en-AU" b="0" i="1" dirty="0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AU" b="0" i="1" dirty="0" smtClean="0">
                                <a:latin typeface="Cambria Math" panose="02040503050406030204" pitchFamily="18" charset="0"/>
                              </a:rPr>
                              <m:t>𝑚</m:t>
                            </m:r>
                          </m:e>
                          <m:sub>
                            <m:r>
                              <a:rPr lang="en-AU" b="0" i="1" dirty="0" smtClean="0">
                                <a:latin typeface="Cambria Math" panose="02040503050406030204" pitchFamily="18" charset="0"/>
                              </a:rPr>
                              <m:t>𝐺</m:t>
                            </m:r>
                          </m:sub>
                          <m:sup>
                            <m:r>
                              <a:rPr lang="en-AU" b="0" i="1" dirty="0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bSup>
                      </m:den>
                    </m:f>
                    <m:r>
                      <a:rPr lang="en-AU" b="0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AU" b="0" i="1" dirty="0" smtClean="0">
                        <a:latin typeface="Cambria Math" panose="02040503050406030204" pitchFamily="18" charset="0"/>
                      </a:rPr>
                      <m:t>5</m:t>
                    </m:r>
                    <m:r>
                      <a:rPr lang="en-AU" b="0" i="1" dirty="0" smtClean="0">
                        <a:latin typeface="Cambria Math" panose="02040503050406030204" pitchFamily="18" charset="0"/>
                      </a:rPr>
                      <m:t>.</m:t>
                    </m:r>
                    <m:r>
                      <a:rPr lang="en-AU" b="0" i="1" dirty="0" smtClean="0"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en-US" dirty="0"/>
                  <a:t>/Ge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AU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AU" b="0" i="0" smtClean="0">
                            <a:latin typeface="Cambria Math" panose="02040503050406030204" pitchFamily="18" charset="0"/>
                          </a:rPr>
                          <m:t>V</m:t>
                        </m:r>
                      </m:e>
                      <m:sup>
                        <m:r>
                          <a:rPr lang="en-AU" b="0" i="0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AU" b="0" i="1" smtClean="0">
                        <a:latin typeface="Cambria Math" panose="02040503050406030204" pitchFamily="18" charset="0"/>
                      </a:rPr>
                      <m:t>  </m:t>
                    </m:r>
                  </m:oMath>
                </a14:m>
                <a:endParaRPr lang="en-AU" b="0" dirty="0"/>
              </a:p>
              <a:p>
                <a:r>
                  <a:rPr lang="en-US" dirty="0"/>
                  <a:t>Fair match with QCD values</a:t>
                </a:r>
              </a:p>
              <a:p>
                <a:r>
                  <a:rPr lang="en-US" dirty="0"/>
                  <a:t>Further highlighted by mass function</a:t>
                </a:r>
              </a:p>
              <a:p>
                <a:pPr lvl="1"/>
                <a:r>
                  <a:rPr lang="en-US" sz="2200" dirty="0"/>
                  <a:t>Falls comfortably within solution range determined by solving gap equation with sophisticated symmetry-preserving, nonperturbative beyond-RL truncation</a:t>
                </a:r>
              </a:p>
              <a:p>
                <a:endParaRPr lang="en-AU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4B154EC-C5F2-3F8E-1933-52754878EF0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09601" y="1447800"/>
                <a:ext cx="8382000" cy="4525963"/>
              </a:xfrm>
              <a:blipFill>
                <a:blip r:embed="rId4"/>
                <a:stretch>
                  <a:fillRect l="-945" b="-10647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E9AFE98-DD5C-DE84-9891-D53CE46DCC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.                                             MSWG  - 24/11/21                                                           (32)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97C74DE-06C4-5474-C237-26560DAE8A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Craig Roberts: cdroberts@nju.edu.cn  455 .. 24/10/10 ..."pi + K + N em and gravitational form factors"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9459618-F080-4634-01EC-2FAC64D5D6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034D8C-3CB4-402A-BC46-2AB14C0FE90A}" type="slidenum">
              <a:rPr lang="en-US" smtClean="0"/>
              <a:pPr/>
              <a:t>7</a:t>
            </a:fld>
            <a:endParaRPr lang="en-US"/>
          </a:p>
        </p:txBody>
      </p:sp>
      <p:pic>
        <p:nvPicPr>
          <p:cNvPr id="7" name="Picture 6" descr="A black text on a white background&#10;&#10;Description automatically generated">
            <a:extLst>
              <a:ext uri="{FF2B5EF4-FFF2-40B4-BE49-F238E27FC236}">
                <a16:creationId xmlns:a16="http://schemas.microsoft.com/office/drawing/2014/main" id="{C68CB758-66B8-316A-AF02-0F242910234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838200"/>
            <a:ext cx="4594860" cy="647700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C934A777-0521-826F-7E8B-2668ED1E0DA3}"/>
              </a:ext>
            </a:extLst>
          </p:cNvPr>
          <p:cNvSpPr txBox="1"/>
          <p:nvPr/>
        </p:nvSpPr>
        <p:spPr>
          <a:xfrm>
            <a:off x="762000" y="2740967"/>
            <a:ext cx="4724400" cy="461665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en-AU" sz="1200" b="0" i="1" dirty="0">
                <a:solidFill>
                  <a:schemeClr val="accent1">
                    <a:lumMod val="75000"/>
                  </a:schemeClr>
                </a:solidFill>
                <a:effectLst/>
                <a:latin typeface="Open Sans" panose="020B0606030504020204" pitchFamily="34" charset="0"/>
              </a:rPr>
              <a:t>Effective charge from lattice QCD</a:t>
            </a:r>
            <a:r>
              <a:rPr lang="en-AU" sz="1200" b="0" i="0" dirty="0">
                <a:solidFill>
                  <a:schemeClr val="accent1">
                    <a:lumMod val="75000"/>
                  </a:schemeClr>
                </a:solidFill>
                <a:effectLst/>
                <a:latin typeface="Open Sans" panose="020B0606030504020204" pitchFamily="34" charset="0"/>
              </a:rPr>
              <a:t>, Z-F. Cui, J.-L. Zhang et al.,</a:t>
            </a:r>
          </a:p>
          <a:p>
            <a:r>
              <a:rPr lang="en-AU" sz="1200" b="0" i="0" u="sng" strike="noStrike" dirty="0">
                <a:solidFill>
                  <a:srgbClr val="212121"/>
                </a:solidFill>
                <a:effectLst/>
                <a:latin typeface="Open Sans" panose="020B0606030504020204" pitchFamily="34" charset="0"/>
                <a:hlinkClick r:id="rId6"/>
              </a:rPr>
              <a:t>arXiv:1912.08232 [hep-</a:t>
            </a:r>
            <a:r>
              <a:rPr lang="en-AU" sz="1200" b="0" i="0" u="sng" strike="noStrike" dirty="0" err="1">
                <a:solidFill>
                  <a:srgbClr val="212121"/>
                </a:solidFill>
                <a:effectLst/>
                <a:latin typeface="Open Sans" panose="020B0606030504020204" pitchFamily="34" charset="0"/>
                <a:hlinkClick r:id="rId6"/>
              </a:rPr>
              <a:t>ph</a:t>
            </a:r>
            <a:r>
              <a:rPr lang="en-AU" sz="1200" b="0" i="0" u="sng" strike="noStrike" dirty="0">
                <a:solidFill>
                  <a:srgbClr val="212121"/>
                </a:solidFill>
                <a:effectLst/>
                <a:latin typeface="Open Sans" panose="020B0606030504020204" pitchFamily="34" charset="0"/>
                <a:hlinkClick r:id="rId6"/>
              </a:rPr>
              <a:t>]</a:t>
            </a:r>
            <a:r>
              <a:rPr lang="en-AU" sz="1200" b="0" i="0" dirty="0">
                <a:solidFill>
                  <a:srgbClr val="212121"/>
                </a:solidFill>
                <a:effectLst/>
                <a:latin typeface="Open Sans" panose="020B0606030504020204" pitchFamily="34" charset="0"/>
              </a:rPr>
              <a:t>, </a:t>
            </a:r>
            <a:r>
              <a:rPr lang="en-AU" sz="1200" b="0" i="0" u="sng" strike="noStrike" dirty="0">
                <a:solidFill>
                  <a:srgbClr val="212121"/>
                </a:solidFill>
                <a:effectLst/>
                <a:latin typeface="Open Sans" panose="020B0606030504020204" pitchFamily="34" charset="0"/>
                <a:hlinkClick r:id="rId7"/>
              </a:rPr>
              <a:t>Chin. Phys. C </a:t>
            </a:r>
            <a:r>
              <a:rPr lang="en-AU" sz="1200" b="1" i="0" u="sng" strike="noStrike" dirty="0">
                <a:solidFill>
                  <a:srgbClr val="212121"/>
                </a:solidFill>
                <a:effectLst/>
                <a:latin typeface="Open Sans" panose="020B0606030504020204" pitchFamily="34" charset="0"/>
                <a:hlinkClick r:id="rId7"/>
              </a:rPr>
              <a:t>44</a:t>
            </a:r>
            <a:r>
              <a:rPr lang="en-AU" sz="1200" b="0" i="0" u="sng" strike="noStrike" dirty="0">
                <a:solidFill>
                  <a:srgbClr val="212121"/>
                </a:solidFill>
                <a:effectLst/>
                <a:latin typeface="Open Sans" panose="020B0606030504020204" pitchFamily="34" charset="0"/>
                <a:hlinkClick r:id="rId7"/>
              </a:rPr>
              <a:t> (2020) 083102/1-10</a:t>
            </a:r>
            <a:r>
              <a:rPr lang="en-AU" sz="1200" b="0" i="0" dirty="0">
                <a:solidFill>
                  <a:srgbClr val="212121"/>
                </a:solidFill>
                <a:effectLst/>
                <a:latin typeface="Open Sans" panose="020B0606030504020204" pitchFamily="34" charset="0"/>
              </a:rPr>
              <a:t> 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F693FB3-90D2-6C11-9FBE-58E3A3354422}"/>
              </a:ext>
            </a:extLst>
          </p:cNvPr>
          <p:cNvSpPr txBox="1"/>
          <p:nvPr/>
        </p:nvSpPr>
        <p:spPr>
          <a:xfrm>
            <a:off x="6825165" y="6184564"/>
            <a:ext cx="473116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1200" b="0" i="1" dirty="0">
                <a:solidFill>
                  <a:schemeClr val="accent1">
                    <a:lumMod val="75000"/>
                  </a:schemeClr>
                </a:solidFill>
                <a:effectLst/>
                <a:latin typeface="Open Sans" panose="020B0606030504020204" pitchFamily="34" charset="0"/>
              </a:rPr>
              <a:t>Natural constraints on the gluon-quark vertex, </a:t>
            </a:r>
            <a:r>
              <a:rPr lang="en-AU" sz="1200" b="0" i="0" dirty="0">
                <a:solidFill>
                  <a:schemeClr val="accent1">
                    <a:lumMod val="75000"/>
                  </a:schemeClr>
                </a:solidFill>
                <a:effectLst/>
                <a:latin typeface="Open Sans" panose="020B0606030504020204" pitchFamily="34" charset="0"/>
              </a:rPr>
              <a:t>D. Binosi et al., </a:t>
            </a:r>
          </a:p>
          <a:p>
            <a:r>
              <a:rPr lang="en-AU" sz="1200" b="0" i="0" u="sng" strike="noStrike" dirty="0">
                <a:effectLst/>
                <a:latin typeface="Open Sans" panose="020B0606030504020204" pitchFamily="34" charset="0"/>
                <a:hlinkClick r:id="rId8"/>
              </a:rPr>
              <a:t>arXiv:1609.02568 [</a:t>
            </a:r>
            <a:r>
              <a:rPr lang="en-AU" sz="1200" b="0" i="0" u="sng" strike="noStrike" dirty="0" err="1">
                <a:effectLst/>
                <a:latin typeface="Open Sans" panose="020B0606030504020204" pitchFamily="34" charset="0"/>
                <a:hlinkClick r:id="rId8"/>
              </a:rPr>
              <a:t>nucl-th</a:t>
            </a:r>
            <a:r>
              <a:rPr lang="en-AU" sz="1200" b="0" i="0" u="sng" strike="noStrike" dirty="0">
                <a:effectLst/>
                <a:latin typeface="Open Sans" panose="020B0606030504020204" pitchFamily="34" charset="0"/>
                <a:hlinkClick r:id="rId8"/>
              </a:rPr>
              <a:t>]</a:t>
            </a:r>
            <a:r>
              <a:rPr lang="en-AU" sz="1200" b="0" i="0" dirty="0">
                <a:solidFill>
                  <a:srgbClr val="212121"/>
                </a:solidFill>
                <a:effectLst/>
                <a:latin typeface="Open Sans" panose="020B0606030504020204" pitchFamily="34" charset="0"/>
              </a:rPr>
              <a:t>, Phys. Rev. D </a:t>
            </a:r>
            <a:r>
              <a:rPr lang="en-AU" sz="1200" b="1" i="0" dirty="0">
                <a:solidFill>
                  <a:srgbClr val="212121"/>
                </a:solidFill>
                <a:effectLst/>
                <a:latin typeface="Open Sans" panose="020B0606030504020204" pitchFamily="34" charset="0"/>
              </a:rPr>
              <a:t>95</a:t>
            </a:r>
            <a:r>
              <a:rPr lang="en-AU" sz="1200" b="0" i="0" dirty="0">
                <a:solidFill>
                  <a:srgbClr val="212121"/>
                </a:solidFill>
                <a:effectLst/>
                <a:latin typeface="Open Sans" panose="020B0606030504020204" pitchFamily="34" charset="0"/>
              </a:rPr>
              <a:t> (2017) 031501(R)/1-7</a:t>
            </a:r>
            <a:endParaRPr lang="en-AU" sz="1200" dirty="0"/>
          </a:p>
        </p:txBody>
      </p:sp>
    </p:spTree>
    <p:extLst>
      <p:ext uri="{BB962C8B-B14F-4D97-AF65-F5344CB8AC3E}">
        <p14:creationId xmlns:p14="http://schemas.microsoft.com/office/powerpoint/2010/main" val="27892739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5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072EFD-7232-A299-C5FA-23CEB444F9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z="2800" dirty="0"/>
              <a:t>Pion Form Factor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7336BC5-69F2-7C26-D1D6-DDB7E2794C2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09600" y="1066800"/>
                <a:ext cx="7696200" cy="5287964"/>
              </a:xfrm>
            </p:spPr>
            <p:txBody>
              <a:bodyPr/>
              <a:lstStyle/>
              <a:p>
                <a:r>
                  <a:rPr lang="en-US" dirty="0"/>
                  <a:t>CSM predictions for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AU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AU" b="0" i="1" smtClean="0"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  <m:sup>
                        <m:r>
                          <a:rPr lang="en-AU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sSub>
                      <m:sSubPr>
                        <m:ctrlPr>
                          <a:rPr lang="en-AU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AU" b="0" i="1" smtClean="0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en-AU" b="0" i="1" smtClean="0">
                            <a:latin typeface="Cambria Math" panose="02040503050406030204" pitchFamily="18" charset="0"/>
                          </a:rPr>
                          <m:t>𝜋</m:t>
                        </m:r>
                      </m:sub>
                    </m:sSub>
                    <m:d>
                      <m:dPr>
                        <m:ctrlPr>
                          <a:rPr lang="en-AU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AU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AU" b="0" i="1" smtClean="0">
                                <a:latin typeface="Cambria Math" panose="02040503050406030204" pitchFamily="18" charset="0"/>
                              </a:rPr>
                              <m:t>𝑄</m:t>
                            </m:r>
                          </m:e>
                          <m:sup>
                            <m:r>
                              <a:rPr lang="en-AU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d>
                  </m:oMath>
                </a14:m>
                <a:r>
                  <a:rPr lang="en-US" dirty="0"/>
                  <a:t> – purple curve</a:t>
                </a:r>
              </a:p>
              <a:p>
                <a:pPr lvl="1"/>
                <a:r>
                  <a:rPr lang="en-US" sz="2200" dirty="0"/>
                  <a:t>Charge radius agrees with experiment: </a:t>
                </a:r>
                <a14:m>
                  <m:oMath xmlns:m="http://schemas.openxmlformats.org/officeDocument/2006/math">
                    <m:r>
                      <a:rPr lang="en-AU" sz="2200" b="0" i="1" smtClean="0">
                        <a:latin typeface="Cambria Math" panose="02040503050406030204" pitchFamily="18" charset="0"/>
                      </a:rPr>
                      <m:t>0.67</m:t>
                    </m:r>
                  </m:oMath>
                </a14:m>
                <a:r>
                  <a:rPr lang="en-US" sz="2200" dirty="0"/>
                  <a:t> </a:t>
                </a:r>
                <a:r>
                  <a:rPr lang="en-US" sz="2200" dirty="0" err="1"/>
                  <a:t>fm</a:t>
                </a:r>
                <a:endParaRPr lang="en-US" sz="2200" dirty="0"/>
              </a:p>
              <a:p>
                <a:pPr lvl="1"/>
                <a14:m>
                  <m:oMath xmlns:m="http://schemas.openxmlformats.org/officeDocument/2006/math">
                    <m:sSup>
                      <m:sSupPr>
                        <m:ctrlPr>
                          <a:rPr lang="en-AU" sz="22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AU" sz="2200" b="0" i="1" smtClean="0"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  <m:sup>
                        <m:r>
                          <a:rPr lang="en-AU" sz="22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2200" dirty="0"/>
                  <a:t>dependence matches that suggested by </a:t>
                </a:r>
                <a:r>
                  <a:rPr lang="en-US" sz="2200" dirty="0" err="1"/>
                  <a:t>JLab</a:t>
                </a:r>
                <a:r>
                  <a:rPr lang="en-US" sz="2200" dirty="0"/>
                  <a:t> precision measurements [Horn:2007ug, Huber:2008id] (gold symbols)</a:t>
                </a:r>
                <a:endParaRPr lang="en-US" dirty="0"/>
              </a:p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AU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AU" b="0" i="1" smtClean="0"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  <m:sup>
                        <m:r>
                          <a:rPr lang="en-AU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AU" b="0" i="1" smtClean="0">
                        <a:latin typeface="Cambria Math" panose="02040503050406030204" pitchFamily="18" charset="0"/>
                      </a:rPr>
                      <m:t>&gt;4</m:t>
                    </m:r>
                    <m:r>
                      <m:rPr>
                        <m:sty m:val="p"/>
                      </m:rPr>
                      <a:rPr lang="en-AU" b="0" i="0" smtClean="0">
                        <a:latin typeface="Cambria Math" panose="02040503050406030204" pitchFamily="18" charset="0"/>
                      </a:rPr>
                      <m:t>Ge</m:t>
                    </m:r>
                    <m:sSup>
                      <m:sSupPr>
                        <m:ctrlPr>
                          <a:rPr lang="en-AU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AU" b="0" i="0" smtClean="0">
                            <a:latin typeface="Cambria Math" panose="02040503050406030204" pitchFamily="18" charset="0"/>
                          </a:rPr>
                          <m:t>V</m:t>
                        </m:r>
                      </m:e>
                      <m:sup>
                        <m:r>
                          <a:rPr lang="en-AU" b="0" i="0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US" dirty="0"/>
              </a:p>
              <a:p>
                <a:pPr lvl="1"/>
                <a:r>
                  <a:rPr lang="en-US" sz="2200" i="1" dirty="0"/>
                  <a:t>cf</a:t>
                </a:r>
                <a:r>
                  <a:rPr lang="en-US" sz="2200" dirty="0"/>
                  <a:t>. vector meson dominance (VMD) result = dot-dashed red </a:t>
                </a:r>
              </a:p>
              <a:p>
                <a:pPr lvl="2"/>
                <a:r>
                  <a:rPr lang="en-US" sz="2200" dirty="0"/>
                  <a:t>this curve begins to deviate significantly from data and CSM prediction at upper bound of available </a:t>
                </a:r>
                <a:r>
                  <a:rPr lang="en-US" sz="2200" dirty="0" err="1"/>
                  <a:t>JLab</a:t>
                </a:r>
                <a:r>
                  <a:rPr lang="en-US" sz="2200" dirty="0"/>
                  <a:t> measurements</a:t>
                </a:r>
              </a:p>
              <a:p>
                <a:pPr lvl="2"/>
                <a:r>
                  <a:rPr lang="en-US" sz="2200" dirty="0"/>
                  <a:t>Notably, precision of </a:t>
                </a:r>
                <a:r>
                  <a:rPr lang="en-US" sz="2200" dirty="0" err="1"/>
                  <a:t>lQCD</a:t>
                </a:r>
                <a:r>
                  <a:rPr lang="en-US" sz="2200" dirty="0"/>
                  <a:t> (grey points) is insufficient to distinguish between VMD estimate and CSM prediction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7336BC5-69F2-7C26-D1D6-DDB7E2794C2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09600" y="1066800"/>
                <a:ext cx="7696200" cy="5287964"/>
              </a:xfrm>
              <a:blipFill>
                <a:blip r:embed="rId2"/>
                <a:stretch>
                  <a:fillRect l="-871" t="-807" r="-1584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3CBF82C-DEA5-5A8C-92E6-D93416F749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.                                             MSWG  - 24/11/21                                                           (32)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DBC97EF-CC71-F2F1-9E7B-B99E701642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Craig Roberts: cdroberts@nju.edu.cn  455 .. 24/10/10 ..."pi + K + N em and gravitational form factors"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0901F5D-3675-4029-016C-54ADC8352B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034D8C-3CB4-402A-BC46-2AB14C0FE90A}" type="slidenum">
              <a:rPr lang="en-US" smtClean="0"/>
              <a:pPr/>
              <a:t>8</a:t>
            </a:fld>
            <a:endParaRPr lang="en-US"/>
          </a:p>
        </p:txBody>
      </p:sp>
      <p:pic>
        <p:nvPicPr>
          <p:cNvPr id="8" name="Picture 7" descr="A graph of a function and a graph of a function&#10;&#10;Description automatically generated">
            <a:extLst>
              <a:ext uri="{FF2B5EF4-FFF2-40B4-BE49-F238E27FC236}">
                <a16:creationId xmlns:a16="http://schemas.microsoft.com/office/drawing/2014/main" id="{8A127E2E-8BB4-1341-8C74-D16DB382C76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0" y="302420"/>
            <a:ext cx="3735131" cy="594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19592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072EFD-7232-A299-C5FA-23CEB444F9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z="2800" dirty="0"/>
              <a:t>Pion Form Factor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7336BC5-69F2-7C26-D1D6-DDB7E2794C2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09600" y="1036636"/>
                <a:ext cx="7848600" cy="5287964"/>
              </a:xfrm>
            </p:spPr>
            <p:txBody>
              <a:bodyPr/>
              <a:lstStyle/>
              <a:p>
                <a:r>
                  <a:rPr lang="en-US" dirty="0"/>
                  <a:t>Salient feature of CSM predictions is existence of maximum in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AU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AU" b="0" i="1" smtClean="0"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  <m:sup>
                        <m:r>
                          <a:rPr lang="en-AU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sSub>
                      <m:sSubPr>
                        <m:ctrlPr>
                          <a:rPr lang="en-AU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AU" b="0" i="1" smtClean="0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en-AU" b="0" i="1" smtClean="0">
                            <a:latin typeface="Cambria Math" panose="02040503050406030204" pitchFamily="18" charset="0"/>
                          </a:rPr>
                          <m:t>𝜋</m:t>
                        </m:r>
                      </m:sub>
                    </m:sSub>
                    <m:d>
                      <m:dPr>
                        <m:ctrlPr>
                          <a:rPr lang="en-AU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AU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AU" b="0" i="1" smtClean="0">
                                <a:latin typeface="Cambria Math" panose="02040503050406030204" pitchFamily="18" charset="0"/>
                              </a:rPr>
                              <m:t>𝑄</m:t>
                            </m:r>
                          </m:e>
                          <m:sup>
                            <m:r>
                              <a:rPr lang="en-AU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d>
                  </m:oMath>
                </a14:m>
                <a:r>
                  <a:rPr lang="en-US" dirty="0"/>
                  <a:t>, which occurs on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AU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AU" b="0" i="1" smtClean="0"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  <m:sup>
                        <m:r>
                          <a:rPr lang="en-AU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AU" b="0" i="1" smtClean="0">
                        <a:latin typeface="Cambria Math" panose="02040503050406030204" pitchFamily="18" charset="0"/>
                      </a:rPr>
                      <m:t>≃4.6</m:t>
                    </m:r>
                    <m:d>
                      <m:dPr>
                        <m:ctrlPr>
                          <a:rPr lang="en-AU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AU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e>
                    </m:d>
                    <m:r>
                      <m:rPr>
                        <m:sty m:val="p"/>
                      </m:rPr>
                      <a:rPr lang="en-AU" b="0" i="0" smtClean="0">
                        <a:latin typeface="Cambria Math" panose="02040503050406030204" pitchFamily="18" charset="0"/>
                      </a:rPr>
                      <m:t>Ge</m:t>
                    </m:r>
                    <m:sSup>
                      <m:sSupPr>
                        <m:ctrlPr>
                          <a:rPr lang="en-AU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AU" b="0" i="0" smtClean="0">
                            <a:latin typeface="Cambria Math" panose="02040503050406030204" pitchFamily="18" charset="0"/>
                          </a:rPr>
                          <m:t>V</m:t>
                        </m:r>
                      </m:e>
                      <m:sup>
                        <m:r>
                          <a:rPr lang="en-AU" b="0" i="0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AU" b="0" dirty="0"/>
              </a:p>
              <a:p>
                <a:r>
                  <a:rPr lang="en-US" dirty="0"/>
                  <a:t>Thereafter, scaling violation apparent, </a:t>
                </a:r>
              </a:p>
              <a:p>
                <a:pPr marL="0" indent="0">
                  <a:buNone/>
                </a:pPr>
                <a:r>
                  <a:rPr lang="en-US" dirty="0"/>
                  <a:t>    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AU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AU" b="0" i="1" smtClean="0"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  <m:sup>
                        <m:r>
                          <a:rPr lang="en-AU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sSub>
                      <m:sSubPr>
                        <m:ctrlPr>
                          <a:rPr lang="en-AU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AU" b="0" i="1" smtClean="0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en-AU" b="0" i="1" smtClean="0">
                            <a:latin typeface="Cambria Math" panose="02040503050406030204" pitchFamily="18" charset="0"/>
                          </a:rPr>
                          <m:t>𝜋</m:t>
                        </m:r>
                      </m:sub>
                    </m:sSub>
                    <m:d>
                      <m:dPr>
                        <m:ctrlPr>
                          <a:rPr lang="en-AU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AU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AU" b="0" i="1" smtClean="0">
                                <a:latin typeface="Cambria Math" panose="02040503050406030204" pitchFamily="18" charset="0"/>
                              </a:rPr>
                              <m:t>𝑄</m:t>
                            </m:r>
                          </m:e>
                          <m:sup>
                            <m:r>
                              <a:rPr lang="en-AU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d>
                  </m:oMath>
                </a14:m>
                <a:r>
                  <a:rPr lang="en-US" dirty="0"/>
                  <a:t> falls steadily toward zero as</a:t>
                </a:r>
              </a:p>
              <a:p>
                <a:pPr marL="0" indent="0">
                  <a:buNone/>
                </a:pPr>
                <a:r>
                  <a:rPr lang="en-US" dirty="0"/>
                  <a:t>          </a:t>
                </a:r>
                <a14:m>
                  <m:oMath xmlns:m="http://schemas.openxmlformats.org/officeDocument/2006/math">
                    <m:r>
                      <a:rPr lang="en-AU" b="0" i="1" smtClean="0">
                        <a:latin typeface="Cambria Math" panose="02040503050406030204" pitchFamily="18" charset="0"/>
                      </a:rPr>
                      <m:t>≈</m:t>
                    </m:r>
                    <m:sSup>
                      <m:sSupPr>
                        <m:ctrlPr>
                          <a:rPr lang="en-AU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AU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AU" b="0" i="1" smtClean="0">
                                <a:latin typeface="Cambria Math" panose="02040503050406030204" pitchFamily="18" charset="0"/>
                              </a:rPr>
                              <m:t>1/</m:t>
                            </m:r>
                            <m:r>
                              <m:rPr>
                                <m:sty m:val="p"/>
                              </m:rPr>
                              <a:rPr lang="en-AU" b="0" i="0" smtClean="0">
                                <a:latin typeface="Cambria Math" panose="02040503050406030204" pitchFamily="18" charset="0"/>
                              </a:rPr>
                              <m:t>ln</m:t>
                            </m:r>
                            <m:r>
                              <a:rPr lang="en-AU" b="0" i="1" smtClean="0">
                                <a:latin typeface="Cambria Math" panose="02040503050406030204" pitchFamily="18" charset="0"/>
                              </a:rPr>
                              <m:t>⁡</m:t>
                            </m:r>
                            <m:sSup>
                              <m:sSupPr>
                                <m:ctrlPr>
                                  <a:rPr lang="en-AU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AU" b="0" i="1" smtClean="0">
                                    <a:latin typeface="Cambria Math" panose="02040503050406030204" pitchFamily="18" charset="0"/>
                                  </a:rPr>
                                  <m:t>𝑄</m:t>
                                </m:r>
                              </m:e>
                              <m:sup>
                                <m:r>
                                  <a:rPr lang="en-AU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e>
                        </m:d>
                      </m:e>
                      <m:sup>
                        <m:sSub>
                          <m:sSubPr>
                            <m:ctrlPr>
                              <a:rPr lang="en-AU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AU" b="0" i="1" smtClean="0">
                                <a:latin typeface="Cambria Math" panose="02040503050406030204" pitchFamily="18" charset="0"/>
                              </a:rPr>
                              <m:t>𝛾</m:t>
                            </m:r>
                          </m:e>
                          <m:sub>
                            <m:r>
                              <a:rPr lang="en-AU" b="0" i="1" smtClean="0">
                                <a:latin typeface="Cambria Math" panose="02040503050406030204" pitchFamily="18" charset="0"/>
                              </a:rPr>
                              <m:t>𝐹</m:t>
                            </m:r>
                          </m:sub>
                        </m:sSub>
                      </m:sup>
                    </m:sSup>
                  </m:oMath>
                </a14:m>
                <a:r>
                  <a:rPr lang="en-US" dirty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AU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AU" b="0" i="1" smtClean="0">
                            <a:latin typeface="Cambria Math" panose="02040503050406030204" pitchFamily="18" charset="0"/>
                          </a:rPr>
                          <m:t>𝛾</m:t>
                        </m:r>
                      </m:e>
                      <m:sub>
                        <m:r>
                          <a:rPr lang="en-AU" b="0" i="1" smtClean="0">
                            <a:latin typeface="Cambria Math" panose="02040503050406030204" pitchFamily="18" charset="0"/>
                          </a:rPr>
                          <m:t>𝐹</m:t>
                        </m:r>
                      </m:sub>
                    </m:sSub>
                    <m:r>
                      <a:rPr lang="en-AU" b="0" i="1" smtClean="0">
                        <a:latin typeface="Cambria Math" panose="02040503050406030204" pitchFamily="18" charset="0"/>
                      </a:rPr>
                      <m:t>≈1.1</m:t>
                    </m:r>
                  </m:oMath>
                </a14:m>
                <a:r>
                  <a:rPr lang="en-US" dirty="0"/>
                  <a:t> </a:t>
                </a:r>
              </a:p>
              <a:p>
                <a:pPr marL="0" indent="0">
                  <a:buNone/>
                </a:pPr>
                <a:r>
                  <a:rPr lang="en-US" dirty="0"/>
                  <a:t>     consistent with hard QCD prediction</a:t>
                </a:r>
              </a:p>
              <a:p>
                <a:r>
                  <a:rPr lang="en-US" i="1" dirty="0"/>
                  <a:t>N.B</a:t>
                </a:r>
                <a:r>
                  <a:rPr lang="en-US" dirty="0"/>
                  <a:t>. Any model that expresses VMD must exhibit opposite trend, </a:t>
                </a:r>
                <a:r>
                  <a:rPr lang="en-US" i="1" dirty="0"/>
                  <a:t>viz</a:t>
                </a:r>
                <a:r>
                  <a:rPr lang="en-US" dirty="0"/>
                  <a:t>. result for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AU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AU" b="0" i="1" smtClean="0"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  <m:sup>
                        <m:r>
                          <a:rPr lang="en-AU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sSub>
                      <m:sSubPr>
                        <m:ctrlPr>
                          <a:rPr lang="en-AU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AU" b="0" i="1" smtClean="0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en-AU" b="0" i="1" smtClean="0">
                            <a:latin typeface="Cambria Math" panose="02040503050406030204" pitchFamily="18" charset="0"/>
                          </a:rPr>
                          <m:t>𝜋</m:t>
                        </m:r>
                      </m:sub>
                    </m:sSub>
                    <m:d>
                      <m:dPr>
                        <m:ctrlPr>
                          <a:rPr lang="en-AU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AU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AU" b="0" i="1" smtClean="0">
                                <a:latin typeface="Cambria Math" panose="02040503050406030204" pitchFamily="18" charset="0"/>
                              </a:rPr>
                              <m:t>𝑄</m:t>
                            </m:r>
                          </m:e>
                          <m:sup>
                            <m:r>
                              <a:rPr lang="en-AU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d>
                  </m:oMath>
                </a14:m>
                <a:r>
                  <a:rPr lang="en-US" dirty="0"/>
                  <a:t> which rises steadily with increasing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AU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AU" i="1"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  <m:sup>
                        <m:r>
                          <a:rPr lang="en-AU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dirty="0"/>
                  <a:t>, without inflection, toward finite ultraviolet limit.</a:t>
                </a:r>
              </a:p>
              <a:p>
                <a:r>
                  <a:rPr lang="en-US" dirty="0" err="1"/>
                  <a:t>lQCD</a:t>
                </a:r>
                <a:r>
                  <a:rPr lang="en-US" dirty="0"/>
                  <a:t> reach and precision are inadequate to see breakaway from VMD and scaling violation</a:t>
                </a:r>
              </a:p>
              <a:p>
                <a:r>
                  <a:rPr lang="en-US" dirty="0">
                    <a:solidFill>
                      <a:srgbClr val="008000"/>
                    </a:solidFill>
                  </a:rPr>
                  <a:t>green point</a:t>
                </a:r>
                <a:r>
                  <a:rPr lang="en-US" dirty="0"/>
                  <a:t> farthest reach of anticipated </a:t>
                </a:r>
                <a:r>
                  <a:rPr lang="en-US" dirty="0" err="1"/>
                  <a:t>JLab</a:t>
                </a:r>
                <a:r>
                  <a:rPr lang="en-US" dirty="0"/>
                  <a:t> data </a:t>
                </a:r>
              </a:p>
              <a:p>
                <a:pPr lvl="1"/>
                <a:r>
                  <a:rPr lang="en-US" sz="2200" dirty="0" err="1"/>
                  <a:t>JLab</a:t>
                </a:r>
                <a:r>
                  <a:rPr lang="en-US" sz="2200" dirty="0"/>
                  <a:t> is potentially capable of seeing breakaway from VMD</a:t>
                </a:r>
              </a:p>
              <a:p>
                <a:r>
                  <a:rPr lang="en-US" dirty="0">
                    <a:solidFill>
                      <a:schemeClr val="tx1"/>
                    </a:solidFill>
                  </a:rPr>
                  <a:t>black asterisks</a:t>
                </a:r>
                <a:r>
                  <a:rPr lang="en-US" dirty="0"/>
                  <a:t> – anticipated EIC will see scaling violation</a:t>
                </a:r>
              </a:p>
              <a:p>
                <a:endParaRPr lang="en-US" dirty="0"/>
              </a:p>
              <a:p>
                <a:endParaRPr lang="en-AU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7336BC5-69F2-7C26-D1D6-DDB7E2794C2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09600" y="1036636"/>
                <a:ext cx="7848600" cy="5287964"/>
              </a:xfrm>
              <a:blipFill>
                <a:blip r:embed="rId2"/>
                <a:stretch>
                  <a:fillRect l="-1009" t="-806" r="-1630" b="-4263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3CBF82C-DEA5-5A8C-92E6-D93416F749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.                                             MSWG  - 24/11/21                                                           (32)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DBC97EF-CC71-F2F1-9E7B-B99E701642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Craig Roberts: cdroberts@nju.edu.cn  455 .. 24/10/10 ..."pi + K + N em and gravitational form factors"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0901F5D-3675-4029-016C-54ADC8352B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034D8C-3CB4-402A-BC46-2AB14C0FE90A}" type="slidenum">
              <a:rPr lang="en-US" smtClean="0"/>
              <a:pPr/>
              <a:t>9</a:t>
            </a:fld>
            <a:endParaRPr lang="en-US"/>
          </a:p>
        </p:txBody>
      </p:sp>
      <p:pic>
        <p:nvPicPr>
          <p:cNvPr id="8" name="Picture 7" descr="A graph of a function and a graph of a function&#10;&#10;Description automatically generated">
            <a:extLst>
              <a:ext uri="{FF2B5EF4-FFF2-40B4-BE49-F238E27FC236}">
                <a16:creationId xmlns:a16="http://schemas.microsoft.com/office/drawing/2014/main" id="{8A127E2E-8BB4-1341-8C74-D16DB382C76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0" y="302420"/>
            <a:ext cx="3735131" cy="594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46678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8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8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8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IRSTCRAIG20ROBERTS@ALLIYGNFUVWYY577" val="3700"/>
</p:tagLst>
</file>

<file path=ppt/theme/theme1.xml><?xml version="1.0" encoding="utf-8"?>
<a:theme xmlns:a="http://schemas.openxmlformats.org/drawingml/2006/main" name="blue_2007">
  <a:themeElements>
    <a:clrScheme name="Violet II">
      <a:dk1>
        <a:sysClr val="windowText" lastClr="000000"/>
      </a:dk1>
      <a:lt1>
        <a:sysClr val="window" lastClr="FFFFFF"/>
      </a:lt1>
      <a:dk2>
        <a:srgbClr val="632E62"/>
      </a:dk2>
      <a:lt2>
        <a:srgbClr val="EAE5EB"/>
      </a:lt2>
      <a:accent1>
        <a:srgbClr val="92278F"/>
      </a:accent1>
      <a:accent2>
        <a:srgbClr val="9B57D3"/>
      </a:accent2>
      <a:accent3>
        <a:srgbClr val="755DD9"/>
      </a:accent3>
      <a:accent4>
        <a:srgbClr val="665EB8"/>
      </a:accent4>
      <a:accent5>
        <a:srgbClr val="45A5ED"/>
      </a:accent5>
      <a:accent6>
        <a:srgbClr val="5982DB"/>
      </a:accent6>
      <a:hlink>
        <a:srgbClr val="0066FF"/>
      </a:hlink>
      <a:folHlink>
        <a:srgbClr val="666699"/>
      </a:folHlink>
    </a:clrScheme>
    <a:fontScheme name="Blue design">
      <a:majorFont>
        <a:latin typeface="Trebuchet MS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alibri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alibri" pitchFamily="34" charset="0"/>
          </a:defRPr>
        </a:defPPr>
      </a:lstStyle>
    </a:lnDef>
  </a:objectDefaults>
  <a:extraClrSchemeLst>
    <a:extraClrScheme>
      <a:clrScheme name="Blue design 1">
        <a:dk1>
          <a:srgbClr val="616161"/>
        </a:dk1>
        <a:lt1>
          <a:srgbClr val="FFFFFF"/>
        </a:lt1>
        <a:dk2>
          <a:srgbClr val="1F497D"/>
        </a:dk2>
        <a:lt2>
          <a:srgbClr val="D2D2D2"/>
        </a:lt2>
        <a:accent1>
          <a:srgbClr val="5C0426"/>
        </a:accent1>
        <a:accent2>
          <a:srgbClr val="9D7D9E"/>
        </a:accent2>
        <a:accent3>
          <a:srgbClr val="FFFFFF"/>
        </a:accent3>
        <a:accent4>
          <a:srgbClr val="525252"/>
        </a:accent4>
        <a:accent5>
          <a:srgbClr val="B5AAAC"/>
        </a:accent5>
        <a:accent6>
          <a:srgbClr val="8E718F"/>
        </a:accent6>
        <a:hlink>
          <a:srgbClr val="253D51"/>
        </a:hlink>
        <a:folHlink>
          <a:srgbClr val="0D204A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Custom 11">
      <a:dk1>
        <a:srgbClr val="616161"/>
      </a:dk1>
      <a:lt1>
        <a:sysClr val="window" lastClr="FFFFFF"/>
      </a:lt1>
      <a:dk2>
        <a:srgbClr val="1F497D"/>
      </a:dk2>
      <a:lt2>
        <a:srgbClr val="D2D2D2"/>
      </a:lt2>
      <a:accent1>
        <a:srgbClr val="A6C4DE"/>
      </a:accent1>
      <a:accent2>
        <a:srgbClr val="D8AC28"/>
      </a:accent2>
      <a:accent3>
        <a:srgbClr val="A22B38"/>
      </a:accent3>
      <a:accent4>
        <a:srgbClr val="7AB800"/>
      </a:accent4>
      <a:accent5>
        <a:srgbClr val="4B7D9E"/>
      </a:accent5>
      <a:accent6>
        <a:srgbClr val="BF5C28"/>
      </a:accent6>
      <a:hlink>
        <a:srgbClr val="4D8ABE"/>
      </a:hlink>
      <a:folHlink>
        <a:srgbClr val="4D8AB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29304</TotalTime>
  <Words>5082</Words>
  <Application>Microsoft Office PowerPoint</Application>
  <PresentationFormat>Widescreen</PresentationFormat>
  <Paragraphs>465</Paragraphs>
  <Slides>38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38</vt:i4>
      </vt:variant>
    </vt:vector>
  </HeadingPairs>
  <TitlesOfParts>
    <vt:vector size="50" baseType="lpstr">
      <vt:lpstr>Adobe Hebrew</vt:lpstr>
      <vt:lpstr>Arial</vt:lpstr>
      <vt:lpstr>Brush Script MT</vt:lpstr>
      <vt:lpstr>Calibri</vt:lpstr>
      <vt:lpstr>Cambria Math</vt:lpstr>
      <vt:lpstr>Freestyle Script</vt:lpstr>
      <vt:lpstr>Lucida Calligraphy</vt:lpstr>
      <vt:lpstr>Lucida Handwriting</vt:lpstr>
      <vt:lpstr>Open Sans</vt:lpstr>
      <vt:lpstr>Trebuchet MS</vt:lpstr>
      <vt:lpstr>Wingdings</vt:lpstr>
      <vt:lpstr>blue_2007</vt:lpstr>
      <vt:lpstr> </vt:lpstr>
      <vt:lpstr>PowerPoint Presentation</vt:lpstr>
      <vt:lpstr>Contrasts – π, K, N</vt:lpstr>
      <vt:lpstr>Hard QCD Prediction</vt:lpstr>
      <vt:lpstr>Hard QCD Prediction</vt:lpstr>
      <vt:lpstr>CSM Predictions for Meson Form Factors - approximation</vt:lpstr>
      <vt:lpstr>CSM Predictions for Meson Form Factors</vt:lpstr>
      <vt:lpstr>Pion Form Factor</vt:lpstr>
      <vt:lpstr>Pion Form Factor</vt:lpstr>
      <vt:lpstr>Charged kaon form factor</vt:lpstr>
      <vt:lpstr>Charged kaon form factor</vt:lpstr>
      <vt:lpstr>F_K (Q^2)/F_π (Q^2 )</vt:lpstr>
      <vt:lpstr>Summary F_π (Q^2 ) &amp; F_K (Q^2 )</vt:lpstr>
      <vt:lpstr>Faddeev Equation for Baryons - Baryon Wave Function</vt:lpstr>
      <vt:lpstr>PowerPoint Presentation</vt:lpstr>
      <vt:lpstr>Nucleon as a Bound State</vt:lpstr>
      <vt:lpstr>Nucleon Electromagnetic Current </vt:lpstr>
      <vt:lpstr>Nucleon Static Properties</vt:lpstr>
      <vt:lpstr>Nucleon Electromagnetic Form Factors</vt:lpstr>
      <vt:lpstr>Nucleon Electromagnetic Form Factors</vt:lpstr>
      <vt:lpstr>Nucleon charge/magnetisation distributions</vt:lpstr>
      <vt:lpstr>Nucleon Form Factor Flavour Separation</vt:lpstr>
      <vt:lpstr>To pass through zero or not to pass through zero</vt:lpstr>
      <vt:lpstr>Ab initio Faddeev cf. quark + diquark</vt:lpstr>
      <vt:lpstr>Summary: Nucleon Form Factors</vt:lpstr>
      <vt:lpstr>PowerPoint Presentation</vt:lpstr>
      <vt:lpstr>Nucleon Gravitational Form Factors</vt:lpstr>
      <vt:lpstr>Predicted GFFs</vt:lpstr>
      <vt:lpstr>GFF Species Decomposition (scale dependent, ζ_2=2GeV)</vt:lpstr>
      <vt:lpstr>All-orders evolution</vt:lpstr>
      <vt:lpstr>GFF Species Decomposition (scale dependent, ζ_2=2GeV)</vt:lpstr>
      <vt:lpstr>Proton Pressure Profiles</vt:lpstr>
      <vt:lpstr>Summary: Nucleon Gravitational Form Factors</vt:lpstr>
      <vt:lpstr>Positivity of unpolarised DFs</vt:lpstr>
      <vt:lpstr>Synergy of Experiment, Phenomenology, Theory</vt:lpstr>
      <vt:lpstr>Emergent Hadron Mass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</dc:title>
  <dc:creator>Craig Roberts</dc:creator>
  <cp:lastModifiedBy>Craig Roberts</cp:lastModifiedBy>
  <cp:revision>1083</cp:revision>
  <cp:lastPrinted>2020-11-23T07:46:17Z</cp:lastPrinted>
  <dcterms:created xsi:type="dcterms:W3CDTF">2020-11-23T03:31:27Z</dcterms:created>
  <dcterms:modified xsi:type="dcterms:W3CDTF">2024-11-22T02:21:36Z</dcterms:modified>
</cp:coreProperties>
</file>