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9" r:id="rId7"/>
    <p:sldId id="266" r:id="rId8"/>
    <p:sldId id="269" r:id="rId9"/>
    <p:sldId id="265" r:id="rId10"/>
    <p:sldId id="267" r:id="rId11"/>
    <p:sldId id="271" r:id="rId12"/>
    <p:sldId id="260" r:id="rId13"/>
    <p:sldId id="261" r:id="rId14"/>
    <p:sldId id="270" r:id="rId15"/>
    <p:sldId id="262" r:id="rId16"/>
    <p:sldId id="263" r:id="rId17"/>
    <p:sldId id="26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Brown" initials="AB" lastIdx="2" clrIdx="0">
    <p:extLst>
      <p:ext uri="{19B8F6BF-5375-455C-9EA6-DF929625EA0E}">
        <p15:presenceInfo xmlns:p15="http://schemas.microsoft.com/office/powerpoint/2012/main" userId="S-1-5-21-1097014734-140981682-1849977318-106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11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33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3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130425"/>
            <a:ext cx="7896225" cy="1470025"/>
          </a:xfrm>
        </p:spPr>
        <p:txBody>
          <a:bodyPr>
            <a:noAutofit/>
          </a:bodyPr>
          <a:lstStyle>
            <a:lvl1pPr>
              <a:defRPr sz="4400" b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DSG Master Talk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Detector Support Group</a:t>
            </a:r>
          </a:p>
          <a:p>
            <a:r>
              <a:rPr lang="en-US" dirty="0"/>
              <a:t>Date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content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pPr/>
              <a:t>7/9/2020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jlab.org/physics/dsg/technical_documentation/hall_c/NP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DSG NPS Contributions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Aaron Brown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Detector Support Group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07/09/2020</a:t>
            </a:r>
            <a:endParaRPr lang="en-US" dirty="0">
              <a:solidFill>
                <a:schemeClr val="tx1"/>
              </a:solidFill>
            </a:endParaRPr>
          </a:p>
          <a:p>
            <a:endParaRPr lang="en-US" sz="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Controls &amp; Monitoring Screens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983997"/>
            <a:ext cx="3254353" cy="5146675"/>
          </a:xfrm>
        </p:spPr>
        <p:txBody>
          <a:bodyPr/>
          <a:lstStyle/>
          <a:p>
            <a:r>
              <a:rPr lang="en-US" dirty="0" smtClean="0"/>
              <a:t>Development of EPICS CSS-BOY screens</a:t>
            </a:r>
          </a:p>
          <a:p>
            <a:r>
              <a:rPr lang="en-US" dirty="0" smtClean="0"/>
              <a:t>Screens will include</a:t>
            </a:r>
          </a:p>
          <a:p>
            <a:pPr lvl="1"/>
            <a:r>
              <a:rPr lang="en-US" dirty="0" smtClean="0"/>
              <a:t>Overview Screen</a:t>
            </a:r>
            <a:endParaRPr lang="en-US" dirty="0"/>
          </a:p>
          <a:p>
            <a:pPr lvl="1"/>
            <a:r>
              <a:rPr lang="en-US" dirty="0" smtClean="0"/>
              <a:t>Environmental Readback Screens</a:t>
            </a:r>
          </a:p>
          <a:p>
            <a:pPr lvl="1"/>
            <a:r>
              <a:rPr lang="en-US" dirty="0" smtClean="0"/>
              <a:t>Chiller </a:t>
            </a:r>
            <a:r>
              <a:rPr lang="en-US" smtClean="0"/>
              <a:t>Temperature and Flow </a:t>
            </a:r>
            <a:r>
              <a:rPr lang="en-US" dirty="0" smtClean="0"/>
              <a:t>Screens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"/>
          <a:stretch/>
        </p:blipFill>
        <p:spPr>
          <a:xfrm>
            <a:off x="3690479" y="868234"/>
            <a:ext cx="4748348" cy="5245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4571" y="3439886"/>
            <a:ext cx="1820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1080 PMT HV indicators</a:t>
            </a:r>
          </a:p>
          <a:p>
            <a:r>
              <a:rPr lang="en-US" dirty="0" smtClean="0"/>
              <a:t>In a 3x3 matrix</a:t>
            </a:r>
          </a:p>
        </p:txBody>
      </p:sp>
    </p:spTree>
    <p:extLst>
      <p:ext uri="{BB962C8B-B14F-4D97-AF65-F5344CB8AC3E}">
        <p14:creationId xmlns:p14="http://schemas.microsoft.com/office/powerpoint/2010/main" val="42342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Controls &amp; Monitoring Screens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983997"/>
            <a:ext cx="3254353" cy="5146675"/>
          </a:xfrm>
        </p:spPr>
        <p:txBody>
          <a:bodyPr/>
          <a:lstStyle/>
          <a:p>
            <a:r>
              <a:rPr lang="en-US" dirty="0" smtClean="0"/>
              <a:t>High Voltage Readback Screen</a:t>
            </a:r>
          </a:p>
          <a:p>
            <a:r>
              <a:rPr lang="en-US" dirty="0" smtClean="0"/>
              <a:t>30 x 36 grid of voltage and current </a:t>
            </a:r>
            <a:r>
              <a:rPr lang="en-US" dirty="0" err="1" smtClean="0"/>
              <a:t>readback</a:t>
            </a:r>
            <a:r>
              <a:rPr lang="en-US" dirty="0" smtClean="0"/>
              <a:t> of each PMT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9" y="1367759"/>
            <a:ext cx="5250635" cy="476291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601590" y="5381425"/>
            <a:ext cx="714664" cy="333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13883" y="5574104"/>
            <a:ext cx="654613" cy="32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41120" y="5453744"/>
            <a:ext cx="1539669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PMT located in</a:t>
            </a:r>
          </a:p>
          <a:p>
            <a:r>
              <a:rPr lang="en-US" sz="1400" dirty="0" smtClean="0"/>
              <a:t>Column -4, Row -2 from the origin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236898" y="4429664"/>
            <a:ext cx="0" cy="68148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74589" y="4770408"/>
            <a:ext cx="74187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9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Continue cable fabrication</a:t>
            </a:r>
          </a:p>
          <a:p>
            <a:r>
              <a:rPr lang="en-US" dirty="0" smtClean="0"/>
              <a:t>Continue CAEN high voltage system testing</a:t>
            </a:r>
          </a:p>
          <a:p>
            <a:pPr lvl="1"/>
            <a:r>
              <a:rPr lang="en-US" dirty="0" smtClean="0"/>
              <a:t>Crates for EPICS interface</a:t>
            </a:r>
          </a:p>
          <a:p>
            <a:pPr lvl="1"/>
            <a:r>
              <a:rPr lang="en-US" dirty="0" smtClean="0"/>
              <a:t>Verify module specifications</a:t>
            </a:r>
          </a:p>
          <a:p>
            <a:r>
              <a:rPr lang="en-US" dirty="0" smtClean="0"/>
              <a:t>Investigation of sensors and instrumentation for environmental monitoring</a:t>
            </a:r>
          </a:p>
          <a:p>
            <a:r>
              <a:rPr lang="en-US" dirty="0" smtClean="0"/>
              <a:t>Continue development of EPICS CSS-BOY controls &amp; monitoring screens</a:t>
            </a:r>
          </a:p>
          <a:p>
            <a:r>
              <a:rPr lang="en-US" dirty="0" smtClean="0"/>
              <a:t>Development of WEDM screens</a:t>
            </a:r>
          </a:p>
        </p:txBody>
      </p:sp>
    </p:spTree>
    <p:extLst>
      <p:ext uri="{BB962C8B-B14F-4D97-AF65-F5344CB8AC3E}">
        <p14:creationId xmlns:p14="http://schemas.microsoft.com/office/powerpoint/2010/main" val="14926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DSG Website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983998"/>
            <a:ext cx="8526304" cy="1045099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NPS</a:t>
            </a:r>
            <a:r>
              <a:rPr lang="en-US" dirty="0" smtClean="0"/>
              <a:t> section of DSG Hall C Technical Documentation</a:t>
            </a:r>
          </a:p>
          <a:p>
            <a:r>
              <a:rPr lang="en-US" dirty="0" smtClean="0"/>
              <a:t>Page will be updated as progress is made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2116183"/>
            <a:ext cx="8949585" cy="40088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6251" y="2315933"/>
            <a:ext cx="3248298" cy="217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983998"/>
            <a:ext cx="8526304" cy="269102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ontributions to NPS by DSG</a:t>
            </a:r>
          </a:p>
          <a:p>
            <a:pPr lvl="1"/>
            <a:r>
              <a:rPr lang="en-US" dirty="0" smtClean="0"/>
              <a:t>Testing CAEN crates and modules</a:t>
            </a:r>
          </a:p>
          <a:p>
            <a:pPr lvl="1"/>
            <a:r>
              <a:rPr lang="en-US" dirty="0" smtClean="0"/>
              <a:t>Fabricating and testing high voltage divider cables</a:t>
            </a:r>
          </a:p>
          <a:p>
            <a:pPr lvl="1"/>
            <a:r>
              <a:rPr lang="en-US" dirty="0" smtClean="0"/>
              <a:t>Developing environmental monitoring</a:t>
            </a:r>
          </a:p>
          <a:p>
            <a:pPr lvl="1"/>
            <a:r>
              <a:rPr lang="en-US" dirty="0" smtClean="0"/>
              <a:t>Developing EPICS controls &amp; monitoring screens</a:t>
            </a:r>
          </a:p>
          <a:p>
            <a:r>
              <a:rPr lang="en-US" dirty="0" smtClean="0"/>
              <a:t>Significant progress is being made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6506" y="3222171"/>
            <a:ext cx="2249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61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DSG Contributors</a:t>
            </a:r>
          </a:p>
          <a:p>
            <a:r>
              <a:rPr lang="en-US" dirty="0" smtClean="0"/>
              <a:t>CAEN High Voltage Testing</a:t>
            </a:r>
          </a:p>
          <a:p>
            <a:r>
              <a:rPr lang="en-US" dirty="0" smtClean="0"/>
              <a:t>High Voltage Divider Cables</a:t>
            </a:r>
          </a:p>
          <a:p>
            <a:r>
              <a:rPr lang="en-US" dirty="0" smtClean="0"/>
              <a:t>EPICS Controls &amp; Monitoring Screens</a:t>
            </a:r>
          </a:p>
          <a:p>
            <a:r>
              <a:rPr lang="en-US" dirty="0" smtClean="0"/>
              <a:t>Upcoming Work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DSG Contributors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CAEN high voltage testing</a:t>
            </a:r>
          </a:p>
          <a:p>
            <a:pPr lvl="1"/>
            <a:r>
              <a:rPr lang="en-US" dirty="0" smtClean="0"/>
              <a:t>Hardware</a:t>
            </a:r>
          </a:p>
          <a:p>
            <a:pPr lvl="2"/>
            <a:r>
              <a:rPr lang="en-US" dirty="0" smtClean="0"/>
              <a:t>Mindy Leffel, Marc McMullen</a:t>
            </a:r>
          </a:p>
          <a:p>
            <a:pPr lvl="1"/>
            <a:r>
              <a:rPr lang="en-US" dirty="0" smtClean="0"/>
              <a:t>Testing and analysis</a:t>
            </a:r>
          </a:p>
          <a:p>
            <a:pPr lvl="2"/>
            <a:r>
              <a:rPr lang="en-US" dirty="0" smtClean="0"/>
              <a:t>Aaron Brown, Pablo </a:t>
            </a:r>
            <a:r>
              <a:rPr lang="en-US" dirty="0" err="1" smtClean="0"/>
              <a:t>Campero</a:t>
            </a:r>
            <a:r>
              <a:rPr lang="en-US" dirty="0" smtClean="0"/>
              <a:t>, George Jacobs, Marc McMullen</a:t>
            </a:r>
          </a:p>
          <a:p>
            <a:r>
              <a:rPr lang="en-US" dirty="0" smtClean="0"/>
              <a:t>High voltage divider cables fabrication</a:t>
            </a:r>
          </a:p>
          <a:p>
            <a:pPr lvl="1"/>
            <a:r>
              <a:rPr lang="en-US" dirty="0" smtClean="0"/>
              <a:t>Mindy Leffel</a:t>
            </a:r>
          </a:p>
          <a:p>
            <a:r>
              <a:rPr lang="en-US" dirty="0" smtClean="0"/>
              <a:t>Environmental monitoring</a:t>
            </a:r>
          </a:p>
          <a:p>
            <a:pPr lvl="1"/>
            <a:r>
              <a:rPr lang="en-US" dirty="0" smtClean="0"/>
              <a:t>Peter Bonneau, Tyler Lemon</a:t>
            </a:r>
          </a:p>
          <a:p>
            <a:r>
              <a:rPr lang="en-US" dirty="0" smtClean="0"/>
              <a:t>EPICS CSS-BOY screens development and testing</a:t>
            </a:r>
          </a:p>
          <a:p>
            <a:pPr lvl="1"/>
            <a:r>
              <a:rPr lang="en-US" dirty="0" smtClean="0"/>
              <a:t>Mary Ann </a:t>
            </a:r>
            <a:r>
              <a:rPr lang="en-US" dirty="0" err="1" smtClean="0"/>
              <a:t>Antonioli</a:t>
            </a:r>
            <a:r>
              <a:rPr lang="en-US" dirty="0" smtClean="0"/>
              <a:t>, Aaron Brown, Brian Eng, Tyler Lemon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0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CAEN High Voltage Testing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731453"/>
            <a:ext cx="8526304" cy="5146675"/>
          </a:xfrm>
        </p:spPr>
        <p:txBody>
          <a:bodyPr/>
          <a:lstStyle/>
          <a:p>
            <a:r>
              <a:rPr lang="en-US" dirty="0" smtClean="0"/>
              <a:t>In process of testing 34 CAEN high voltage modules and two SY4527 crates</a:t>
            </a:r>
          </a:p>
          <a:p>
            <a:r>
              <a:rPr lang="en-US" dirty="0" smtClean="0"/>
              <a:t>Tests include:</a:t>
            </a:r>
          </a:p>
          <a:p>
            <a:pPr lvl="1"/>
            <a:r>
              <a:rPr lang="en-US" dirty="0" smtClean="0"/>
              <a:t>Stability using GECO 2020 (in progress – 32 of 34 completed)</a:t>
            </a:r>
          </a:p>
          <a:p>
            <a:pPr lvl="1"/>
            <a:r>
              <a:rPr lang="en-US" dirty="0" smtClean="0"/>
              <a:t>Stability using built-in EPICS server (planned)</a:t>
            </a:r>
          </a:p>
          <a:p>
            <a:pPr lvl="1"/>
            <a:r>
              <a:rPr lang="en-US" dirty="0" smtClean="0"/>
              <a:t>Current Trip (planned)</a:t>
            </a:r>
          </a:p>
          <a:p>
            <a:pPr lvl="2"/>
            <a:r>
              <a:rPr lang="en-US" dirty="0" smtClean="0"/>
              <a:t>Verify channels trip</a:t>
            </a:r>
          </a:p>
          <a:p>
            <a:pPr lvl="2"/>
            <a:r>
              <a:rPr lang="en-US" dirty="0" smtClean="0"/>
              <a:t>If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meas</a:t>
            </a:r>
            <a:r>
              <a:rPr lang="en-US" baseline="-25000" dirty="0" smtClean="0"/>
              <a:t>.</a:t>
            </a:r>
            <a:r>
              <a:rPr lang="en-US" dirty="0" smtClean="0"/>
              <a:t> &gt;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set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t="3134" r="1794" b="2019"/>
          <a:stretch/>
        </p:blipFill>
        <p:spPr>
          <a:xfrm>
            <a:off x="4145272" y="2866814"/>
            <a:ext cx="4746504" cy="3551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4864" y="4257791"/>
            <a:ext cx="18955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52-pin </a:t>
            </a:r>
            <a:r>
              <a:rPr lang="en-US" sz="1400" b="1" dirty="0" err="1" smtClean="0">
                <a:solidFill>
                  <a:schemeClr val="bg1"/>
                </a:solidFill>
              </a:rPr>
              <a:t>Radiall</a:t>
            </a:r>
            <a:r>
              <a:rPr lang="en-US" sz="1400" b="1" dirty="0" smtClean="0">
                <a:solidFill>
                  <a:schemeClr val="bg1"/>
                </a:solidFill>
              </a:rPr>
              <a:t> Connector Adapter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049" y="3201430"/>
            <a:ext cx="225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CAEN High Voltage Modules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9213" y="3778707"/>
            <a:ext cx="180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DSG SHV Load Chassis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CAEN High Voltage Testing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Stability test details</a:t>
            </a:r>
          </a:p>
          <a:p>
            <a:pPr lvl="1"/>
            <a:r>
              <a:rPr lang="en-US" dirty="0" smtClean="0"/>
              <a:t>1500 V</a:t>
            </a:r>
          </a:p>
          <a:p>
            <a:pPr lvl="1"/>
            <a:r>
              <a:rPr lang="en-US" dirty="0"/>
              <a:t>2 M</a:t>
            </a:r>
            <a:r>
              <a:rPr lang="el-GR" dirty="0"/>
              <a:t>Ω</a:t>
            </a:r>
            <a:r>
              <a:rPr lang="en-US" dirty="0"/>
              <a:t> resistor </a:t>
            </a:r>
            <a:r>
              <a:rPr lang="en-US" dirty="0" smtClean="0"/>
              <a:t>load</a:t>
            </a:r>
          </a:p>
          <a:p>
            <a:pPr lvl="1"/>
            <a:r>
              <a:rPr lang="en-US" dirty="0" smtClean="0"/>
              <a:t>24 hours</a:t>
            </a:r>
          </a:p>
          <a:p>
            <a:pPr lvl="1"/>
            <a:r>
              <a:rPr lang="en-US" dirty="0" smtClean="0"/>
              <a:t>Failures found</a:t>
            </a:r>
          </a:p>
          <a:p>
            <a:r>
              <a:rPr lang="en-US" dirty="0" smtClean="0"/>
              <a:t>Two firmware updates</a:t>
            </a:r>
          </a:p>
          <a:p>
            <a:pPr lvl="1"/>
            <a:r>
              <a:rPr lang="en-US" dirty="0" smtClean="0"/>
              <a:t>Module firmware update fixed channel latency issues</a:t>
            </a:r>
          </a:p>
          <a:p>
            <a:pPr lvl="1"/>
            <a:r>
              <a:rPr lang="en-US" dirty="0" smtClean="0"/>
              <a:t>Crate firmware update fixed EPICS communication issues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47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CAEN High Voltage Module Testing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836762"/>
            <a:ext cx="8000524" cy="958014"/>
          </a:xfrm>
        </p:spPr>
        <p:txBody>
          <a:bodyPr/>
          <a:lstStyle/>
          <a:p>
            <a:r>
              <a:rPr lang="en-US" sz="2400" dirty="0" smtClean="0"/>
              <a:t>Average readback voltage of each channel of module #262</a:t>
            </a:r>
          </a:p>
          <a:p>
            <a:pPr lvl="1"/>
            <a:r>
              <a:rPr lang="en-US" sz="2000" dirty="0" smtClean="0"/>
              <a:t>All channels within manufacturer’s specifications</a:t>
            </a:r>
          </a:p>
          <a:p>
            <a:pPr lvl="1"/>
            <a:r>
              <a:rPr lang="en-US" sz="2000" dirty="0" smtClean="0"/>
              <a:t>Voltage spread (</a:t>
            </a:r>
            <a:r>
              <a:rPr lang="en-US" sz="2000" dirty="0" smtClean="0">
                <a:sym typeface="Symbol"/>
              </a:rPr>
              <a:t>V/1500 V) ~0.02%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5800" r="9143" b="4750"/>
          <a:stretch/>
        </p:blipFill>
        <p:spPr>
          <a:xfrm>
            <a:off x="146648" y="1881623"/>
            <a:ext cx="8540151" cy="45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CAEN High Voltage Module Testing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983998"/>
            <a:ext cx="8000524" cy="958014"/>
          </a:xfrm>
        </p:spPr>
        <p:txBody>
          <a:bodyPr/>
          <a:lstStyle/>
          <a:p>
            <a:r>
              <a:rPr lang="en-US" sz="2400" dirty="0" smtClean="0"/>
              <a:t>Average readback voltage of each channel of module #262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5799" r="8571" b="3797"/>
          <a:stretch/>
        </p:blipFill>
        <p:spPr>
          <a:xfrm>
            <a:off x="174170" y="1602377"/>
            <a:ext cx="8802790" cy="47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CAEN High Voltage Module Testing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0" y="724618"/>
            <a:ext cx="9143999" cy="1666106"/>
          </a:xfrm>
        </p:spPr>
        <p:txBody>
          <a:bodyPr/>
          <a:lstStyle/>
          <a:p>
            <a:r>
              <a:rPr lang="en-US" sz="2400" dirty="0" smtClean="0"/>
              <a:t>Average readback current of each channel of module #262</a:t>
            </a:r>
          </a:p>
          <a:p>
            <a:pPr lvl="1"/>
            <a:r>
              <a:rPr lang="en-US" sz="2000" dirty="0" smtClean="0"/>
              <a:t>All channels above expected current value</a:t>
            </a:r>
          </a:p>
          <a:p>
            <a:pPr lvl="1"/>
            <a:r>
              <a:rPr lang="en-US" sz="2000" dirty="0" smtClean="0"/>
              <a:t>Offset perhaps due to lower resistor value, 1.98 M</a:t>
            </a:r>
            <a:r>
              <a:rPr lang="en-US" sz="2000" dirty="0" smtClean="0">
                <a:sym typeface="Symbol"/>
              </a:rPr>
              <a:t> instead of 2 </a:t>
            </a:r>
            <a:r>
              <a:rPr lang="en-US" sz="2000" dirty="0" smtClean="0"/>
              <a:t>M</a:t>
            </a:r>
            <a:r>
              <a:rPr lang="en-US" sz="2000" dirty="0" smtClean="0">
                <a:sym typeface="Symbol"/>
              </a:rPr>
              <a:t> </a:t>
            </a:r>
          </a:p>
          <a:p>
            <a:pPr lvl="1"/>
            <a:r>
              <a:rPr lang="en-US" sz="2000" dirty="0" smtClean="0"/>
              <a:t>Current spread (</a:t>
            </a:r>
            <a:r>
              <a:rPr lang="en-US" sz="2000" dirty="0" smtClean="0">
                <a:sym typeface="Symbol"/>
              </a:rPr>
              <a:t>I/757 A ) ~ 1%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Issue is being investigated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6181" r="8952" b="4369"/>
          <a:stretch/>
        </p:blipFill>
        <p:spPr>
          <a:xfrm>
            <a:off x="569342" y="2390724"/>
            <a:ext cx="7582621" cy="40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Voltage Divider Cables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5748578" y="975219"/>
            <a:ext cx="3364774" cy="1254106"/>
          </a:xfrm>
        </p:spPr>
        <p:txBody>
          <a:bodyPr/>
          <a:lstStyle/>
          <a:p>
            <a:r>
              <a:rPr lang="en-US" dirty="0" smtClean="0"/>
              <a:t>Fabricating 1100 high voltage divider cables</a:t>
            </a:r>
          </a:p>
          <a:p>
            <a:r>
              <a:rPr lang="en-US" dirty="0" smtClean="0"/>
              <a:t>390 cables fabricated (35% completed)</a:t>
            </a:r>
          </a:p>
          <a:p>
            <a:r>
              <a:rPr lang="en-US" dirty="0" smtClean="0"/>
              <a:t>All components on hand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" y="939388"/>
            <a:ext cx="5667548" cy="516425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718649" y="4101737"/>
            <a:ext cx="1263052" cy="7119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2792" y="6081038"/>
            <a:ext cx="388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 fabrication sequence: left to right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81700" y="4794069"/>
            <a:ext cx="152508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Finished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SG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SG PowerPoint Talk Template 2020.potx" id="{DCBFDD92-A642-4C83-B802-953ED62917B3}" vid="{CB5EABE9-24E5-42D4-A8D2-3DB266527E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3ababd06f45f907db53d8dbdb9646e29">
  <xsd:schema xmlns:xsd="http://www.w3.org/2001/XMLSchema" xmlns:xs="http://www.w3.org/2001/XMLSchema" xmlns:p="http://schemas.microsoft.com/office/2006/metadata/properties" xmlns:ns1="http://schemas.microsoft.com/sharepoint/v3" xmlns:ns3="426b74de-0581-4e94-90c0-1abf6215444e" xmlns:ns4="dcff909e-542d-4672-8557-4ef8d9009dce" targetNamespace="http://schemas.microsoft.com/office/2006/metadata/properties" ma:root="true" ma:fieldsID="daf269982e03c7889a910bfad68bb97c" ns1:_="" ns3:_="" ns4:_="">
    <xsd:import namespace="http://schemas.microsoft.com/sharepoint/v3"/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07AF00-C62D-4F0F-865B-D3B5EA5E8B8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dcff909e-542d-4672-8557-4ef8d9009dce"/>
    <ds:schemaRef ds:uri="426b74de-0581-4e94-90c0-1abf621544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0C5D1E-BA13-480D-9CF0-7F3B3E214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8948E5-893A-4502-A033-B06FE0E50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DSG PowerPoint Talk Template 2020</Template>
  <TotalTime>687</TotalTime>
  <Words>515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JLabPowerpointMain</vt:lpstr>
      <vt:lpstr>DSG NPS Contributions Status</vt:lpstr>
      <vt:lpstr>Contents</vt:lpstr>
      <vt:lpstr>DSG Contributors</vt:lpstr>
      <vt:lpstr>CAEN High Voltage Testing</vt:lpstr>
      <vt:lpstr>CAEN High Voltage Testing</vt:lpstr>
      <vt:lpstr>CAEN High Voltage Module Testing</vt:lpstr>
      <vt:lpstr>CAEN High Voltage Module Testing</vt:lpstr>
      <vt:lpstr>CAEN High Voltage Module Testing</vt:lpstr>
      <vt:lpstr>High Voltage Divider Cables</vt:lpstr>
      <vt:lpstr>EPICS Controls &amp; Monitoring Screens</vt:lpstr>
      <vt:lpstr>EPICS Controls &amp; Monitoring Screens</vt:lpstr>
      <vt:lpstr>Upcoming Work</vt:lpstr>
      <vt:lpstr>DSG Website</vt:lpstr>
      <vt:lpstr>Conclusion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 NPS Contributions Status Report</dc:title>
  <dc:creator>Aaron Brown</dc:creator>
  <cp:lastModifiedBy>Aaron Brown</cp:lastModifiedBy>
  <cp:revision>53</cp:revision>
  <dcterms:created xsi:type="dcterms:W3CDTF">2020-07-08T13:19:39Z</dcterms:created>
  <dcterms:modified xsi:type="dcterms:W3CDTF">2020-07-09T12:24:44Z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